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98" r:id="rId7"/>
    <p:sldId id="261" r:id="rId8"/>
    <p:sldId id="262" r:id="rId9"/>
    <p:sldId id="263" r:id="rId10"/>
    <p:sldId id="264" r:id="rId11"/>
    <p:sldId id="265" r:id="rId12"/>
    <p:sldId id="266" r:id="rId13"/>
    <p:sldId id="267" r:id="rId14"/>
    <p:sldId id="295" r:id="rId15"/>
    <p:sldId id="296" r:id="rId16"/>
    <p:sldId id="294" r:id="rId17"/>
    <p:sldId id="270" r:id="rId18"/>
    <p:sldId id="291" r:id="rId19"/>
    <p:sldId id="268" r:id="rId20"/>
    <p:sldId id="269" r:id="rId21"/>
    <p:sldId id="283" r:id="rId22"/>
    <p:sldId id="284" r:id="rId23"/>
    <p:sldId id="285" r:id="rId24"/>
    <p:sldId id="286" r:id="rId25"/>
    <p:sldId id="287" r:id="rId26"/>
    <p:sldId id="288" r:id="rId27"/>
    <p:sldId id="289" r:id="rId28"/>
    <p:sldId id="290" r:id="rId29"/>
    <p:sldId id="29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7A9CC9-F4B0-4260-A318-DF2CED3EC926}" type="datetimeFigureOut">
              <a:rPr lang="en-US" smtClean="0"/>
              <a:t>7/11/2012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2C87B-695E-4401-935E-B0009BEDE3B0}"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7A9CC9-F4B0-4260-A318-DF2CED3EC926}" type="datetimeFigureOut">
              <a:rPr lang="en-US" smtClean="0"/>
              <a:t>7/11/2012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2C87B-695E-4401-935E-B0009BEDE3B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7A9CC9-F4B0-4260-A318-DF2CED3EC926}" type="datetimeFigureOut">
              <a:rPr lang="en-US" smtClean="0"/>
              <a:t>7/11/2012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2C87B-695E-4401-935E-B0009BEDE3B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07A9CC9-F4B0-4260-A318-DF2CED3EC926}" type="datetimeFigureOut">
              <a:rPr lang="en-US" smtClean="0"/>
              <a:t>7/11/2012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2C87B-695E-4401-935E-B0009BEDE3B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7A9CC9-F4B0-4260-A318-DF2CED3EC926}" type="datetimeFigureOut">
              <a:rPr lang="en-US" smtClean="0"/>
              <a:t>7/11/2012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2C87B-695E-4401-935E-B0009BEDE3B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07A9CC9-F4B0-4260-A318-DF2CED3EC926}" type="datetimeFigureOut">
              <a:rPr lang="en-US" smtClean="0"/>
              <a:t>7/11/2012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2C87B-695E-4401-935E-B0009BEDE3B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7A9CC9-F4B0-4260-A318-DF2CED3EC926}" type="datetimeFigureOut">
              <a:rPr lang="en-US" smtClean="0"/>
              <a:t>7/11/2012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42C87B-695E-4401-935E-B0009BEDE3B0}"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7A9CC9-F4B0-4260-A318-DF2CED3EC926}" type="datetimeFigureOut">
              <a:rPr lang="en-US" smtClean="0"/>
              <a:t>7/11/2012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42C87B-695E-4401-935E-B0009BEDE3B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7A9CC9-F4B0-4260-A318-DF2CED3EC926}" type="datetimeFigureOut">
              <a:rPr lang="en-US" smtClean="0"/>
              <a:t>7/11/2012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42C87B-695E-4401-935E-B0009BEDE3B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7A9CC9-F4B0-4260-A318-DF2CED3EC926}" type="datetimeFigureOut">
              <a:rPr lang="en-US" smtClean="0"/>
              <a:t>7/11/2012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2C87B-695E-4401-935E-B0009BEDE3B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7A9CC9-F4B0-4260-A318-DF2CED3EC926}" type="datetimeFigureOut">
              <a:rPr lang="en-US" smtClean="0"/>
              <a:t>7/11/2012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2C87B-695E-4401-935E-B0009BEDE3B0}"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07A9CC9-F4B0-4260-A318-DF2CED3EC926}" type="datetimeFigureOut">
              <a:rPr lang="en-US" smtClean="0"/>
              <a:t>7/11/2012</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942C87B-695E-4401-935E-B0009BEDE3B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ubalt.edu/about-ub/offices-and-services/procurement/contracts/meec_it_hardware.cf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bblankinship@ubalt.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en.wikipedia.org/wiki/Computer_periphera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bblankinship@ubalt.edu"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4876800"/>
            <a:ext cx="5637010" cy="882119"/>
          </a:xfrm>
        </p:spPr>
        <p:txBody>
          <a:bodyPr/>
          <a:lstStyle/>
          <a:p>
            <a:r>
              <a:rPr lang="en-US" dirty="0" smtClean="0"/>
              <a:t>Contract UB-12-B-19</a:t>
            </a:r>
            <a:endParaRPr lang="en-US" dirty="0"/>
          </a:p>
        </p:txBody>
      </p:sp>
      <p:sp>
        <p:nvSpPr>
          <p:cNvPr id="2" name="Title 1"/>
          <p:cNvSpPr>
            <a:spLocks noGrp="1"/>
          </p:cNvSpPr>
          <p:nvPr>
            <p:ph type="ctrTitle"/>
          </p:nvPr>
        </p:nvSpPr>
        <p:spPr>
          <a:xfrm>
            <a:off x="990600" y="1219200"/>
            <a:ext cx="7175351" cy="3886200"/>
          </a:xfrm>
        </p:spPr>
        <p:txBody>
          <a:bodyPr>
            <a:normAutofit/>
          </a:bodyPr>
          <a:lstStyle/>
          <a:p>
            <a:r>
              <a:rPr lang="en-US" dirty="0" smtClean="0"/>
              <a:t>Implementation of the MEEC IT Hardware Contract</a:t>
            </a:r>
            <a:endParaRPr lang="en-US" dirty="0"/>
          </a:p>
        </p:txBody>
      </p:sp>
    </p:spTree>
    <p:extLst>
      <p:ext uri="{BB962C8B-B14F-4D97-AF65-F5344CB8AC3E}">
        <p14:creationId xmlns:p14="http://schemas.microsoft.com/office/powerpoint/2010/main" val="4190598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6512511" cy="1143000"/>
          </a:xfrm>
        </p:spPr>
        <p:txBody>
          <a:bodyPr/>
          <a:lstStyle/>
          <a:p>
            <a:pPr algn="ctr"/>
            <a:r>
              <a:rPr lang="en-US" dirty="0" smtClean="0"/>
              <a:t>Implementation</a:t>
            </a:r>
            <a:endParaRPr lang="en-US" dirty="0"/>
          </a:p>
        </p:txBody>
      </p:sp>
      <p:sp>
        <p:nvSpPr>
          <p:cNvPr id="3" name="Content Placeholder 2"/>
          <p:cNvSpPr>
            <a:spLocks noGrp="1"/>
          </p:cNvSpPr>
          <p:nvPr>
            <p:ph sz="quarter" idx="13"/>
          </p:nvPr>
        </p:nvSpPr>
        <p:spPr>
          <a:xfrm>
            <a:off x="1447800" y="1905000"/>
            <a:ext cx="6629400" cy="4038600"/>
          </a:xfrm>
        </p:spPr>
        <p:txBody>
          <a:bodyPr>
            <a:normAutofit/>
          </a:bodyPr>
          <a:lstStyle/>
          <a:p>
            <a:r>
              <a:rPr lang="en-US" dirty="0"/>
              <a:t>The tables on the web site at  </a:t>
            </a:r>
            <a:r>
              <a:rPr lang="en-US" u="sng" dirty="0">
                <a:solidFill>
                  <a:schemeClr val="accent6">
                    <a:lumMod val="75000"/>
                  </a:schemeClr>
                </a:solidFill>
                <a:hlinkClick r:id="rId2"/>
              </a:rPr>
              <a:t>http://www.ubalt.edu/about-ub/offices-and-services/procurement/contracts/meec_it_hardware.cfm</a:t>
            </a:r>
            <a:endParaRPr lang="en-US" dirty="0">
              <a:solidFill>
                <a:schemeClr val="accent6">
                  <a:lumMod val="75000"/>
                </a:schemeClr>
              </a:solidFill>
            </a:endParaRPr>
          </a:p>
          <a:p>
            <a:pPr marL="45720" indent="0">
              <a:buNone/>
            </a:pPr>
            <a:r>
              <a:rPr lang="en-US" dirty="0" smtClean="0"/>
              <a:t>   summarize </a:t>
            </a:r>
            <a:r>
              <a:rPr lang="en-US" dirty="0"/>
              <a:t>the contract awards; click on the </a:t>
            </a:r>
            <a:r>
              <a:rPr lang="en-US" dirty="0" smtClean="0"/>
              <a:t> </a:t>
            </a:r>
          </a:p>
          <a:p>
            <a:pPr marL="45720" indent="0">
              <a:buNone/>
            </a:pPr>
            <a:r>
              <a:rPr lang="en-US" dirty="0" smtClean="0"/>
              <a:t>   link </a:t>
            </a:r>
            <a:r>
              <a:rPr lang="en-US" dirty="0"/>
              <a:t>to open the table.    </a:t>
            </a:r>
            <a:endParaRPr lang="en-US" dirty="0" smtClean="0"/>
          </a:p>
          <a:p>
            <a:pPr marL="45720" indent="0">
              <a:buNone/>
            </a:pPr>
            <a:endParaRPr lang="en-US" dirty="0" smtClean="0"/>
          </a:p>
          <a:p>
            <a:r>
              <a:rPr lang="en-US" dirty="0" smtClean="0"/>
              <a:t>The </a:t>
            </a:r>
            <a:r>
              <a:rPr lang="en-US" dirty="0"/>
              <a:t>MDOT MBE Certification number is indicated for each of the four MBE Contractors in the Directory.</a:t>
            </a:r>
          </a:p>
        </p:txBody>
      </p:sp>
    </p:spTree>
    <p:extLst>
      <p:ext uri="{BB962C8B-B14F-4D97-AF65-F5344CB8AC3E}">
        <p14:creationId xmlns:p14="http://schemas.microsoft.com/office/powerpoint/2010/main" val="966151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6512511" cy="1143000"/>
          </a:xfrm>
        </p:spPr>
        <p:txBody>
          <a:bodyPr/>
          <a:lstStyle/>
          <a:p>
            <a:pPr algn="ctr"/>
            <a:r>
              <a:rPr lang="en-US" dirty="0" smtClean="0"/>
              <a:t>Implementation</a:t>
            </a:r>
            <a:endParaRPr lang="en-US" dirty="0"/>
          </a:p>
        </p:txBody>
      </p:sp>
      <p:sp>
        <p:nvSpPr>
          <p:cNvPr id="3" name="Content Placeholder 2"/>
          <p:cNvSpPr>
            <a:spLocks noGrp="1"/>
          </p:cNvSpPr>
          <p:nvPr>
            <p:ph sz="quarter" idx="13"/>
          </p:nvPr>
        </p:nvSpPr>
        <p:spPr>
          <a:xfrm>
            <a:off x="1447800" y="1905000"/>
            <a:ext cx="6553200" cy="3962400"/>
          </a:xfrm>
        </p:spPr>
        <p:txBody>
          <a:bodyPr>
            <a:normAutofit/>
          </a:bodyPr>
          <a:lstStyle/>
          <a:p>
            <a:r>
              <a:rPr lang="en-US" dirty="0"/>
              <a:t>Contractors may offer better discounts and lower prices than the discounts in the table.  Secondary competition is especially encouraged for large purchases.  </a:t>
            </a:r>
            <a:endParaRPr lang="en-US" dirty="0" smtClean="0"/>
          </a:p>
          <a:p>
            <a:r>
              <a:rPr lang="en-US" dirty="0" smtClean="0"/>
              <a:t>A sample Task </a:t>
            </a:r>
            <a:r>
              <a:rPr lang="en-US" dirty="0"/>
              <a:t>Order Request for Proposals (</a:t>
            </a:r>
            <a:r>
              <a:rPr lang="en-US" dirty="0" smtClean="0"/>
              <a:t>TORP</a:t>
            </a:r>
            <a:r>
              <a:rPr lang="en-US" dirty="0"/>
              <a:t>) </a:t>
            </a:r>
            <a:r>
              <a:rPr lang="en-US" dirty="0" smtClean="0"/>
              <a:t>has </a:t>
            </a:r>
            <a:r>
              <a:rPr lang="en-US" dirty="0"/>
              <a:t>been posted on the web page.  </a:t>
            </a:r>
            <a:endParaRPr lang="en-US" dirty="0" smtClean="0"/>
          </a:p>
          <a:p>
            <a:r>
              <a:rPr lang="en-US" dirty="0" smtClean="0"/>
              <a:t>The sample form </a:t>
            </a:r>
            <a:r>
              <a:rPr lang="en-US" dirty="0"/>
              <a:t>may be used as the basis for forms to be used by Institution Procurement offices, or </a:t>
            </a:r>
            <a:r>
              <a:rPr lang="en-US" dirty="0" smtClean="0"/>
              <a:t>a </a:t>
            </a:r>
            <a:r>
              <a:rPr lang="en-US" dirty="0"/>
              <a:t>Participating Institution may use its own forms.</a:t>
            </a:r>
          </a:p>
          <a:p>
            <a:endParaRPr lang="en-US" dirty="0"/>
          </a:p>
        </p:txBody>
      </p:sp>
    </p:spTree>
    <p:extLst>
      <p:ext uri="{BB962C8B-B14F-4D97-AF65-F5344CB8AC3E}">
        <p14:creationId xmlns:p14="http://schemas.microsoft.com/office/powerpoint/2010/main" val="966151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66800"/>
            <a:ext cx="6512511" cy="1143000"/>
          </a:xfrm>
        </p:spPr>
        <p:txBody>
          <a:bodyPr/>
          <a:lstStyle/>
          <a:p>
            <a:pPr algn="ctr"/>
            <a:r>
              <a:rPr lang="en-US" dirty="0" smtClean="0"/>
              <a:t>Implementation</a:t>
            </a:r>
            <a:endParaRPr lang="en-US" dirty="0"/>
          </a:p>
        </p:txBody>
      </p:sp>
      <p:sp>
        <p:nvSpPr>
          <p:cNvPr id="3" name="Content Placeholder 2"/>
          <p:cNvSpPr>
            <a:spLocks noGrp="1"/>
          </p:cNvSpPr>
          <p:nvPr>
            <p:ph sz="quarter" idx="13"/>
          </p:nvPr>
        </p:nvSpPr>
        <p:spPr>
          <a:xfrm>
            <a:off x="1371600" y="2438400"/>
            <a:ext cx="6400800" cy="3474720"/>
          </a:xfrm>
        </p:spPr>
        <p:txBody>
          <a:bodyPr/>
          <a:lstStyle/>
          <a:p>
            <a:r>
              <a:rPr lang="en-US" dirty="0" smtClean="0"/>
              <a:t>Quotes </a:t>
            </a:r>
            <a:r>
              <a:rPr lang="en-US" dirty="0"/>
              <a:t>that you receive should include the list price, the </a:t>
            </a:r>
            <a:r>
              <a:rPr lang="en-US" dirty="0" smtClean="0"/>
              <a:t>discount, </a:t>
            </a:r>
            <a:r>
              <a:rPr lang="en-US" dirty="0"/>
              <a:t>the net </a:t>
            </a:r>
            <a:r>
              <a:rPr lang="en-US" dirty="0" smtClean="0"/>
              <a:t>price, and a reference to the MEEC contract number.  </a:t>
            </a:r>
            <a:endParaRPr lang="en-US" dirty="0" smtClean="0"/>
          </a:p>
          <a:p>
            <a:pPr marL="45720" indent="0">
              <a:buNone/>
            </a:pPr>
            <a:endParaRPr lang="en-US" dirty="0" smtClean="0"/>
          </a:p>
          <a:p>
            <a:r>
              <a:rPr lang="en-US" dirty="0" smtClean="0"/>
              <a:t>It </a:t>
            </a:r>
            <a:r>
              <a:rPr lang="en-US" dirty="0"/>
              <a:t>is strongly recommended that you contact the </a:t>
            </a:r>
            <a:r>
              <a:rPr lang="en-US" dirty="0" smtClean="0"/>
              <a:t>Contractors to </a:t>
            </a:r>
            <a:r>
              <a:rPr lang="en-US" dirty="0"/>
              <a:t>inquire about promotional offerings, “bundles”, factory rebates, and discounts that are available to schools and institutions.</a:t>
            </a:r>
          </a:p>
          <a:p>
            <a:endParaRPr lang="en-US" dirty="0"/>
          </a:p>
        </p:txBody>
      </p:sp>
    </p:spTree>
    <p:extLst>
      <p:ext uri="{BB962C8B-B14F-4D97-AF65-F5344CB8AC3E}">
        <p14:creationId xmlns:p14="http://schemas.microsoft.com/office/powerpoint/2010/main" val="9661516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914400"/>
            <a:ext cx="6512511" cy="1143000"/>
          </a:xfrm>
        </p:spPr>
        <p:txBody>
          <a:bodyPr/>
          <a:lstStyle/>
          <a:p>
            <a:pPr algn="ctr"/>
            <a:r>
              <a:rPr lang="en-US" dirty="0" smtClean="0"/>
              <a:t>Implementation</a:t>
            </a:r>
            <a:endParaRPr lang="en-US" dirty="0"/>
          </a:p>
        </p:txBody>
      </p:sp>
      <p:sp>
        <p:nvSpPr>
          <p:cNvPr id="3" name="Content Placeholder 2"/>
          <p:cNvSpPr>
            <a:spLocks noGrp="1"/>
          </p:cNvSpPr>
          <p:nvPr>
            <p:ph sz="quarter" idx="13"/>
          </p:nvPr>
        </p:nvSpPr>
        <p:spPr>
          <a:xfrm>
            <a:off x="1295400" y="2286000"/>
            <a:ext cx="6477000" cy="3886200"/>
          </a:xfrm>
        </p:spPr>
        <p:txBody>
          <a:bodyPr>
            <a:normAutofit/>
          </a:bodyPr>
          <a:lstStyle/>
          <a:p>
            <a:r>
              <a:rPr lang="en-US" dirty="0"/>
              <a:t>The contracts do not include “cloud computing” options where the hardware is owned by others and space, or storage, or computing capacity is provided as a service, lease, or license.  </a:t>
            </a:r>
            <a:endParaRPr lang="en-US" dirty="0" smtClean="0"/>
          </a:p>
          <a:p>
            <a:r>
              <a:rPr lang="en-US" dirty="0" smtClean="0"/>
              <a:t>The </a:t>
            </a:r>
            <a:r>
              <a:rPr lang="en-US" dirty="0"/>
              <a:t>contracts do not include radio communications equipment, or cellular telephone equipment.  However, some contracts do include computer hardware that can maintain a network connection or communicate over a cellular data connection.</a:t>
            </a:r>
          </a:p>
          <a:p>
            <a:endParaRPr lang="en-US" dirty="0"/>
          </a:p>
        </p:txBody>
      </p:sp>
    </p:spTree>
    <p:extLst>
      <p:ext uri="{BB962C8B-B14F-4D97-AF65-F5344CB8AC3E}">
        <p14:creationId xmlns:p14="http://schemas.microsoft.com/office/powerpoint/2010/main" val="9661516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143000"/>
            <a:ext cx="6512511" cy="1143000"/>
          </a:xfrm>
        </p:spPr>
        <p:txBody>
          <a:bodyPr/>
          <a:lstStyle/>
          <a:p>
            <a:pPr algn="ctr"/>
            <a:r>
              <a:rPr lang="en-US" dirty="0" smtClean="0"/>
              <a:t>Shipping Terms</a:t>
            </a:r>
            <a:endParaRPr lang="en-US" dirty="0"/>
          </a:p>
        </p:txBody>
      </p:sp>
      <p:sp>
        <p:nvSpPr>
          <p:cNvPr id="3" name="Content Placeholder 2"/>
          <p:cNvSpPr>
            <a:spLocks noGrp="1"/>
          </p:cNvSpPr>
          <p:nvPr>
            <p:ph sz="quarter" idx="13"/>
          </p:nvPr>
        </p:nvSpPr>
        <p:spPr>
          <a:xfrm>
            <a:off x="1676400" y="2057400"/>
            <a:ext cx="6400800" cy="3474720"/>
          </a:xfrm>
        </p:spPr>
        <p:txBody>
          <a:bodyPr/>
          <a:lstStyle/>
          <a:p>
            <a:pPr marL="45720" indent="0">
              <a:buNone/>
            </a:pPr>
            <a:endParaRPr lang="en-US" dirty="0"/>
          </a:p>
          <a:p>
            <a:r>
              <a:rPr lang="en-US" dirty="0"/>
              <a:t>F.O.B. destination, prepaid and added for all shipments to any and all participating Institutions in Maryland.</a:t>
            </a:r>
          </a:p>
          <a:p>
            <a:r>
              <a:rPr lang="en-US" dirty="0" smtClean="0"/>
              <a:t>The Seller bears the risk of loss, the responsibility for filing claims, and the cost of the shipment.</a:t>
            </a:r>
          </a:p>
          <a:p>
            <a:r>
              <a:rPr lang="en-US" dirty="0" smtClean="0"/>
              <a:t>The cost of the shipment may be added into the cost of the goods and added to an invoice.</a:t>
            </a:r>
            <a:endParaRPr lang="en-US" dirty="0"/>
          </a:p>
        </p:txBody>
      </p:sp>
    </p:spTree>
    <p:extLst>
      <p:ext uri="{BB962C8B-B14F-4D97-AF65-F5344CB8AC3E}">
        <p14:creationId xmlns:p14="http://schemas.microsoft.com/office/powerpoint/2010/main" val="3678227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219200"/>
            <a:ext cx="6512511" cy="1143000"/>
          </a:xfrm>
        </p:spPr>
        <p:txBody>
          <a:bodyPr/>
          <a:lstStyle/>
          <a:p>
            <a:pPr algn="ctr"/>
            <a:r>
              <a:rPr lang="en-US" dirty="0" smtClean="0"/>
              <a:t>Payment Terms</a:t>
            </a:r>
            <a:endParaRPr lang="en-US" dirty="0"/>
          </a:p>
        </p:txBody>
      </p:sp>
      <p:sp>
        <p:nvSpPr>
          <p:cNvPr id="3" name="Content Placeholder 2"/>
          <p:cNvSpPr>
            <a:spLocks noGrp="1"/>
          </p:cNvSpPr>
          <p:nvPr>
            <p:ph sz="quarter" idx="13"/>
          </p:nvPr>
        </p:nvSpPr>
        <p:spPr>
          <a:xfrm>
            <a:off x="1371600" y="2667000"/>
            <a:ext cx="6400800" cy="1676400"/>
          </a:xfrm>
        </p:spPr>
        <p:txBody>
          <a:bodyPr/>
          <a:lstStyle/>
          <a:p>
            <a:r>
              <a:rPr lang="en-US" dirty="0" smtClean="0"/>
              <a:t>Net 30 Days Payment Terms</a:t>
            </a:r>
          </a:p>
          <a:p>
            <a:r>
              <a:rPr lang="en-US" dirty="0" smtClean="0"/>
              <a:t>These are standard PO or open account terms</a:t>
            </a:r>
            <a:endParaRPr lang="en-US" dirty="0"/>
          </a:p>
        </p:txBody>
      </p:sp>
    </p:spTree>
    <p:extLst>
      <p:ext uri="{BB962C8B-B14F-4D97-AF65-F5344CB8AC3E}">
        <p14:creationId xmlns:p14="http://schemas.microsoft.com/office/powerpoint/2010/main" val="3081104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8889" y="457200"/>
            <a:ext cx="7122111" cy="1143000"/>
          </a:xfrm>
        </p:spPr>
        <p:txBody>
          <a:bodyPr/>
          <a:lstStyle/>
          <a:p>
            <a:pPr algn="ctr"/>
            <a:r>
              <a:rPr lang="en-US" sz="3600" dirty="0" smtClean="0"/>
              <a:t>Warranty – Desktop and Server</a:t>
            </a:r>
            <a:endParaRPr lang="en-US" sz="3600" dirty="0"/>
          </a:p>
        </p:txBody>
      </p:sp>
      <p:sp>
        <p:nvSpPr>
          <p:cNvPr id="3" name="Content Placeholder 2"/>
          <p:cNvSpPr>
            <a:spLocks noGrp="1"/>
          </p:cNvSpPr>
          <p:nvPr>
            <p:ph sz="quarter" idx="13"/>
          </p:nvPr>
        </p:nvSpPr>
        <p:spPr>
          <a:xfrm>
            <a:off x="457200" y="1371600"/>
            <a:ext cx="8305800" cy="5181600"/>
          </a:xfrm>
        </p:spPr>
        <p:txBody>
          <a:bodyPr>
            <a:normAutofit fontScale="92500" lnSpcReduction="20000"/>
          </a:bodyPr>
          <a:lstStyle/>
          <a:p>
            <a:pPr marL="45720" indent="0">
              <a:buNone/>
            </a:pPr>
            <a:r>
              <a:rPr lang="en-US" sz="2400" b="1" dirty="0"/>
              <a:t>Base Warranty for</a:t>
            </a:r>
            <a:r>
              <a:rPr lang="en-US" sz="2400" b="1" i="1" dirty="0"/>
              <a:t> </a:t>
            </a:r>
            <a:r>
              <a:rPr lang="en-US" sz="2400" b="1" dirty="0"/>
              <a:t>Workstation, Desktop, And Server</a:t>
            </a:r>
            <a:r>
              <a:rPr lang="en-US" sz="2400" i="1" dirty="0"/>
              <a:t> </a:t>
            </a:r>
            <a:endParaRPr lang="en-US" sz="2400" i="1" dirty="0" smtClean="0"/>
          </a:p>
          <a:p>
            <a:r>
              <a:rPr lang="en-US" sz="2400" dirty="0" smtClean="0"/>
              <a:t>At </a:t>
            </a:r>
            <a:r>
              <a:rPr lang="en-US" sz="2400" dirty="0"/>
              <a:t>minimum, all workstation, desktop, and server equipment ordered under this </a:t>
            </a:r>
            <a:r>
              <a:rPr lang="en-US" sz="2400" dirty="0" smtClean="0"/>
              <a:t>Agreement</a:t>
            </a:r>
            <a:r>
              <a:rPr lang="en-US" sz="2400" dirty="0"/>
              <a:t>, must meet the following warranty requirements for Maryland based customers: </a:t>
            </a:r>
            <a:endParaRPr lang="en-US" sz="1600" dirty="0"/>
          </a:p>
          <a:p>
            <a:pPr lvl="1"/>
            <a:r>
              <a:rPr lang="en-US" dirty="0"/>
              <a:t>Proposer will provide a minimum three (3) year on-site warranty for all parts and labor.  (A lesser term may be requested by the ordering agency at </a:t>
            </a:r>
            <a:r>
              <a:rPr lang="en-US" dirty="0" smtClean="0"/>
              <a:t>time of order)</a:t>
            </a:r>
            <a:endParaRPr lang="en-US" dirty="0"/>
          </a:p>
          <a:p>
            <a:pPr lvl="1"/>
            <a:r>
              <a:rPr lang="en-US" dirty="0" smtClean="0"/>
              <a:t>If </a:t>
            </a:r>
            <a:r>
              <a:rPr lang="en-US" dirty="0"/>
              <a:t>the manufacturer offers a better warranty, the manufacturer’s warranty shall apply.  </a:t>
            </a:r>
          </a:p>
          <a:p>
            <a:pPr lvl="1"/>
            <a:r>
              <a:rPr lang="en-US" dirty="0"/>
              <a:t>Proposer must provide diagnosis to problem within one (1) business day of receipt of notice of the problem.</a:t>
            </a:r>
          </a:p>
          <a:p>
            <a:pPr lvl="1"/>
            <a:r>
              <a:rPr lang="en-US" dirty="0" smtClean="0"/>
              <a:t>Onsite </a:t>
            </a:r>
            <a:r>
              <a:rPr lang="en-US" dirty="0"/>
              <a:t>service hours shall be 8:00 </a:t>
            </a:r>
            <a:r>
              <a:rPr lang="en-US" dirty="0" smtClean="0"/>
              <a:t>am to </a:t>
            </a:r>
            <a:r>
              <a:rPr lang="en-US" dirty="0"/>
              <a:t>5:00 pm Eastern time, Monday </a:t>
            </a:r>
            <a:r>
              <a:rPr lang="en-US" dirty="0" smtClean="0"/>
              <a:t>through Friday</a:t>
            </a:r>
            <a:r>
              <a:rPr lang="en-US" dirty="0"/>
              <a:t>.</a:t>
            </a:r>
          </a:p>
          <a:p>
            <a:pPr lvl="1"/>
            <a:r>
              <a:rPr lang="en-US" dirty="0"/>
              <a:t>Problem resolution must occur within two (2) weeks (10 business </a:t>
            </a:r>
            <a:r>
              <a:rPr lang="en-US" dirty="0" smtClean="0"/>
              <a:t>days).</a:t>
            </a:r>
          </a:p>
          <a:p>
            <a:pPr lvl="1"/>
            <a:r>
              <a:rPr lang="en-US" dirty="0" smtClean="0"/>
              <a:t>Manufacturer’s </a:t>
            </a:r>
            <a:r>
              <a:rPr lang="en-US" dirty="0"/>
              <a:t>warranty shall apply for all peripherals and accessories.</a:t>
            </a:r>
          </a:p>
          <a:p>
            <a:endParaRPr lang="en-US" dirty="0"/>
          </a:p>
        </p:txBody>
      </p:sp>
    </p:spTree>
    <p:extLst>
      <p:ext uri="{BB962C8B-B14F-4D97-AF65-F5344CB8AC3E}">
        <p14:creationId xmlns:p14="http://schemas.microsoft.com/office/powerpoint/2010/main" val="22095580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6512511" cy="1143000"/>
          </a:xfrm>
        </p:spPr>
        <p:txBody>
          <a:bodyPr/>
          <a:lstStyle/>
          <a:p>
            <a:pPr algn="ctr"/>
            <a:r>
              <a:rPr lang="en-US" sz="4000" dirty="0" smtClean="0"/>
              <a:t>Warranty - Portable</a:t>
            </a:r>
            <a:endParaRPr lang="en-US" sz="4000" dirty="0"/>
          </a:p>
        </p:txBody>
      </p:sp>
      <p:sp>
        <p:nvSpPr>
          <p:cNvPr id="3" name="Content Placeholder 2"/>
          <p:cNvSpPr>
            <a:spLocks noGrp="1"/>
          </p:cNvSpPr>
          <p:nvPr>
            <p:ph sz="quarter" idx="13"/>
          </p:nvPr>
        </p:nvSpPr>
        <p:spPr>
          <a:xfrm>
            <a:off x="457200" y="1600200"/>
            <a:ext cx="8305800" cy="4648200"/>
          </a:xfrm>
        </p:spPr>
        <p:txBody>
          <a:bodyPr>
            <a:normAutofit fontScale="92500" lnSpcReduction="20000"/>
          </a:bodyPr>
          <a:lstStyle/>
          <a:p>
            <a:pPr marL="45720" indent="0">
              <a:buNone/>
            </a:pPr>
            <a:r>
              <a:rPr lang="en-US" b="1" dirty="0"/>
              <a:t>Base Warranty for</a:t>
            </a:r>
            <a:r>
              <a:rPr lang="en-US" b="1" i="1" dirty="0"/>
              <a:t> </a:t>
            </a:r>
            <a:r>
              <a:rPr lang="en-US" b="1" dirty="0"/>
              <a:t>Laptop and Portable</a:t>
            </a:r>
            <a:r>
              <a:rPr lang="en-US" i="1" dirty="0"/>
              <a:t> </a:t>
            </a:r>
            <a:r>
              <a:rPr lang="en-US" b="1" dirty="0"/>
              <a:t>equipment</a:t>
            </a:r>
            <a:r>
              <a:rPr lang="en-US" dirty="0"/>
              <a:t> </a:t>
            </a:r>
            <a:r>
              <a:rPr lang="en-US" dirty="0" smtClean="0"/>
              <a:t> </a:t>
            </a:r>
          </a:p>
          <a:p>
            <a:r>
              <a:rPr lang="en-US" dirty="0" smtClean="0"/>
              <a:t>At </a:t>
            </a:r>
            <a:r>
              <a:rPr lang="en-US" dirty="0"/>
              <a:t>minimum, all laptop, portable workstations, tablets ordered under this agreement must meet the following warranty requirements for Maryland based customers.</a:t>
            </a:r>
          </a:p>
          <a:p>
            <a:pPr lvl="0"/>
            <a:r>
              <a:rPr lang="en-US" dirty="0"/>
              <a:t>Proposer will provide a minimum three (3) year warranty for all parts and labor included in the purchase price.  </a:t>
            </a:r>
            <a:r>
              <a:rPr lang="en-US" dirty="0" smtClean="0"/>
              <a:t>(Lesser </a:t>
            </a:r>
            <a:r>
              <a:rPr lang="en-US" dirty="0"/>
              <a:t>term may be requested </a:t>
            </a:r>
            <a:r>
              <a:rPr lang="en-US" dirty="0" smtClean="0"/>
              <a:t>at time of order)</a:t>
            </a:r>
            <a:endParaRPr lang="en-US" dirty="0"/>
          </a:p>
          <a:p>
            <a:pPr lvl="0"/>
            <a:r>
              <a:rPr lang="en-US" dirty="0"/>
              <a:t>If the manufacturer offers a better warranty, the manufacturer’s warranty shall apply.  </a:t>
            </a:r>
          </a:p>
          <a:p>
            <a:pPr lvl="0"/>
            <a:r>
              <a:rPr lang="en-US" dirty="0"/>
              <a:t>Proposer must provide on-site or phone diagnosis to problem within one (1) business day of receipt of notice of the problem.</a:t>
            </a:r>
          </a:p>
          <a:p>
            <a:pPr lvl="0"/>
            <a:r>
              <a:rPr lang="en-US" dirty="0" smtClean="0"/>
              <a:t>Service </a:t>
            </a:r>
            <a:r>
              <a:rPr lang="en-US" dirty="0"/>
              <a:t>hours shall be 8:00 am – 5:00 pm Eastern time, Monday - Friday.</a:t>
            </a:r>
          </a:p>
          <a:p>
            <a:pPr lvl="0"/>
            <a:r>
              <a:rPr lang="en-US" dirty="0"/>
              <a:t>Problem resolution must occur within 5 business days. </a:t>
            </a:r>
            <a:r>
              <a:rPr lang="en-US" dirty="0" smtClean="0"/>
              <a:t>Manufacturer’s </a:t>
            </a:r>
            <a:r>
              <a:rPr lang="en-US" dirty="0"/>
              <a:t>warranty shall apply for all peripherals and accessories</a:t>
            </a:r>
            <a:r>
              <a:rPr lang="en-US" dirty="0" smtClean="0"/>
              <a:t>.</a:t>
            </a:r>
            <a:endParaRPr lang="en-US" dirty="0"/>
          </a:p>
        </p:txBody>
      </p:sp>
    </p:spTree>
    <p:extLst>
      <p:ext uri="{BB962C8B-B14F-4D97-AF65-F5344CB8AC3E}">
        <p14:creationId xmlns:p14="http://schemas.microsoft.com/office/powerpoint/2010/main" val="9661516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990600"/>
            <a:ext cx="6512511" cy="1143000"/>
          </a:xfrm>
        </p:spPr>
        <p:txBody>
          <a:bodyPr/>
          <a:lstStyle/>
          <a:p>
            <a:pPr algn="ctr"/>
            <a:r>
              <a:rPr lang="en-US" sz="4000" dirty="0" smtClean="0"/>
              <a:t>Warranty – </a:t>
            </a:r>
            <a:br>
              <a:rPr lang="en-US" sz="4000" dirty="0" smtClean="0"/>
            </a:br>
            <a:r>
              <a:rPr lang="en-US" sz="4000" dirty="0" smtClean="0"/>
              <a:t>Groups </a:t>
            </a:r>
            <a:r>
              <a:rPr lang="en-US" sz="4000" dirty="0"/>
              <a:t>2, 4, </a:t>
            </a:r>
            <a:r>
              <a:rPr lang="en-US" sz="4000" dirty="0" smtClean="0"/>
              <a:t>5 and 6</a:t>
            </a:r>
            <a:endParaRPr lang="en-US" sz="4000" dirty="0"/>
          </a:p>
        </p:txBody>
      </p:sp>
      <p:sp>
        <p:nvSpPr>
          <p:cNvPr id="3" name="Content Placeholder 2"/>
          <p:cNvSpPr>
            <a:spLocks noGrp="1"/>
          </p:cNvSpPr>
          <p:nvPr>
            <p:ph sz="quarter" idx="13"/>
          </p:nvPr>
        </p:nvSpPr>
        <p:spPr>
          <a:xfrm>
            <a:off x="1676400" y="2438400"/>
            <a:ext cx="7010400" cy="3200400"/>
          </a:xfrm>
        </p:spPr>
        <p:txBody>
          <a:bodyPr>
            <a:normAutofit fontScale="85000" lnSpcReduction="20000"/>
          </a:bodyPr>
          <a:lstStyle/>
          <a:p>
            <a:r>
              <a:rPr lang="en-US" sz="1700" dirty="0" smtClean="0"/>
              <a:t>Group 2 - Data Storage Devices</a:t>
            </a:r>
          </a:p>
          <a:p>
            <a:r>
              <a:rPr lang="en-US" sz="1700" dirty="0" smtClean="0"/>
              <a:t>Group 4 - Network Devices</a:t>
            </a:r>
          </a:p>
          <a:p>
            <a:r>
              <a:rPr lang="en-US" sz="1700" dirty="0" smtClean="0"/>
              <a:t>Group 5 - Virtual Computing Systems</a:t>
            </a:r>
          </a:p>
          <a:p>
            <a:r>
              <a:rPr lang="en-US" sz="1700" dirty="0" smtClean="0"/>
              <a:t>Group 6 – Peripherals</a:t>
            </a:r>
          </a:p>
          <a:p>
            <a:pPr marL="45720" indent="0">
              <a:buNone/>
            </a:pPr>
            <a:endParaRPr lang="en-US" sz="1700" dirty="0" smtClean="0"/>
          </a:p>
          <a:p>
            <a:pPr marL="45720" indent="0">
              <a:buNone/>
            </a:pPr>
            <a:r>
              <a:rPr lang="en-US" dirty="0" smtClean="0"/>
              <a:t>The </a:t>
            </a:r>
            <a:r>
              <a:rPr lang="en-US" dirty="0"/>
              <a:t>quote furnished to the purchasing entity prior to purchase shall include warranty information for any item in group 2, 4, 5 </a:t>
            </a:r>
            <a:r>
              <a:rPr lang="en-US" dirty="0" smtClean="0"/>
              <a:t>or </a:t>
            </a:r>
            <a:r>
              <a:rPr lang="en-US" dirty="0"/>
              <a:t>6</a:t>
            </a:r>
            <a:r>
              <a:rPr lang="en-US" dirty="0" smtClean="0"/>
              <a:t>.</a:t>
            </a:r>
          </a:p>
          <a:p>
            <a:pPr marL="45720" indent="0">
              <a:buNone/>
            </a:pPr>
            <a:endParaRPr lang="en-US" dirty="0"/>
          </a:p>
          <a:p>
            <a:pPr marL="45720" indent="0">
              <a:buNone/>
            </a:pPr>
            <a:r>
              <a:rPr lang="en-US" dirty="0" smtClean="0"/>
              <a:t>The w</a:t>
            </a:r>
            <a:r>
              <a:rPr lang="en-US" dirty="0" smtClean="0"/>
              <a:t>arranty </a:t>
            </a:r>
            <a:r>
              <a:rPr lang="en-US" dirty="0"/>
              <a:t>period shall begin upon delivery of equipment to the customer.  </a:t>
            </a:r>
          </a:p>
          <a:p>
            <a:pPr marL="45720" indent="0">
              <a:buNone/>
            </a:pPr>
            <a:endParaRPr lang="en-US" dirty="0"/>
          </a:p>
        </p:txBody>
      </p:sp>
    </p:spTree>
    <p:extLst>
      <p:ext uri="{BB962C8B-B14F-4D97-AF65-F5344CB8AC3E}">
        <p14:creationId xmlns:p14="http://schemas.microsoft.com/office/powerpoint/2010/main" val="24394854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1289" y="1371600"/>
            <a:ext cx="6512511" cy="1143000"/>
          </a:xfrm>
        </p:spPr>
        <p:txBody>
          <a:bodyPr/>
          <a:lstStyle/>
          <a:p>
            <a:pPr algn="ctr"/>
            <a:r>
              <a:rPr lang="en-US" dirty="0" smtClean="0"/>
              <a:t>Documentation</a:t>
            </a:r>
            <a:endParaRPr lang="en-US" dirty="0"/>
          </a:p>
        </p:txBody>
      </p:sp>
      <p:sp>
        <p:nvSpPr>
          <p:cNvPr id="3" name="Content Placeholder 2"/>
          <p:cNvSpPr>
            <a:spLocks noGrp="1"/>
          </p:cNvSpPr>
          <p:nvPr>
            <p:ph sz="quarter" idx="13"/>
          </p:nvPr>
        </p:nvSpPr>
        <p:spPr>
          <a:xfrm>
            <a:off x="1676400" y="2743200"/>
            <a:ext cx="6400800" cy="2971800"/>
          </a:xfrm>
        </p:spPr>
        <p:txBody>
          <a:bodyPr/>
          <a:lstStyle/>
          <a:p>
            <a:r>
              <a:rPr lang="en-US" dirty="0"/>
              <a:t>The Solicitation UB-12-B-19, the Addenda </a:t>
            </a:r>
            <a:r>
              <a:rPr lang="en-US" dirty="0" smtClean="0"/>
              <a:t>issued, </a:t>
            </a:r>
            <a:r>
              <a:rPr lang="en-US" dirty="0"/>
              <a:t>the Summary of Evaluation, and/or copies of contracts will be sent to the purchasing office of any MEEC Participating Institution.  Please send a request to the UB Procurement Officer, Blair Blankinship, at </a:t>
            </a:r>
            <a:r>
              <a:rPr lang="en-US" u="sng" dirty="0">
                <a:hlinkClick r:id="rId2"/>
              </a:rPr>
              <a:t>bblankinship@ubalt.edu</a:t>
            </a:r>
            <a:endParaRPr lang="en-US" dirty="0"/>
          </a:p>
          <a:p>
            <a:endParaRPr lang="en-US" dirty="0"/>
          </a:p>
        </p:txBody>
      </p:sp>
    </p:spTree>
    <p:extLst>
      <p:ext uri="{BB962C8B-B14F-4D97-AF65-F5344CB8AC3E}">
        <p14:creationId xmlns:p14="http://schemas.microsoft.com/office/powerpoint/2010/main" val="966151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6512511" cy="1143000"/>
          </a:xfrm>
        </p:spPr>
        <p:txBody>
          <a:bodyPr/>
          <a:lstStyle/>
          <a:p>
            <a:pPr algn="ctr"/>
            <a:r>
              <a:rPr lang="en-US" dirty="0" smtClean="0"/>
              <a:t>Background</a:t>
            </a:r>
            <a:endParaRPr lang="en-US" dirty="0"/>
          </a:p>
        </p:txBody>
      </p:sp>
      <p:sp>
        <p:nvSpPr>
          <p:cNvPr id="3" name="Content Placeholder 2"/>
          <p:cNvSpPr>
            <a:spLocks noGrp="1"/>
          </p:cNvSpPr>
          <p:nvPr>
            <p:ph sz="quarter" idx="13"/>
          </p:nvPr>
        </p:nvSpPr>
        <p:spPr>
          <a:xfrm>
            <a:off x="457200" y="1600200"/>
            <a:ext cx="8229600" cy="5029200"/>
          </a:xfrm>
        </p:spPr>
        <p:txBody>
          <a:bodyPr>
            <a:normAutofit/>
          </a:bodyPr>
          <a:lstStyle/>
          <a:p>
            <a:r>
              <a:rPr lang="en-US" dirty="0"/>
              <a:t>On January 26, 2012, the University of Baltimore, acting as lead agency, issued a competitive RFP to select multiple firms capable of providing computer hardware and limited related services for MEEC partner institutions including the University System of Maryland.  </a:t>
            </a:r>
            <a:endParaRPr lang="en-US" dirty="0" smtClean="0"/>
          </a:p>
          <a:p>
            <a:r>
              <a:rPr lang="en-US" dirty="0" smtClean="0"/>
              <a:t>The </a:t>
            </a:r>
            <a:r>
              <a:rPr lang="en-US" dirty="0"/>
              <a:t>University received 41 proposals that were evaluated by a Technical Evaluation Committee made up of USM and MEEC representatives, and an independent Financial Proposal Evaluation Committee.  </a:t>
            </a:r>
            <a:endParaRPr lang="en-US" dirty="0" smtClean="0"/>
          </a:p>
          <a:p>
            <a:r>
              <a:rPr lang="en-US" dirty="0" smtClean="0"/>
              <a:t>The </a:t>
            </a:r>
            <a:r>
              <a:rPr lang="en-US" dirty="0"/>
              <a:t>recommendation for award of contracts to 26 Master Contractors was approved by the USM Board of Regents at its meeting on June 22, 2012.</a:t>
            </a:r>
          </a:p>
          <a:p>
            <a:pPr marL="0" indent="0">
              <a:buNone/>
            </a:pPr>
            <a:endParaRPr lang="en-US" dirty="0"/>
          </a:p>
        </p:txBody>
      </p:sp>
    </p:spTree>
    <p:extLst>
      <p:ext uri="{BB962C8B-B14F-4D97-AF65-F5344CB8AC3E}">
        <p14:creationId xmlns:p14="http://schemas.microsoft.com/office/powerpoint/2010/main" val="39414953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6512511" cy="1143000"/>
          </a:xfrm>
        </p:spPr>
        <p:txBody>
          <a:bodyPr/>
          <a:lstStyle/>
          <a:p>
            <a:pPr algn="ctr"/>
            <a:r>
              <a:rPr lang="en-US" dirty="0" smtClean="0"/>
              <a:t>Interpretation of the Contract</a:t>
            </a:r>
            <a:endParaRPr lang="en-US" dirty="0"/>
          </a:p>
        </p:txBody>
      </p:sp>
      <p:sp>
        <p:nvSpPr>
          <p:cNvPr id="3" name="Content Placeholder 2"/>
          <p:cNvSpPr>
            <a:spLocks noGrp="1"/>
          </p:cNvSpPr>
          <p:nvPr>
            <p:ph sz="quarter" idx="13"/>
          </p:nvPr>
        </p:nvSpPr>
        <p:spPr>
          <a:xfrm>
            <a:off x="1371600" y="2209800"/>
            <a:ext cx="6858000" cy="3810000"/>
          </a:xfrm>
        </p:spPr>
        <p:txBody>
          <a:bodyPr>
            <a:normAutofit/>
          </a:bodyPr>
          <a:lstStyle/>
          <a:p>
            <a:r>
              <a:rPr lang="en-US" dirty="0"/>
              <a:t>Questions about interpretation of the contract may be sent to the Procurement Officer of the lead agency, </a:t>
            </a:r>
            <a:endParaRPr lang="en-US" dirty="0" smtClean="0"/>
          </a:p>
          <a:p>
            <a:pPr marL="45720" indent="0">
              <a:buNone/>
            </a:pPr>
            <a:r>
              <a:rPr lang="en-US" dirty="0" smtClean="0"/>
              <a:t>     University </a:t>
            </a:r>
            <a:r>
              <a:rPr lang="en-US" dirty="0"/>
              <a:t>of Baltimore </a:t>
            </a:r>
            <a:endParaRPr lang="en-US" dirty="0" smtClean="0"/>
          </a:p>
          <a:p>
            <a:pPr marL="45720" indent="0">
              <a:buNone/>
            </a:pPr>
            <a:r>
              <a:rPr lang="en-US" dirty="0" smtClean="0"/>
              <a:t>     Blair </a:t>
            </a:r>
            <a:r>
              <a:rPr lang="en-US" dirty="0"/>
              <a:t>Blankinship, </a:t>
            </a:r>
            <a:r>
              <a:rPr lang="en-US" dirty="0" smtClean="0"/>
              <a:t>C.P.M.</a:t>
            </a:r>
          </a:p>
          <a:p>
            <a:pPr marL="45720" indent="0">
              <a:buNone/>
            </a:pPr>
            <a:r>
              <a:rPr lang="en-US" dirty="0" smtClean="0"/>
              <a:t>     Director </a:t>
            </a:r>
            <a:r>
              <a:rPr lang="en-US" dirty="0"/>
              <a:t>of </a:t>
            </a:r>
            <a:r>
              <a:rPr lang="en-US" dirty="0" smtClean="0"/>
              <a:t>Procurement</a:t>
            </a:r>
          </a:p>
          <a:p>
            <a:pPr marL="45720" indent="0">
              <a:buNone/>
            </a:pPr>
            <a:r>
              <a:rPr lang="en-US" dirty="0" smtClean="0"/>
              <a:t>     1420 </a:t>
            </a:r>
            <a:r>
              <a:rPr lang="en-US" dirty="0"/>
              <a:t>North Charles </a:t>
            </a:r>
            <a:r>
              <a:rPr lang="en-US" dirty="0" smtClean="0"/>
              <a:t>Street</a:t>
            </a:r>
          </a:p>
          <a:p>
            <a:pPr marL="45720" indent="0">
              <a:buNone/>
            </a:pPr>
            <a:r>
              <a:rPr lang="en-US" dirty="0" smtClean="0"/>
              <a:t>     Baltimore</a:t>
            </a:r>
            <a:r>
              <a:rPr lang="en-US" dirty="0"/>
              <a:t>, MD  </a:t>
            </a:r>
            <a:r>
              <a:rPr lang="en-US" dirty="0" smtClean="0"/>
              <a:t>21201</a:t>
            </a:r>
          </a:p>
          <a:p>
            <a:pPr marL="45720" indent="0">
              <a:buNone/>
            </a:pPr>
            <a:r>
              <a:rPr lang="en-US" dirty="0"/>
              <a:t> </a:t>
            </a:r>
            <a:r>
              <a:rPr lang="en-US" dirty="0" smtClean="0"/>
              <a:t> or </a:t>
            </a:r>
            <a:r>
              <a:rPr lang="en-US" dirty="0"/>
              <a:t>by e-mail to bblankinship@ubalt.edu</a:t>
            </a:r>
          </a:p>
          <a:p>
            <a:endParaRPr lang="en-US" dirty="0"/>
          </a:p>
        </p:txBody>
      </p:sp>
    </p:spTree>
    <p:extLst>
      <p:ext uri="{BB962C8B-B14F-4D97-AF65-F5344CB8AC3E}">
        <p14:creationId xmlns:p14="http://schemas.microsoft.com/office/powerpoint/2010/main" val="9661516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001000" cy="1143000"/>
          </a:xfrm>
        </p:spPr>
        <p:txBody>
          <a:bodyPr/>
          <a:lstStyle/>
          <a:p>
            <a:pPr algn="ctr"/>
            <a:r>
              <a:rPr lang="en-US" sz="3600" dirty="0" smtClean="0"/>
              <a:t>Group 1</a:t>
            </a:r>
            <a:br>
              <a:rPr lang="en-US" sz="3600" dirty="0" smtClean="0"/>
            </a:br>
            <a:r>
              <a:rPr lang="en-US" sz="3600" dirty="0" smtClean="0"/>
              <a:t>Desktop and Portable Computers</a:t>
            </a:r>
            <a:endParaRPr lang="en-US" sz="3600" dirty="0"/>
          </a:p>
        </p:txBody>
      </p:sp>
      <p:graphicFrame>
        <p:nvGraphicFramePr>
          <p:cNvPr id="5" name="Table 4"/>
          <p:cNvGraphicFramePr>
            <a:graphicFrameLocks noGrp="1"/>
          </p:cNvGraphicFramePr>
          <p:nvPr>
            <p:extLst>
              <p:ext uri="{D42A27DB-BD31-4B8C-83A1-F6EECF244321}">
                <p14:modId xmlns:p14="http://schemas.microsoft.com/office/powerpoint/2010/main" val="459298389"/>
              </p:ext>
            </p:extLst>
          </p:nvPr>
        </p:nvGraphicFramePr>
        <p:xfrm>
          <a:off x="533400" y="2057400"/>
          <a:ext cx="8153398" cy="4114802"/>
        </p:xfrm>
        <a:graphic>
          <a:graphicData uri="http://schemas.openxmlformats.org/drawingml/2006/table">
            <a:tbl>
              <a:tblPr>
                <a:tableStyleId>{5C22544A-7EE6-4342-B048-85BDC9FD1C3A}</a:tableStyleId>
              </a:tblPr>
              <a:tblGrid>
                <a:gridCol w="1331392"/>
                <a:gridCol w="605178"/>
                <a:gridCol w="605178"/>
                <a:gridCol w="605178"/>
                <a:gridCol w="605178"/>
                <a:gridCol w="605178"/>
                <a:gridCol w="605178"/>
                <a:gridCol w="605178"/>
                <a:gridCol w="605178"/>
                <a:gridCol w="660194"/>
                <a:gridCol w="660194"/>
                <a:gridCol w="660194"/>
              </a:tblGrid>
              <a:tr h="613762">
                <a:tc>
                  <a:txBody>
                    <a:bodyPr/>
                    <a:lstStyle/>
                    <a:p>
                      <a:pPr algn="ctr" fontAlgn="b"/>
                      <a:r>
                        <a:rPr lang="en-US" sz="700" u="none" strike="noStrike" dirty="0">
                          <a:effectLst/>
                        </a:rPr>
                        <a:t>Group 1  - PCs ………………..……….…Vendor Name</a:t>
                      </a:r>
                      <a:endParaRPr lang="en-US" sz="700" b="0" i="0" u="none" strike="noStrike" dirty="0">
                        <a:solidFill>
                          <a:srgbClr val="366092"/>
                        </a:solidFill>
                        <a:effectLst/>
                        <a:latin typeface="Arial"/>
                      </a:endParaRPr>
                    </a:p>
                  </a:txBody>
                  <a:tcPr marL="5183" marR="5183" marT="5183" marB="0" anchor="b"/>
                </a:tc>
                <a:tc>
                  <a:txBody>
                    <a:bodyPr/>
                    <a:lstStyle/>
                    <a:p>
                      <a:pPr algn="ctr" fontAlgn="b"/>
                      <a:r>
                        <a:rPr lang="en-US" sz="700" u="none" strike="noStrike">
                          <a:effectLst/>
                        </a:rPr>
                        <a:t>Acer</a:t>
                      </a:r>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dirty="0">
                          <a:effectLst/>
                        </a:rPr>
                        <a:t>Apple</a:t>
                      </a:r>
                      <a:endParaRPr lang="en-US" sz="700" b="0" i="0" u="none" strike="noStrike" dirty="0">
                        <a:solidFill>
                          <a:srgbClr val="366092"/>
                        </a:solidFill>
                        <a:effectLst/>
                        <a:latin typeface="Calibri"/>
                      </a:endParaRPr>
                    </a:p>
                  </a:txBody>
                  <a:tcPr marL="5183" marR="5183" marT="5183" marB="0" anchor="b"/>
                </a:tc>
                <a:tc>
                  <a:txBody>
                    <a:bodyPr/>
                    <a:lstStyle/>
                    <a:p>
                      <a:pPr algn="ctr" fontAlgn="b"/>
                      <a:r>
                        <a:rPr lang="en-US" sz="700" u="none" strike="noStrike">
                          <a:effectLst/>
                        </a:rPr>
                        <a:t>Asus</a:t>
                      </a:r>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Dell</a:t>
                      </a:r>
                      <a:endParaRPr lang="en-US" sz="700" b="0" i="0" u="none" strike="noStrike">
                        <a:solidFill>
                          <a:srgbClr val="366092"/>
                        </a:solidFill>
                        <a:effectLst/>
                        <a:latin typeface="Calibri"/>
                      </a:endParaRPr>
                    </a:p>
                  </a:txBody>
                  <a:tcPr marL="5183" marR="5183" marT="5183" marB="0" anchor="b"/>
                </a:tc>
                <a:tc>
                  <a:txBody>
                    <a:bodyPr/>
                    <a:lstStyle/>
                    <a:p>
                      <a:pPr algn="l" fontAlgn="b"/>
                      <a:r>
                        <a:rPr lang="en-US" sz="700" u="none" strike="noStrike">
                          <a:effectLst/>
                        </a:rPr>
                        <a:t>Fujitsu</a:t>
                      </a:r>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HP</a:t>
                      </a:r>
                      <a:endParaRPr lang="en-US" sz="700" b="0" i="0" u="none" strike="noStrike">
                        <a:solidFill>
                          <a:srgbClr val="366092"/>
                        </a:solidFill>
                        <a:effectLst/>
                        <a:latin typeface="Calibri"/>
                      </a:endParaRPr>
                    </a:p>
                  </a:txBody>
                  <a:tcPr marL="5183" marR="5183" marT="5183" marB="0" anchor="b"/>
                </a:tc>
                <a:tc>
                  <a:txBody>
                    <a:bodyPr/>
                    <a:lstStyle/>
                    <a:p>
                      <a:pPr algn="l" fontAlgn="b"/>
                      <a:r>
                        <a:rPr lang="en-US" sz="700" u="none" strike="noStrike">
                          <a:effectLst/>
                        </a:rPr>
                        <a:t>Lenovo</a:t>
                      </a:r>
                      <a:endParaRPr lang="en-US" sz="700" b="0" i="0" u="none" strike="noStrike">
                        <a:solidFill>
                          <a:srgbClr val="366092"/>
                        </a:solidFill>
                        <a:effectLst/>
                        <a:latin typeface="Calibri"/>
                      </a:endParaRPr>
                    </a:p>
                  </a:txBody>
                  <a:tcPr marL="5183" marR="5183" marT="5183" marB="0" anchor="b"/>
                </a:tc>
                <a:tc>
                  <a:txBody>
                    <a:bodyPr/>
                    <a:lstStyle/>
                    <a:p>
                      <a:pPr algn="l" fontAlgn="b"/>
                      <a:r>
                        <a:rPr lang="en-US" sz="700" u="none" strike="noStrike" dirty="0">
                          <a:effectLst/>
                        </a:rPr>
                        <a:t>Motion</a:t>
                      </a:r>
                      <a:endParaRPr lang="en-US" sz="700" b="0" i="0" u="none" strike="noStrike" dirty="0">
                        <a:solidFill>
                          <a:srgbClr val="366092"/>
                        </a:solidFill>
                        <a:effectLst/>
                        <a:latin typeface="Calibri"/>
                      </a:endParaRPr>
                    </a:p>
                  </a:txBody>
                  <a:tcPr marL="5183" marR="5183" marT="5183" marB="0" anchor="b"/>
                </a:tc>
                <a:tc>
                  <a:txBody>
                    <a:bodyPr/>
                    <a:lstStyle/>
                    <a:p>
                      <a:pPr algn="l" fontAlgn="b"/>
                      <a:r>
                        <a:rPr lang="en-US" sz="700" u="none" strike="noStrike">
                          <a:effectLst/>
                        </a:rPr>
                        <a:t>Panasonic</a:t>
                      </a:r>
                      <a:endParaRPr lang="en-US" sz="700" b="0" i="0" u="none" strike="noStrike">
                        <a:solidFill>
                          <a:srgbClr val="366092"/>
                        </a:solidFill>
                        <a:effectLst/>
                        <a:latin typeface="Calibri"/>
                      </a:endParaRPr>
                    </a:p>
                  </a:txBody>
                  <a:tcPr marL="5183" marR="5183" marT="5183" marB="0" anchor="b"/>
                </a:tc>
                <a:tc>
                  <a:txBody>
                    <a:bodyPr/>
                    <a:lstStyle/>
                    <a:p>
                      <a:pPr algn="l" fontAlgn="b"/>
                      <a:r>
                        <a:rPr lang="en-US" sz="700" u="none" strike="noStrike">
                          <a:effectLst/>
                        </a:rPr>
                        <a:t>Sony</a:t>
                      </a:r>
                      <a:endParaRPr lang="en-US" sz="700" b="0" i="0" u="none" strike="noStrike">
                        <a:solidFill>
                          <a:srgbClr val="366092"/>
                        </a:solidFill>
                        <a:effectLst/>
                        <a:latin typeface="Calibri"/>
                      </a:endParaRPr>
                    </a:p>
                  </a:txBody>
                  <a:tcPr marL="5183" marR="5183" marT="5183" marB="0" anchor="b"/>
                </a:tc>
                <a:tc>
                  <a:txBody>
                    <a:bodyPr/>
                    <a:lstStyle/>
                    <a:p>
                      <a:pPr algn="l" fontAlgn="b"/>
                      <a:r>
                        <a:rPr lang="en-US" sz="700" u="none" strike="noStrike">
                          <a:effectLst/>
                        </a:rPr>
                        <a:t>Toshiba</a:t>
                      </a:r>
                      <a:endParaRPr lang="en-US" sz="700" b="0" i="0" u="none" strike="noStrike">
                        <a:solidFill>
                          <a:srgbClr val="366092"/>
                        </a:solidFill>
                        <a:effectLst/>
                        <a:latin typeface="Calibri"/>
                      </a:endParaRPr>
                    </a:p>
                  </a:txBody>
                  <a:tcPr marL="5183" marR="5183" marT="5183" marB="0" anchor="b"/>
                </a:tc>
              </a:tr>
              <a:tr h="414938">
                <a:tc>
                  <a:txBody>
                    <a:bodyPr/>
                    <a:lstStyle/>
                    <a:p>
                      <a:pPr algn="l" fontAlgn="b"/>
                      <a:r>
                        <a:rPr lang="en-US" sz="700" u="none" strike="noStrike">
                          <a:effectLst/>
                        </a:rPr>
                        <a:t>Apple</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Apple Ed Disc </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r>
              <a:tr h="389005">
                <a:tc>
                  <a:txBody>
                    <a:bodyPr/>
                    <a:lstStyle/>
                    <a:p>
                      <a:pPr algn="l" fontAlgn="b"/>
                      <a:r>
                        <a:rPr lang="en-US" sz="700" u="none" strike="noStrike">
                          <a:effectLst/>
                        </a:rPr>
                        <a:t>Applied Technology Services</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12-30%</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r>
              <a:tr h="207469">
                <a:tc>
                  <a:txBody>
                    <a:bodyPr/>
                    <a:lstStyle/>
                    <a:p>
                      <a:pPr algn="l" fontAlgn="b"/>
                      <a:r>
                        <a:rPr lang="en-US" sz="700" u="none" strike="noStrike">
                          <a:effectLst/>
                        </a:rPr>
                        <a:t>Daly</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2-20%</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13%</a:t>
                      </a:r>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22%</a:t>
                      </a:r>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31%</a:t>
                      </a:r>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10-15%</a:t>
                      </a:r>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9-16%</a:t>
                      </a:r>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5%</a:t>
                      </a:r>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8% - 15%</a:t>
                      </a:r>
                      <a:endParaRPr lang="en-US" sz="700" b="0" i="0" u="none" strike="noStrike">
                        <a:solidFill>
                          <a:srgbClr val="366092"/>
                        </a:solidFill>
                        <a:effectLst/>
                        <a:latin typeface="Calibri"/>
                      </a:endParaRPr>
                    </a:p>
                  </a:txBody>
                  <a:tcPr marL="5183" marR="5183" marT="5183" marB="0" anchor="b"/>
                </a:tc>
              </a:tr>
              <a:tr h="207469">
                <a:tc>
                  <a:txBody>
                    <a:bodyPr/>
                    <a:lstStyle/>
                    <a:p>
                      <a:pPr algn="l" fontAlgn="b"/>
                      <a:r>
                        <a:rPr lang="en-US" sz="700" u="none" strike="noStrike">
                          <a:effectLst/>
                        </a:rPr>
                        <a:t>Data Networks</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11-30%</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r>
              <a:tr h="207469">
                <a:tc>
                  <a:txBody>
                    <a:bodyPr/>
                    <a:lstStyle/>
                    <a:p>
                      <a:pPr algn="l" fontAlgn="b"/>
                      <a:r>
                        <a:rPr lang="en-US" sz="700" u="none" strike="noStrike">
                          <a:effectLst/>
                        </a:rPr>
                        <a:t>Dell</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15-30%</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r>
              <a:tr h="207469">
                <a:tc>
                  <a:txBody>
                    <a:bodyPr/>
                    <a:lstStyle/>
                    <a:p>
                      <a:pPr algn="l" fontAlgn="b"/>
                      <a:r>
                        <a:rPr lang="en-US" sz="700" u="none" strike="noStrike">
                          <a:effectLst/>
                        </a:rPr>
                        <a:t>Disys</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10%</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r>
              <a:tr h="207469">
                <a:tc>
                  <a:txBody>
                    <a:bodyPr/>
                    <a:lstStyle/>
                    <a:p>
                      <a:pPr algn="l" fontAlgn="b"/>
                      <a:r>
                        <a:rPr lang="en-US" sz="700" u="none" strike="noStrike">
                          <a:effectLst/>
                        </a:rPr>
                        <a:t>DSR Computer</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22%</a:t>
                      </a:r>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30%</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r>
              <a:tr h="207469">
                <a:tc>
                  <a:txBody>
                    <a:bodyPr/>
                    <a:lstStyle/>
                    <a:p>
                      <a:pPr algn="l" fontAlgn="b"/>
                      <a:r>
                        <a:rPr lang="en-US" sz="700" u="none" strike="noStrike">
                          <a:effectLst/>
                        </a:rPr>
                        <a:t>ePlus Tech</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8%</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r>
              <a:tr h="207469">
                <a:tc>
                  <a:txBody>
                    <a:bodyPr/>
                    <a:lstStyle/>
                    <a:p>
                      <a:pPr algn="l" fontAlgn="b"/>
                      <a:r>
                        <a:rPr lang="en-US" sz="700" u="none" strike="noStrike">
                          <a:effectLst/>
                        </a:rPr>
                        <a:t>ESI (Electronic Systems)</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22%</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r>
              <a:tr h="207469">
                <a:tc>
                  <a:txBody>
                    <a:bodyPr/>
                    <a:lstStyle/>
                    <a:p>
                      <a:pPr algn="l" fontAlgn="b"/>
                      <a:r>
                        <a:rPr lang="en-US" sz="700" u="none" strike="noStrike">
                          <a:effectLst/>
                        </a:rPr>
                        <a:t>Government Connection</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22%</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r>
              <a:tr h="207469">
                <a:tc>
                  <a:txBody>
                    <a:bodyPr/>
                    <a:lstStyle/>
                    <a:p>
                      <a:pPr algn="l" fontAlgn="b"/>
                      <a:r>
                        <a:rPr lang="en-US" sz="700" u="none" strike="noStrike">
                          <a:effectLst/>
                        </a:rPr>
                        <a:t>Hartford (HCGI)</a:t>
                      </a:r>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4-10%</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10%</a:t>
                      </a:r>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25-30%</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2-5%</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r>
              <a:tr h="207469">
                <a:tc>
                  <a:txBody>
                    <a:bodyPr/>
                    <a:lstStyle/>
                    <a:p>
                      <a:pPr algn="l" fontAlgn="b"/>
                      <a:r>
                        <a:rPr lang="en-US" sz="700" u="none" strike="noStrike">
                          <a:effectLst/>
                        </a:rPr>
                        <a:t>Lenovo</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20-30%</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r>
              <a:tr h="207469">
                <a:tc>
                  <a:txBody>
                    <a:bodyPr/>
                    <a:lstStyle/>
                    <a:p>
                      <a:pPr algn="l" fontAlgn="b"/>
                      <a:r>
                        <a:rPr lang="en-US" sz="700" u="none" strike="noStrike">
                          <a:effectLst/>
                        </a:rPr>
                        <a:t>Magothy Technology</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r>
              <a:tr h="207469">
                <a:tc>
                  <a:txBody>
                    <a:bodyPr/>
                    <a:lstStyle/>
                    <a:p>
                      <a:pPr algn="l" fontAlgn="b"/>
                      <a:r>
                        <a:rPr lang="en-US" sz="700" u="none" strike="noStrike">
                          <a:effectLst/>
                        </a:rPr>
                        <a:t>OmegaCor</a:t>
                      </a:r>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8-10%</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27-40%</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34%</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10-22%</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13% - 15%</a:t>
                      </a:r>
                      <a:endParaRPr lang="en-US" sz="700" b="0" i="0" u="none" strike="noStrike">
                        <a:solidFill>
                          <a:srgbClr val="366092"/>
                        </a:solidFill>
                        <a:effectLst/>
                        <a:latin typeface="Calibri"/>
                      </a:endParaRPr>
                    </a:p>
                  </a:txBody>
                  <a:tcPr marL="5183" marR="5183" marT="5183" marB="0" anchor="b"/>
                </a:tc>
              </a:tr>
              <a:tr h="207469">
                <a:tc>
                  <a:txBody>
                    <a:bodyPr/>
                    <a:lstStyle/>
                    <a:p>
                      <a:pPr algn="l" fontAlgn="b"/>
                      <a:r>
                        <a:rPr lang="en-US" sz="700" u="none" strike="noStrike">
                          <a:effectLst/>
                        </a:rPr>
                        <a:t>System Source</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a:solidFill>
                          <a:srgbClr val="366092"/>
                        </a:solidFill>
                        <a:effectLst/>
                        <a:latin typeface="Calibri"/>
                      </a:endParaRPr>
                    </a:p>
                  </a:txBody>
                  <a:tcPr marL="5183" marR="5183" marT="5183" marB="0" anchor="b"/>
                </a:tc>
                <a:tc>
                  <a:txBody>
                    <a:bodyPr/>
                    <a:lstStyle/>
                    <a:p>
                      <a:pPr algn="ctr" fontAlgn="b"/>
                      <a:r>
                        <a:rPr lang="en-US" sz="700" u="none" strike="noStrike">
                          <a:effectLst/>
                        </a:rPr>
                        <a:t>3-13%</a:t>
                      </a:r>
                      <a:endParaRPr lang="en-US" sz="700" b="0" i="0" u="none" strike="noStrike">
                        <a:solidFill>
                          <a:srgbClr val="366092"/>
                        </a:solidFill>
                        <a:effectLst/>
                        <a:latin typeface="Calibri"/>
                      </a:endParaRPr>
                    </a:p>
                  </a:txBody>
                  <a:tcPr marL="5183" marR="5183" marT="5183" marB="0" anchor="b"/>
                </a:tc>
                <a:tc>
                  <a:txBody>
                    <a:bodyPr/>
                    <a:lstStyle/>
                    <a:p>
                      <a:pPr algn="ctr" fontAlgn="b"/>
                      <a:endParaRPr lang="en-US" sz="700" b="0" i="0" u="none" strike="noStrike" dirty="0">
                        <a:solidFill>
                          <a:srgbClr val="366092"/>
                        </a:solidFill>
                        <a:effectLst/>
                        <a:latin typeface="Calibri"/>
                      </a:endParaRPr>
                    </a:p>
                  </a:txBody>
                  <a:tcPr marL="5183" marR="5183" marT="5183" marB="0" anchor="b"/>
                </a:tc>
              </a:tr>
            </a:tbl>
          </a:graphicData>
        </a:graphic>
      </p:graphicFrame>
    </p:spTree>
    <p:extLst>
      <p:ext uri="{BB962C8B-B14F-4D97-AF65-F5344CB8AC3E}">
        <p14:creationId xmlns:p14="http://schemas.microsoft.com/office/powerpoint/2010/main" val="9661516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6512511" cy="1447800"/>
          </a:xfrm>
        </p:spPr>
        <p:txBody>
          <a:bodyPr/>
          <a:lstStyle/>
          <a:p>
            <a:pPr algn="ctr"/>
            <a:r>
              <a:rPr lang="en-US" sz="3600" dirty="0" smtClean="0"/>
              <a:t>Group 2</a:t>
            </a:r>
            <a:br>
              <a:rPr lang="en-US" sz="3600" dirty="0" smtClean="0"/>
            </a:br>
            <a:r>
              <a:rPr lang="en-US" sz="3600" dirty="0" smtClean="0"/>
              <a:t>Data Storage Systems</a:t>
            </a:r>
            <a:endParaRPr lang="en-US" sz="3600" dirty="0"/>
          </a:p>
        </p:txBody>
      </p:sp>
      <p:graphicFrame>
        <p:nvGraphicFramePr>
          <p:cNvPr id="4" name="Table 3"/>
          <p:cNvGraphicFramePr>
            <a:graphicFrameLocks noGrp="1"/>
          </p:cNvGraphicFramePr>
          <p:nvPr>
            <p:extLst>
              <p:ext uri="{D42A27DB-BD31-4B8C-83A1-F6EECF244321}">
                <p14:modId xmlns:p14="http://schemas.microsoft.com/office/powerpoint/2010/main" val="2596838432"/>
              </p:ext>
            </p:extLst>
          </p:nvPr>
        </p:nvGraphicFramePr>
        <p:xfrm>
          <a:off x="228599" y="2133607"/>
          <a:ext cx="8763001" cy="3428993"/>
        </p:xfrm>
        <a:graphic>
          <a:graphicData uri="http://schemas.openxmlformats.org/drawingml/2006/table">
            <a:tbl>
              <a:tblPr>
                <a:tableStyleId>{5C22544A-7EE6-4342-B048-85BDC9FD1C3A}</a:tableStyleId>
              </a:tblPr>
              <a:tblGrid>
                <a:gridCol w="1072265"/>
                <a:gridCol w="406722"/>
                <a:gridCol w="406722"/>
                <a:gridCol w="406722"/>
                <a:gridCol w="406722"/>
                <a:gridCol w="406722"/>
                <a:gridCol w="406722"/>
                <a:gridCol w="406722"/>
                <a:gridCol w="406722"/>
                <a:gridCol w="443696"/>
                <a:gridCol w="443696"/>
                <a:gridCol w="443696"/>
                <a:gridCol w="443696"/>
                <a:gridCol w="443696"/>
                <a:gridCol w="443696"/>
                <a:gridCol w="443696"/>
                <a:gridCol w="443696"/>
                <a:gridCol w="443696"/>
                <a:gridCol w="443696"/>
              </a:tblGrid>
              <a:tr h="559885">
                <a:tc>
                  <a:txBody>
                    <a:bodyPr/>
                    <a:lstStyle/>
                    <a:p>
                      <a:pPr algn="ctr" fontAlgn="b"/>
                      <a:r>
                        <a:rPr lang="en-US" sz="500" u="none" strike="noStrike" dirty="0">
                          <a:effectLst/>
                        </a:rPr>
                        <a:t>Group 2  - Data Storage ……………………………..….Vendor Name</a:t>
                      </a:r>
                      <a:endParaRPr lang="en-US" sz="500" b="0" i="0" u="none" strike="noStrike" dirty="0">
                        <a:solidFill>
                          <a:srgbClr val="366092"/>
                        </a:solidFill>
                        <a:effectLst/>
                        <a:latin typeface="Arial"/>
                      </a:endParaRPr>
                    </a:p>
                  </a:txBody>
                  <a:tcPr marL="3241" marR="3241" marT="3241" marB="0" anchor="b"/>
                </a:tc>
                <a:tc>
                  <a:txBody>
                    <a:bodyPr/>
                    <a:lstStyle/>
                    <a:p>
                      <a:pPr algn="ctr" fontAlgn="b"/>
                      <a:r>
                        <a:rPr lang="en-US" sz="500" u="none" strike="noStrike">
                          <a:effectLst/>
                        </a:rPr>
                        <a:t>Baracuda</a:t>
                      </a:r>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Buffalo</a:t>
                      </a:r>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Data Direct</a:t>
                      </a:r>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dirty="0">
                          <a:effectLst/>
                        </a:rPr>
                        <a:t>Data Domain</a:t>
                      </a:r>
                      <a:endParaRPr lang="en-US" sz="500" b="0" i="0" u="none" strike="noStrike" dirty="0">
                        <a:solidFill>
                          <a:srgbClr val="366092"/>
                        </a:solidFill>
                        <a:effectLst/>
                        <a:latin typeface="Calibri"/>
                      </a:endParaRPr>
                    </a:p>
                  </a:txBody>
                  <a:tcPr marL="3241" marR="3241" marT="3241" marB="0" anchor="b"/>
                </a:tc>
                <a:tc>
                  <a:txBody>
                    <a:bodyPr/>
                    <a:lstStyle/>
                    <a:p>
                      <a:pPr algn="ctr" fontAlgn="b"/>
                      <a:r>
                        <a:rPr lang="en-US" sz="500" u="none" strike="noStrike">
                          <a:effectLst/>
                        </a:rPr>
                        <a:t>Dell</a:t>
                      </a:r>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EMC</a:t>
                      </a:r>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Exagrid</a:t>
                      </a:r>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Fujitsu</a:t>
                      </a:r>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dirty="0">
                          <a:effectLst/>
                        </a:rPr>
                        <a:t>HP</a:t>
                      </a:r>
                      <a:endParaRPr lang="en-US" sz="500" b="0" i="0" u="none" strike="noStrike" dirty="0">
                        <a:solidFill>
                          <a:srgbClr val="366092"/>
                        </a:solidFill>
                        <a:effectLst/>
                        <a:latin typeface="Calibri"/>
                      </a:endParaRPr>
                    </a:p>
                  </a:txBody>
                  <a:tcPr marL="3241" marR="3241" marT="3241" marB="0" anchor="b"/>
                </a:tc>
                <a:tc>
                  <a:txBody>
                    <a:bodyPr/>
                    <a:lstStyle/>
                    <a:p>
                      <a:pPr algn="ctr" fontAlgn="b"/>
                      <a:r>
                        <a:rPr lang="en-US" sz="500" u="none" strike="noStrike">
                          <a:effectLst/>
                        </a:rPr>
                        <a:t>Hitachi</a:t>
                      </a:r>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IBM</a:t>
                      </a:r>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Isolon</a:t>
                      </a:r>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Net App</a:t>
                      </a:r>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NetGear</a:t>
                      </a:r>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Nexan</a:t>
                      </a:r>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Quantum</a:t>
                      </a:r>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Revinetix</a:t>
                      </a:r>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Western Digital</a:t>
                      </a:r>
                      <a:endParaRPr lang="en-US" sz="500" b="0" i="0" u="none" strike="noStrike">
                        <a:solidFill>
                          <a:srgbClr val="366092"/>
                        </a:solidFill>
                        <a:effectLst/>
                        <a:latin typeface="Calibri"/>
                      </a:endParaRPr>
                    </a:p>
                  </a:txBody>
                  <a:tcPr marL="3241" marR="3241" marT="3241" marB="0" anchor="b"/>
                </a:tc>
              </a:tr>
              <a:tr h="159580">
                <a:tc>
                  <a:txBody>
                    <a:bodyPr/>
                    <a:lstStyle/>
                    <a:p>
                      <a:pPr algn="l" fontAlgn="b"/>
                      <a:r>
                        <a:rPr lang="en-US" sz="500" u="none" strike="noStrike">
                          <a:effectLst/>
                        </a:rPr>
                        <a:t>Alliance Info Systems</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l"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14-27%</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r>
              <a:tr h="159580">
                <a:tc>
                  <a:txBody>
                    <a:bodyPr/>
                    <a:lstStyle/>
                    <a:p>
                      <a:pPr algn="l" fontAlgn="b"/>
                      <a:r>
                        <a:rPr lang="en-US" sz="500" u="none" strike="noStrike">
                          <a:effectLst/>
                        </a:rPr>
                        <a:t>Alliance Tech</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40%</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25%</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25 - 40%</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25%</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r>
              <a:tr h="159580">
                <a:tc>
                  <a:txBody>
                    <a:bodyPr/>
                    <a:lstStyle/>
                    <a:p>
                      <a:pPr algn="l" fontAlgn="b"/>
                      <a:r>
                        <a:rPr lang="en-US" sz="500" u="none" strike="noStrike">
                          <a:effectLst/>
                        </a:rPr>
                        <a:t>Apple</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l"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r>
              <a:tr h="312650">
                <a:tc>
                  <a:txBody>
                    <a:bodyPr/>
                    <a:lstStyle/>
                    <a:p>
                      <a:pPr algn="l" fontAlgn="b"/>
                      <a:r>
                        <a:rPr lang="en-US" sz="500" u="none" strike="noStrike">
                          <a:effectLst/>
                        </a:rPr>
                        <a:t>Applied Technology Services</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20 - 30%</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r>
              <a:tr h="159580">
                <a:tc>
                  <a:txBody>
                    <a:bodyPr/>
                    <a:lstStyle/>
                    <a:p>
                      <a:pPr algn="l" fontAlgn="b"/>
                      <a:r>
                        <a:rPr lang="en-US" sz="500" u="none" strike="noStrike">
                          <a:effectLst/>
                        </a:rPr>
                        <a:t>Cambridge Computer</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32%</a:t>
                      </a:r>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25%</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25%</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5%</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20%</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r>
              <a:tr h="159580">
                <a:tc>
                  <a:txBody>
                    <a:bodyPr/>
                    <a:lstStyle/>
                    <a:p>
                      <a:pPr algn="l" fontAlgn="b"/>
                      <a:r>
                        <a:rPr lang="en-US" sz="500" u="none" strike="noStrike">
                          <a:effectLst/>
                        </a:rPr>
                        <a:t>CAS Severn</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25-33%</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20-30%</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r>
              <a:tr h="159580">
                <a:tc>
                  <a:txBody>
                    <a:bodyPr/>
                    <a:lstStyle/>
                    <a:p>
                      <a:pPr algn="l" fontAlgn="b"/>
                      <a:r>
                        <a:rPr lang="en-US" sz="500" u="none" strike="noStrike">
                          <a:effectLst/>
                        </a:rPr>
                        <a:t>Daly</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42%</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12%</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25%</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25%-30%</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10-18%</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15%</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r>
              <a:tr h="159580">
                <a:tc>
                  <a:txBody>
                    <a:bodyPr/>
                    <a:lstStyle/>
                    <a:p>
                      <a:pPr algn="l" fontAlgn="b"/>
                      <a:r>
                        <a:rPr lang="en-US" sz="500" u="none" strike="noStrike">
                          <a:effectLst/>
                        </a:rPr>
                        <a:t>Dell</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40%</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r>
              <a:tr h="159580">
                <a:tc>
                  <a:txBody>
                    <a:bodyPr/>
                    <a:lstStyle/>
                    <a:p>
                      <a:pPr algn="l" fontAlgn="b"/>
                      <a:r>
                        <a:rPr lang="en-US" sz="500" u="none" strike="noStrike">
                          <a:effectLst/>
                        </a:rPr>
                        <a:t>Disys</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l"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15%</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r>
              <a:tr h="159580">
                <a:tc>
                  <a:txBody>
                    <a:bodyPr/>
                    <a:lstStyle/>
                    <a:p>
                      <a:pPr algn="l" fontAlgn="b"/>
                      <a:r>
                        <a:rPr lang="en-US" sz="500" u="none" strike="noStrike">
                          <a:effectLst/>
                        </a:rPr>
                        <a:t>ESI (Electronic Systems)</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24-26%</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r>
              <a:tr h="159580">
                <a:tc>
                  <a:txBody>
                    <a:bodyPr/>
                    <a:lstStyle/>
                    <a:p>
                      <a:pPr algn="l" fontAlgn="b"/>
                      <a:r>
                        <a:rPr lang="en-US" sz="500" u="none" strike="noStrike">
                          <a:effectLst/>
                        </a:rPr>
                        <a:t>Hartford (HCGI)</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21-25%</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15-18%</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5-14%</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r>
              <a:tr h="159580">
                <a:tc>
                  <a:txBody>
                    <a:bodyPr/>
                    <a:lstStyle/>
                    <a:p>
                      <a:pPr algn="l" fontAlgn="b"/>
                      <a:r>
                        <a:rPr lang="en-US" sz="500" u="none" strike="noStrike">
                          <a:effectLst/>
                        </a:rPr>
                        <a:t>IBM</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400" b="0" i="0" u="none" strike="noStrike">
                        <a:solidFill>
                          <a:srgbClr val="366092"/>
                        </a:solidFill>
                        <a:effectLst/>
                        <a:latin typeface="Arial"/>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l"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35-45%</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r>
              <a:tr h="159580">
                <a:tc>
                  <a:txBody>
                    <a:bodyPr/>
                    <a:lstStyle/>
                    <a:p>
                      <a:pPr algn="l" fontAlgn="b"/>
                      <a:r>
                        <a:rPr lang="en-US" sz="500" u="none" strike="noStrike">
                          <a:effectLst/>
                        </a:rPr>
                        <a:t>OmegaCor</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l"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30%</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41%</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30%</a:t>
                      </a:r>
                      <a:endParaRPr lang="en-US" sz="500" b="0" i="0" u="none" strike="noStrike">
                        <a:solidFill>
                          <a:srgbClr val="366092"/>
                        </a:solidFill>
                        <a:effectLst/>
                        <a:latin typeface="Calibri"/>
                      </a:endParaRPr>
                    </a:p>
                  </a:txBody>
                  <a:tcPr marL="3241" marR="3241" marT="3241" marB="0" anchor="b"/>
                </a:tc>
              </a:tr>
              <a:tr h="159580">
                <a:tc>
                  <a:txBody>
                    <a:bodyPr/>
                    <a:lstStyle/>
                    <a:p>
                      <a:pPr algn="l" fontAlgn="b"/>
                      <a:r>
                        <a:rPr lang="en-US" sz="500" u="none" strike="noStrike">
                          <a:effectLst/>
                        </a:rPr>
                        <a:t>Plan B</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l"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19-22%</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r>
              <a:tr h="159580">
                <a:tc>
                  <a:txBody>
                    <a:bodyPr/>
                    <a:lstStyle/>
                    <a:p>
                      <a:pPr algn="l" fontAlgn="b"/>
                      <a:r>
                        <a:rPr lang="en-US" sz="500" u="none" strike="noStrike">
                          <a:effectLst/>
                        </a:rPr>
                        <a:t>PlanIT</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17%</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28%</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r>
              <a:tr h="159580">
                <a:tc>
                  <a:txBody>
                    <a:bodyPr/>
                    <a:lstStyle/>
                    <a:p>
                      <a:pPr algn="l" fontAlgn="b"/>
                      <a:r>
                        <a:rPr lang="en-US" sz="500" u="none" strike="noStrike">
                          <a:effectLst/>
                        </a:rPr>
                        <a:t>System Source</a:t>
                      </a:r>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8%</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l"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25%</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r>
              <a:tr h="162758">
                <a:tc>
                  <a:txBody>
                    <a:bodyPr/>
                    <a:lstStyle/>
                    <a:p>
                      <a:pPr algn="l" fontAlgn="b"/>
                      <a:r>
                        <a:rPr lang="en-US" sz="500" u="none" strike="noStrike">
                          <a:effectLst/>
                        </a:rPr>
                        <a:t>Vion</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r>
                        <a:rPr lang="en-US" sz="500" u="none" strike="noStrike">
                          <a:effectLst/>
                        </a:rPr>
                        <a:t>25-30%</a:t>
                      </a:r>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a:solidFill>
                          <a:srgbClr val="366092"/>
                        </a:solidFill>
                        <a:effectLst/>
                        <a:latin typeface="Calibri"/>
                      </a:endParaRPr>
                    </a:p>
                  </a:txBody>
                  <a:tcPr marL="3241" marR="3241" marT="3241" marB="0" anchor="b"/>
                </a:tc>
                <a:tc>
                  <a:txBody>
                    <a:bodyPr/>
                    <a:lstStyle/>
                    <a:p>
                      <a:pPr algn="ctr" fontAlgn="b"/>
                      <a:endParaRPr lang="en-US" sz="500" b="0" i="0" u="none" strike="noStrike" dirty="0">
                        <a:solidFill>
                          <a:srgbClr val="366092"/>
                        </a:solidFill>
                        <a:effectLst/>
                        <a:latin typeface="Calibri"/>
                      </a:endParaRPr>
                    </a:p>
                  </a:txBody>
                  <a:tcPr marL="3241" marR="3241" marT="3241" marB="0" anchor="b"/>
                </a:tc>
              </a:tr>
            </a:tbl>
          </a:graphicData>
        </a:graphic>
      </p:graphicFrame>
    </p:spTree>
    <p:extLst>
      <p:ext uri="{BB962C8B-B14F-4D97-AF65-F5344CB8AC3E}">
        <p14:creationId xmlns:p14="http://schemas.microsoft.com/office/powerpoint/2010/main" val="1700424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6858000" cy="1219200"/>
          </a:xfrm>
        </p:spPr>
        <p:txBody>
          <a:bodyPr/>
          <a:lstStyle/>
          <a:p>
            <a:pPr algn="ctr"/>
            <a:r>
              <a:rPr lang="en-US" sz="3600" dirty="0" smtClean="0"/>
              <a:t>Group 3</a:t>
            </a:r>
            <a:br>
              <a:rPr lang="en-US" sz="3600" dirty="0" smtClean="0"/>
            </a:br>
            <a:r>
              <a:rPr lang="en-US" sz="3600" dirty="0" smtClean="0"/>
              <a:t>Server Class Computers</a:t>
            </a:r>
            <a:endParaRPr lang="en-US" sz="3600" dirty="0"/>
          </a:p>
        </p:txBody>
      </p:sp>
      <p:graphicFrame>
        <p:nvGraphicFramePr>
          <p:cNvPr id="5" name="Table 4"/>
          <p:cNvGraphicFramePr>
            <a:graphicFrameLocks noGrp="1"/>
          </p:cNvGraphicFramePr>
          <p:nvPr>
            <p:extLst>
              <p:ext uri="{D42A27DB-BD31-4B8C-83A1-F6EECF244321}">
                <p14:modId xmlns:p14="http://schemas.microsoft.com/office/powerpoint/2010/main" val="4109349183"/>
              </p:ext>
            </p:extLst>
          </p:nvPr>
        </p:nvGraphicFramePr>
        <p:xfrm>
          <a:off x="609600" y="1905000"/>
          <a:ext cx="8077198" cy="4572002"/>
        </p:xfrm>
        <a:graphic>
          <a:graphicData uri="http://schemas.openxmlformats.org/drawingml/2006/table">
            <a:tbl>
              <a:tblPr>
                <a:tableStyleId>{5C22544A-7EE6-4342-B048-85BDC9FD1C3A}</a:tableStyleId>
              </a:tblPr>
              <a:tblGrid>
                <a:gridCol w="1415592"/>
                <a:gridCol w="693917"/>
                <a:gridCol w="652282"/>
                <a:gridCol w="638404"/>
                <a:gridCol w="693917"/>
                <a:gridCol w="652282"/>
                <a:gridCol w="596769"/>
                <a:gridCol w="638404"/>
                <a:gridCol w="693917"/>
                <a:gridCol w="763310"/>
                <a:gridCol w="638404"/>
              </a:tblGrid>
              <a:tr h="567502">
                <a:tc>
                  <a:txBody>
                    <a:bodyPr/>
                    <a:lstStyle/>
                    <a:p>
                      <a:pPr algn="ctr" fontAlgn="b"/>
                      <a:r>
                        <a:rPr lang="en-US" sz="1000" u="none" strike="noStrike">
                          <a:effectLst/>
                        </a:rPr>
                        <a:t>Group 3  - Servers ……………………….Vendor Name</a:t>
                      </a:r>
                      <a:endParaRPr lang="en-US" sz="1000" b="0" i="0" u="none" strike="noStrike">
                        <a:solidFill>
                          <a:srgbClr val="366092"/>
                        </a:solidFill>
                        <a:effectLst/>
                        <a:latin typeface="Arial"/>
                      </a:endParaRPr>
                    </a:p>
                  </a:txBody>
                  <a:tcPr marL="6599" marR="6599" marT="6599" marB="0" anchor="b"/>
                </a:tc>
                <a:tc>
                  <a:txBody>
                    <a:bodyPr/>
                    <a:lstStyle/>
                    <a:p>
                      <a:pPr algn="ctr" fontAlgn="b"/>
                      <a:r>
                        <a:rPr lang="en-US" sz="1000" u="none" strike="noStrike">
                          <a:effectLst/>
                        </a:rPr>
                        <a:t>CISCO</a:t>
                      </a:r>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Dell</a:t>
                      </a:r>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Fujitsu</a:t>
                      </a:r>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HP</a:t>
                      </a:r>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Hitachi</a:t>
                      </a:r>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IBM</a:t>
                      </a:r>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Lenovo</a:t>
                      </a:r>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Oracle</a:t>
                      </a:r>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SeaMicro</a:t>
                      </a:r>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SGI</a:t>
                      </a:r>
                      <a:endParaRPr lang="en-US" sz="1000" b="0" i="0" u="none" strike="noStrike">
                        <a:solidFill>
                          <a:srgbClr val="366092"/>
                        </a:solidFill>
                        <a:effectLst/>
                        <a:latin typeface="Calibri"/>
                      </a:endParaRPr>
                    </a:p>
                  </a:txBody>
                  <a:tcPr marL="6599" marR="6599" marT="6599" marB="0" anchor="b"/>
                </a:tc>
              </a:tr>
              <a:tr h="192594">
                <a:tc>
                  <a:txBody>
                    <a:bodyPr/>
                    <a:lstStyle/>
                    <a:p>
                      <a:pPr algn="l" fontAlgn="b"/>
                      <a:r>
                        <a:rPr lang="en-US" sz="1000" u="none" strike="noStrike">
                          <a:effectLst/>
                        </a:rPr>
                        <a:t>Alliance Tech</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17-25%</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20%</a:t>
                      </a:r>
                      <a:endParaRPr lang="en-US" sz="1000" b="0" i="0" u="none" strike="noStrike">
                        <a:solidFill>
                          <a:srgbClr val="366092"/>
                        </a:solidFill>
                        <a:effectLst/>
                        <a:latin typeface="Calibri"/>
                      </a:endParaRPr>
                    </a:p>
                  </a:txBody>
                  <a:tcPr marL="6599" marR="6599" marT="6599" marB="0" anchor="b"/>
                </a:tc>
              </a:tr>
              <a:tr h="192594">
                <a:tc>
                  <a:txBody>
                    <a:bodyPr/>
                    <a:lstStyle/>
                    <a:p>
                      <a:pPr algn="l" fontAlgn="b"/>
                      <a:r>
                        <a:rPr lang="en-US" sz="1000" u="none" strike="noStrike">
                          <a:effectLst/>
                        </a:rPr>
                        <a:t>Apple</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r>
              <a:tr h="561793">
                <a:tc>
                  <a:txBody>
                    <a:bodyPr/>
                    <a:lstStyle/>
                    <a:p>
                      <a:pPr algn="l" fontAlgn="b"/>
                      <a:r>
                        <a:rPr lang="en-US" sz="1000" u="none" strike="noStrike">
                          <a:effectLst/>
                        </a:rPr>
                        <a:t>Applied Technology Services</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30%</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dirty="0">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r>
              <a:tr h="377193">
                <a:tc>
                  <a:txBody>
                    <a:bodyPr/>
                    <a:lstStyle/>
                    <a:p>
                      <a:pPr algn="l" fontAlgn="b"/>
                      <a:r>
                        <a:rPr lang="en-US" sz="1000" u="none" strike="noStrike">
                          <a:effectLst/>
                        </a:rPr>
                        <a:t>Cambridge Computer</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30%</a:t>
                      </a:r>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15%</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5%</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15%</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r>
              <a:tr h="192594">
                <a:tc>
                  <a:txBody>
                    <a:bodyPr/>
                    <a:lstStyle/>
                    <a:p>
                      <a:pPr algn="l" fontAlgn="b"/>
                      <a:r>
                        <a:rPr lang="en-US" sz="1000" u="none" strike="noStrike">
                          <a:effectLst/>
                        </a:rPr>
                        <a:t>CAS Severn</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8-13%</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r>
              <a:tr h="192594">
                <a:tc>
                  <a:txBody>
                    <a:bodyPr/>
                    <a:lstStyle/>
                    <a:p>
                      <a:pPr algn="l" fontAlgn="b"/>
                      <a:r>
                        <a:rPr lang="en-US" sz="1000" u="none" strike="noStrike">
                          <a:effectLst/>
                        </a:rPr>
                        <a:t>Daly</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7-22%</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10%</a:t>
                      </a:r>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23%</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r>
              <a:tr h="192594">
                <a:tc>
                  <a:txBody>
                    <a:bodyPr/>
                    <a:lstStyle/>
                    <a:p>
                      <a:pPr algn="l" fontAlgn="b"/>
                      <a:r>
                        <a:rPr lang="en-US" sz="1000" u="none" strike="noStrike">
                          <a:effectLst/>
                        </a:rPr>
                        <a:t>Data Networks</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11-30%</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r>
              <a:tr h="192594">
                <a:tc>
                  <a:txBody>
                    <a:bodyPr/>
                    <a:lstStyle/>
                    <a:p>
                      <a:pPr algn="l" fontAlgn="b"/>
                      <a:r>
                        <a:rPr lang="en-US" sz="1000" u="none" strike="noStrike">
                          <a:effectLst/>
                        </a:rPr>
                        <a:t>Dell</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30%</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r>
              <a:tr h="192594">
                <a:tc>
                  <a:txBody>
                    <a:bodyPr/>
                    <a:lstStyle/>
                    <a:p>
                      <a:pPr algn="l" fontAlgn="b"/>
                      <a:r>
                        <a:rPr lang="en-US" sz="1000" u="none" strike="noStrike">
                          <a:effectLst/>
                        </a:rPr>
                        <a:t>Disys</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15%</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r>
              <a:tr h="192594">
                <a:tc>
                  <a:txBody>
                    <a:bodyPr/>
                    <a:lstStyle/>
                    <a:p>
                      <a:pPr algn="l" fontAlgn="b"/>
                      <a:r>
                        <a:rPr lang="en-US" sz="1000" u="none" strike="noStrike">
                          <a:effectLst/>
                        </a:rPr>
                        <a:t>ePlus Tech</a:t>
                      </a:r>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40-50%</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1-22%</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r>
              <a:tr h="377193">
                <a:tc>
                  <a:txBody>
                    <a:bodyPr/>
                    <a:lstStyle/>
                    <a:p>
                      <a:pPr algn="l" fontAlgn="b"/>
                      <a:r>
                        <a:rPr lang="en-US" sz="1000" u="none" strike="noStrike">
                          <a:effectLst/>
                        </a:rPr>
                        <a:t>ESI (Electronic Systems)</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20-24%</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r>
              <a:tr h="192594">
                <a:tc>
                  <a:txBody>
                    <a:bodyPr/>
                    <a:lstStyle/>
                    <a:p>
                      <a:pPr algn="l" fontAlgn="b"/>
                      <a:r>
                        <a:rPr lang="en-US" sz="1000" u="none" strike="noStrike">
                          <a:effectLst/>
                        </a:rPr>
                        <a:t>Hartford (HCGI)</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9-15%</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r>
              <a:tr h="192594">
                <a:tc>
                  <a:txBody>
                    <a:bodyPr/>
                    <a:lstStyle/>
                    <a:p>
                      <a:pPr algn="l" fontAlgn="b"/>
                      <a:r>
                        <a:rPr lang="en-US" sz="1000" u="none" strike="noStrike">
                          <a:effectLst/>
                        </a:rPr>
                        <a:t>IBM</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35%</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r>
              <a:tr h="192594">
                <a:tc>
                  <a:txBody>
                    <a:bodyPr/>
                    <a:lstStyle/>
                    <a:p>
                      <a:pPr algn="l" fontAlgn="b"/>
                      <a:r>
                        <a:rPr lang="en-US" sz="1000" u="none" strike="noStrike">
                          <a:effectLst/>
                        </a:rPr>
                        <a:t>Lenovo</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22%</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r>
              <a:tr h="377193">
                <a:tc>
                  <a:txBody>
                    <a:bodyPr/>
                    <a:lstStyle/>
                    <a:p>
                      <a:pPr algn="l" fontAlgn="b"/>
                      <a:r>
                        <a:rPr lang="en-US" sz="1000" u="none" strike="noStrike">
                          <a:effectLst/>
                        </a:rPr>
                        <a:t>SLAIT Consulting (was Plan IT)</a:t>
                      </a:r>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38%</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r>
              <a:tr h="192594">
                <a:tc>
                  <a:txBody>
                    <a:bodyPr/>
                    <a:lstStyle/>
                    <a:p>
                      <a:pPr algn="l" fontAlgn="b"/>
                      <a:r>
                        <a:rPr lang="en-US" sz="1000" u="none" strike="noStrike">
                          <a:effectLst/>
                        </a:rPr>
                        <a:t>Presidio</a:t>
                      </a:r>
                      <a:endParaRPr lang="en-US" sz="1000" b="0" i="0" u="none" strike="noStrike">
                        <a:solidFill>
                          <a:srgbClr val="366092"/>
                        </a:solidFill>
                        <a:effectLst/>
                        <a:latin typeface="Calibri"/>
                      </a:endParaRPr>
                    </a:p>
                  </a:txBody>
                  <a:tcPr marL="6599" marR="6599" marT="6599" marB="0" anchor="b"/>
                </a:tc>
                <a:tc>
                  <a:txBody>
                    <a:bodyPr/>
                    <a:lstStyle/>
                    <a:p>
                      <a:pPr algn="ctr" fontAlgn="b"/>
                      <a:r>
                        <a:rPr lang="en-US" sz="1000" u="none" strike="noStrike">
                          <a:effectLst/>
                        </a:rPr>
                        <a:t>40%</a:t>
                      </a:r>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a:solidFill>
                          <a:srgbClr val="366092"/>
                        </a:solidFill>
                        <a:effectLst/>
                        <a:latin typeface="Calibri"/>
                      </a:endParaRPr>
                    </a:p>
                  </a:txBody>
                  <a:tcPr marL="6599" marR="6599" marT="6599" marB="0" anchor="b"/>
                </a:tc>
                <a:tc>
                  <a:txBody>
                    <a:bodyPr/>
                    <a:lstStyle/>
                    <a:p>
                      <a:pPr algn="ctr" fontAlgn="b"/>
                      <a:endParaRPr lang="en-US" sz="1000" b="0" i="0" u="none" strike="noStrike" dirty="0">
                        <a:solidFill>
                          <a:srgbClr val="366092"/>
                        </a:solidFill>
                        <a:effectLst/>
                        <a:latin typeface="Calibri"/>
                      </a:endParaRPr>
                    </a:p>
                  </a:txBody>
                  <a:tcPr marL="6599" marR="6599" marT="6599" marB="0" anchor="b"/>
                </a:tc>
              </a:tr>
            </a:tbl>
          </a:graphicData>
        </a:graphic>
      </p:graphicFrame>
    </p:spTree>
    <p:extLst>
      <p:ext uri="{BB962C8B-B14F-4D97-AF65-F5344CB8AC3E}">
        <p14:creationId xmlns:p14="http://schemas.microsoft.com/office/powerpoint/2010/main" val="1443348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6512511" cy="1219200"/>
          </a:xfrm>
        </p:spPr>
        <p:txBody>
          <a:bodyPr/>
          <a:lstStyle/>
          <a:p>
            <a:pPr algn="ctr"/>
            <a:r>
              <a:rPr lang="en-US" sz="3600" dirty="0" smtClean="0"/>
              <a:t>Group 4</a:t>
            </a:r>
            <a:br>
              <a:rPr lang="en-US" sz="3600" dirty="0" smtClean="0"/>
            </a:br>
            <a:r>
              <a:rPr lang="en-US" sz="3600" dirty="0" smtClean="0"/>
              <a:t>Network Devices</a:t>
            </a:r>
            <a:endParaRPr lang="en-US" sz="3600" dirty="0"/>
          </a:p>
        </p:txBody>
      </p:sp>
      <p:graphicFrame>
        <p:nvGraphicFramePr>
          <p:cNvPr id="4" name="Table 3"/>
          <p:cNvGraphicFramePr>
            <a:graphicFrameLocks noGrp="1"/>
          </p:cNvGraphicFramePr>
          <p:nvPr>
            <p:extLst>
              <p:ext uri="{D42A27DB-BD31-4B8C-83A1-F6EECF244321}">
                <p14:modId xmlns:p14="http://schemas.microsoft.com/office/powerpoint/2010/main" val="3407031458"/>
              </p:ext>
            </p:extLst>
          </p:nvPr>
        </p:nvGraphicFramePr>
        <p:xfrm>
          <a:off x="533400" y="1905000"/>
          <a:ext cx="8001005" cy="4419593"/>
        </p:xfrm>
        <a:graphic>
          <a:graphicData uri="http://schemas.openxmlformats.org/drawingml/2006/table">
            <a:tbl>
              <a:tblPr>
                <a:tableStyleId>{5C22544A-7EE6-4342-B048-85BDC9FD1C3A}</a:tableStyleId>
              </a:tblPr>
              <a:tblGrid>
                <a:gridCol w="1183105"/>
                <a:gridCol w="551448"/>
                <a:gridCol w="551448"/>
                <a:gridCol w="551448"/>
                <a:gridCol w="551448"/>
                <a:gridCol w="551448"/>
                <a:gridCol w="551448"/>
                <a:gridCol w="551448"/>
                <a:gridCol w="551448"/>
                <a:gridCol w="601579"/>
                <a:gridCol w="601579"/>
                <a:gridCol w="601579"/>
                <a:gridCol w="601579"/>
              </a:tblGrid>
              <a:tr h="651164">
                <a:tc>
                  <a:txBody>
                    <a:bodyPr/>
                    <a:lstStyle/>
                    <a:p>
                      <a:pPr algn="ctr" fontAlgn="b"/>
                      <a:r>
                        <a:rPr lang="en-US" sz="700" u="none" strike="noStrike">
                          <a:effectLst/>
                        </a:rPr>
                        <a:t>Group 4  - Network Hardware …….………………….….Vendor Name</a:t>
                      </a:r>
                      <a:endParaRPr lang="en-US" sz="700" b="0" i="0" u="none" strike="noStrike">
                        <a:solidFill>
                          <a:srgbClr val="366092"/>
                        </a:solidFill>
                        <a:effectLst/>
                        <a:latin typeface="Arial"/>
                      </a:endParaRPr>
                    </a:p>
                  </a:txBody>
                  <a:tcPr marL="4813" marR="4813" marT="4813" marB="0" anchor="b"/>
                </a:tc>
                <a:tc>
                  <a:txBody>
                    <a:bodyPr/>
                    <a:lstStyle/>
                    <a:p>
                      <a:pPr algn="ctr" fontAlgn="b"/>
                      <a:r>
                        <a:rPr lang="en-US" sz="700" u="none" strike="noStrike">
                          <a:effectLst/>
                        </a:rPr>
                        <a:t>Avaya</a:t>
                      </a:r>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AeroHive</a:t>
                      </a:r>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Aruba</a:t>
                      </a:r>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Alcatel</a:t>
                      </a:r>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Baracuda</a:t>
                      </a:r>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Blue Cat</a:t>
                      </a:r>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Blue Coat</a:t>
                      </a:r>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Brocade</a:t>
                      </a:r>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CISCO</a:t>
                      </a:r>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Dell</a:t>
                      </a:r>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D-Link</a:t>
                      </a:r>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EMC</a:t>
                      </a:r>
                      <a:endParaRPr lang="en-US" sz="700" b="0" i="0" u="none" strike="noStrike">
                        <a:solidFill>
                          <a:srgbClr val="366092"/>
                        </a:solidFill>
                        <a:effectLst/>
                        <a:latin typeface="Calibri"/>
                      </a:endParaRPr>
                    </a:p>
                  </a:txBody>
                  <a:tcPr marL="4813" marR="4813" marT="4813" marB="0" anchor="b"/>
                </a:tc>
              </a:tr>
              <a:tr h="166254">
                <a:tc>
                  <a:txBody>
                    <a:bodyPr/>
                    <a:lstStyle/>
                    <a:p>
                      <a:pPr algn="l" fontAlgn="b"/>
                      <a:r>
                        <a:rPr lang="en-US" sz="700" u="none" strike="noStrike">
                          <a:effectLst/>
                        </a:rPr>
                        <a:t>Alliance Info Systems</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18%</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r>
              <a:tr h="166254">
                <a:tc>
                  <a:txBody>
                    <a:bodyPr/>
                    <a:lstStyle/>
                    <a:p>
                      <a:pPr algn="l" fontAlgn="b"/>
                      <a:r>
                        <a:rPr lang="en-US" sz="700" u="none" strike="noStrike">
                          <a:effectLst/>
                        </a:rPr>
                        <a:t>Alliance Tech</a:t>
                      </a:r>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40%</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r>
              <a:tr h="166254">
                <a:tc>
                  <a:txBody>
                    <a:bodyPr/>
                    <a:lstStyle/>
                    <a:p>
                      <a:pPr algn="l" fontAlgn="b"/>
                      <a:r>
                        <a:rPr lang="en-US" sz="700" u="none" strike="noStrike">
                          <a:effectLst/>
                        </a:rPr>
                        <a:t>Apple</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r>
              <a:tr h="314037">
                <a:tc>
                  <a:txBody>
                    <a:bodyPr/>
                    <a:lstStyle/>
                    <a:p>
                      <a:pPr algn="l" fontAlgn="b"/>
                      <a:r>
                        <a:rPr lang="en-US" sz="700" u="none" strike="noStrike">
                          <a:effectLst/>
                        </a:rPr>
                        <a:t>Applied Technology Services</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15 - 40%</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r>
              <a:tr h="166254">
                <a:tc>
                  <a:txBody>
                    <a:bodyPr/>
                    <a:lstStyle/>
                    <a:p>
                      <a:pPr algn="l" fontAlgn="b"/>
                      <a:r>
                        <a:rPr lang="en-US" sz="700" u="none" strike="noStrike">
                          <a:effectLst/>
                        </a:rPr>
                        <a:t>Bell Techlogix</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27%</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r>
              <a:tr h="166254">
                <a:tc>
                  <a:txBody>
                    <a:bodyPr/>
                    <a:lstStyle/>
                    <a:p>
                      <a:pPr algn="l" fontAlgn="b"/>
                      <a:r>
                        <a:rPr lang="en-US" sz="700" u="none" strike="noStrike">
                          <a:effectLst/>
                        </a:rPr>
                        <a:t>Cambridge Computer</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2% - 40%</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30%</a:t>
                      </a:r>
                      <a:endParaRPr lang="en-US" sz="700" b="0" i="0" u="none" strike="noStrike">
                        <a:solidFill>
                          <a:srgbClr val="366092"/>
                        </a:solidFill>
                        <a:effectLst/>
                        <a:latin typeface="Calibri"/>
                      </a:endParaRPr>
                    </a:p>
                  </a:txBody>
                  <a:tcPr marL="4813" marR="4813" marT="4813" marB="0" anchor="b"/>
                </a:tc>
              </a:tr>
              <a:tr h="166254">
                <a:tc>
                  <a:txBody>
                    <a:bodyPr/>
                    <a:lstStyle/>
                    <a:p>
                      <a:pPr algn="l" fontAlgn="b"/>
                      <a:r>
                        <a:rPr lang="en-US" sz="700" u="none" strike="noStrike">
                          <a:effectLst/>
                        </a:rPr>
                        <a:t>CAS Severn</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r>
              <a:tr h="166254">
                <a:tc>
                  <a:txBody>
                    <a:bodyPr/>
                    <a:lstStyle/>
                    <a:p>
                      <a:pPr algn="l" fontAlgn="b"/>
                      <a:r>
                        <a:rPr lang="en-US" sz="700" u="none" strike="noStrike">
                          <a:effectLst/>
                        </a:rPr>
                        <a:t>Daly</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25%</a:t>
                      </a:r>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32%</a:t>
                      </a:r>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38%</a:t>
                      </a:r>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14%</a:t>
                      </a:r>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21%</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40%</a:t>
                      </a:r>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35%</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r>
              <a:tr h="166254">
                <a:tc>
                  <a:txBody>
                    <a:bodyPr/>
                    <a:lstStyle/>
                    <a:p>
                      <a:pPr algn="l" fontAlgn="b"/>
                      <a:r>
                        <a:rPr lang="en-US" sz="700" u="none" strike="noStrike">
                          <a:effectLst/>
                        </a:rPr>
                        <a:t>Data Networks</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32-36%</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r>
              <a:tr h="166254">
                <a:tc>
                  <a:txBody>
                    <a:bodyPr/>
                    <a:lstStyle/>
                    <a:p>
                      <a:pPr algn="l" fontAlgn="b"/>
                      <a:r>
                        <a:rPr lang="en-US" sz="700" u="none" strike="noStrike">
                          <a:effectLst/>
                        </a:rPr>
                        <a:t>Dell</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2% - 40%</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r>
              <a:tr h="166254">
                <a:tc>
                  <a:txBody>
                    <a:bodyPr/>
                    <a:lstStyle/>
                    <a:p>
                      <a:pPr algn="l" fontAlgn="b"/>
                      <a:r>
                        <a:rPr lang="en-US" sz="700" u="none" strike="noStrike">
                          <a:effectLst/>
                        </a:rPr>
                        <a:t>Disys</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10%</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r>
              <a:tr h="166254">
                <a:tc>
                  <a:txBody>
                    <a:bodyPr/>
                    <a:lstStyle/>
                    <a:p>
                      <a:pPr algn="l" fontAlgn="b"/>
                      <a:r>
                        <a:rPr lang="en-US" sz="700" u="none" strike="noStrike">
                          <a:effectLst/>
                        </a:rPr>
                        <a:t>DSR Computer</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r>
              <a:tr h="166254">
                <a:tc>
                  <a:txBody>
                    <a:bodyPr/>
                    <a:lstStyle/>
                    <a:p>
                      <a:pPr algn="l" fontAlgn="b"/>
                      <a:r>
                        <a:rPr lang="en-US" sz="700" u="none" strike="noStrike">
                          <a:effectLst/>
                        </a:rPr>
                        <a:t>ePlus Tech</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r>
              <a:tr h="314037">
                <a:tc>
                  <a:txBody>
                    <a:bodyPr/>
                    <a:lstStyle/>
                    <a:p>
                      <a:pPr algn="l" fontAlgn="b"/>
                      <a:r>
                        <a:rPr lang="en-US" sz="700" u="none" strike="noStrike">
                          <a:effectLst/>
                        </a:rPr>
                        <a:t>ESI (Electronic Systems)</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16%</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44%</a:t>
                      </a:r>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36-39%</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r>
              <a:tr h="166254">
                <a:tc>
                  <a:txBody>
                    <a:bodyPr/>
                    <a:lstStyle/>
                    <a:p>
                      <a:pPr algn="l" fontAlgn="b"/>
                      <a:r>
                        <a:rPr lang="en-US" sz="700" u="none" strike="noStrike">
                          <a:effectLst/>
                        </a:rPr>
                        <a:t>IBM</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600" b="0" i="0" u="none" strike="noStrike">
                        <a:solidFill>
                          <a:srgbClr val="366092"/>
                        </a:solidFill>
                        <a:effectLst/>
                        <a:latin typeface="Arial"/>
                      </a:endParaRPr>
                    </a:p>
                  </a:txBody>
                  <a:tcPr marL="4813" marR="4813" marT="4813" marB="0" anchor="b"/>
                </a:tc>
                <a:tc>
                  <a:txBody>
                    <a:bodyPr/>
                    <a:lstStyle/>
                    <a:p>
                      <a:pPr algn="ctr" fontAlgn="b"/>
                      <a:endParaRPr lang="en-US" sz="600" b="0" i="0" u="none" strike="noStrike">
                        <a:solidFill>
                          <a:srgbClr val="366092"/>
                        </a:solidFill>
                        <a:effectLst/>
                        <a:latin typeface="Arial"/>
                      </a:endParaRPr>
                    </a:p>
                  </a:txBody>
                  <a:tcPr marL="4813" marR="4813" marT="4813" marB="0" anchor="b"/>
                </a:tc>
                <a:tc>
                  <a:txBody>
                    <a:bodyPr/>
                    <a:lstStyle/>
                    <a:p>
                      <a:pPr algn="ctr" fontAlgn="b"/>
                      <a:endParaRPr lang="en-US" sz="600" b="0" i="0" u="none" strike="noStrike">
                        <a:solidFill>
                          <a:srgbClr val="366092"/>
                        </a:solidFill>
                        <a:effectLst/>
                        <a:latin typeface="Arial"/>
                      </a:endParaRPr>
                    </a:p>
                  </a:txBody>
                  <a:tcPr marL="4813" marR="4813" marT="4813" marB="0" anchor="b"/>
                </a:tc>
                <a:tc>
                  <a:txBody>
                    <a:bodyPr/>
                    <a:lstStyle/>
                    <a:p>
                      <a:pPr algn="ctr" fontAlgn="b"/>
                      <a:endParaRPr lang="en-US" sz="600" b="0" i="0" u="none" strike="noStrike">
                        <a:solidFill>
                          <a:srgbClr val="366092"/>
                        </a:solidFill>
                        <a:effectLst/>
                        <a:latin typeface="Arial"/>
                      </a:endParaRPr>
                    </a:p>
                  </a:txBody>
                  <a:tcPr marL="4813" marR="4813" marT="4813" marB="0" anchor="b"/>
                </a:tc>
                <a:tc>
                  <a:txBody>
                    <a:bodyPr/>
                    <a:lstStyle/>
                    <a:p>
                      <a:pPr algn="ctr" fontAlgn="b"/>
                      <a:endParaRPr lang="en-US" sz="600" b="0" i="0" u="none" strike="noStrike">
                        <a:solidFill>
                          <a:srgbClr val="366092"/>
                        </a:solidFill>
                        <a:effectLst/>
                        <a:latin typeface="Arial"/>
                      </a:endParaRPr>
                    </a:p>
                  </a:txBody>
                  <a:tcPr marL="4813" marR="4813" marT="4813" marB="0" anchor="b"/>
                </a:tc>
                <a:tc>
                  <a:txBody>
                    <a:bodyPr/>
                    <a:lstStyle/>
                    <a:p>
                      <a:pPr algn="ctr" fontAlgn="b"/>
                      <a:endParaRPr lang="en-US" sz="600" b="0" i="0" u="none" strike="noStrike">
                        <a:solidFill>
                          <a:srgbClr val="366092"/>
                        </a:solidFill>
                        <a:effectLst/>
                        <a:latin typeface="Arial"/>
                      </a:endParaRPr>
                    </a:p>
                  </a:txBody>
                  <a:tcPr marL="4813" marR="4813" marT="4813" marB="0" anchor="b"/>
                </a:tc>
                <a:tc>
                  <a:txBody>
                    <a:bodyPr/>
                    <a:lstStyle/>
                    <a:p>
                      <a:pPr algn="ctr" fontAlgn="b"/>
                      <a:endParaRPr lang="en-US" sz="600" b="0" i="0" u="none" strike="noStrike">
                        <a:solidFill>
                          <a:srgbClr val="366092"/>
                        </a:solidFill>
                        <a:effectLst/>
                        <a:latin typeface="Arial"/>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r>
              <a:tr h="166254">
                <a:tc>
                  <a:txBody>
                    <a:bodyPr/>
                    <a:lstStyle/>
                    <a:p>
                      <a:pPr algn="l" fontAlgn="b"/>
                      <a:r>
                        <a:rPr lang="en-US" sz="700" u="none" strike="noStrike">
                          <a:effectLst/>
                        </a:rPr>
                        <a:t>OmegaCor</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39%</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r>
              <a:tr h="166254">
                <a:tc>
                  <a:txBody>
                    <a:bodyPr/>
                    <a:lstStyle/>
                    <a:p>
                      <a:pPr algn="l" fontAlgn="b"/>
                      <a:r>
                        <a:rPr lang="en-US" sz="700" u="none" strike="noStrike">
                          <a:effectLst/>
                        </a:rPr>
                        <a:t>Plan B</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r>
              <a:tr h="314037">
                <a:tc>
                  <a:txBody>
                    <a:bodyPr/>
                    <a:lstStyle/>
                    <a:p>
                      <a:pPr algn="l" fontAlgn="b"/>
                      <a:r>
                        <a:rPr lang="en-US" sz="700" u="none" strike="noStrike">
                          <a:effectLst/>
                        </a:rPr>
                        <a:t>SLAIT Consulting (was Plan IT)</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40%</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r>
              <a:tr h="166254">
                <a:tc>
                  <a:txBody>
                    <a:bodyPr/>
                    <a:lstStyle/>
                    <a:p>
                      <a:pPr algn="l" fontAlgn="b"/>
                      <a:r>
                        <a:rPr lang="en-US" sz="700" u="none" strike="noStrike">
                          <a:effectLst/>
                        </a:rPr>
                        <a:t>Presidio</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40%</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r>
              <a:tr h="166254">
                <a:tc>
                  <a:txBody>
                    <a:bodyPr/>
                    <a:lstStyle/>
                    <a:p>
                      <a:pPr algn="l" fontAlgn="b"/>
                      <a:r>
                        <a:rPr lang="en-US" sz="700" u="none" strike="noStrike">
                          <a:effectLst/>
                        </a:rPr>
                        <a:t>Skyline</a:t>
                      </a:r>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27-38%</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41%</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36%</a:t>
                      </a:r>
                      <a:endParaRPr lang="en-US" sz="700" b="0" i="0" u="none" strike="noStrike">
                        <a:solidFill>
                          <a:srgbClr val="366092"/>
                        </a:solidFill>
                        <a:effectLst/>
                        <a:latin typeface="Calibri"/>
                      </a:endParaRPr>
                    </a:p>
                  </a:txBody>
                  <a:tcPr marL="4813" marR="4813" marT="4813" marB="0" anchor="b"/>
                </a:tc>
                <a:tc>
                  <a:txBody>
                    <a:bodyPr/>
                    <a:lstStyle/>
                    <a:p>
                      <a:pPr algn="ctr" fontAlgn="b"/>
                      <a:r>
                        <a:rPr lang="en-US" sz="700" u="none" strike="noStrike">
                          <a:effectLst/>
                        </a:rPr>
                        <a:t>38%</a:t>
                      </a:r>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a:solidFill>
                          <a:srgbClr val="366092"/>
                        </a:solidFill>
                        <a:effectLst/>
                        <a:latin typeface="Calibri"/>
                      </a:endParaRPr>
                    </a:p>
                  </a:txBody>
                  <a:tcPr marL="4813" marR="4813" marT="4813" marB="0" anchor="b"/>
                </a:tc>
                <a:tc>
                  <a:txBody>
                    <a:bodyPr/>
                    <a:lstStyle/>
                    <a:p>
                      <a:pPr algn="ctr" fontAlgn="b"/>
                      <a:endParaRPr lang="en-US" sz="700" b="0" i="0" u="none" strike="noStrike" dirty="0">
                        <a:solidFill>
                          <a:srgbClr val="366092"/>
                        </a:solidFill>
                        <a:effectLst/>
                        <a:latin typeface="Calibri"/>
                      </a:endParaRPr>
                    </a:p>
                  </a:txBody>
                  <a:tcPr marL="4813" marR="4813" marT="4813" marB="0" anchor="b"/>
                </a:tc>
              </a:tr>
            </a:tbl>
          </a:graphicData>
        </a:graphic>
      </p:graphicFrame>
    </p:spTree>
    <p:extLst>
      <p:ext uri="{BB962C8B-B14F-4D97-AF65-F5344CB8AC3E}">
        <p14:creationId xmlns:p14="http://schemas.microsoft.com/office/powerpoint/2010/main" val="1443348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6512511" cy="1295400"/>
          </a:xfrm>
        </p:spPr>
        <p:txBody>
          <a:bodyPr/>
          <a:lstStyle/>
          <a:p>
            <a:pPr algn="ctr"/>
            <a:r>
              <a:rPr lang="en-US" sz="3600" dirty="0" smtClean="0"/>
              <a:t>Group 4 Continued</a:t>
            </a:r>
            <a:br>
              <a:rPr lang="en-US" sz="3600" dirty="0" smtClean="0"/>
            </a:br>
            <a:r>
              <a:rPr lang="en-US" sz="3600" dirty="0" smtClean="0"/>
              <a:t>Network Hardware</a:t>
            </a:r>
            <a:endParaRPr lang="en-US" sz="3600" dirty="0"/>
          </a:p>
        </p:txBody>
      </p:sp>
      <p:graphicFrame>
        <p:nvGraphicFramePr>
          <p:cNvPr id="4" name="Table 3"/>
          <p:cNvGraphicFramePr>
            <a:graphicFrameLocks noGrp="1"/>
          </p:cNvGraphicFramePr>
          <p:nvPr>
            <p:extLst>
              <p:ext uri="{D42A27DB-BD31-4B8C-83A1-F6EECF244321}">
                <p14:modId xmlns:p14="http://schemas.microsoft.com/office/powerpoint/2010/main" val="375590878"/>
              </p:ext>
            </p:extLst>
          </p:nvPr>
        </p:nvGraphicFramePr>
        <p:xfrm>
          <a:off x="304800" y="1905000"/>
          <a:ext cx="8610601" cy="3886202"/>
        </p:xfrm>
        <a:graphic>
          <a:graphicData uri="http://schemas.openxmlformats.org/drawingml/2006/table">
            <a:tbl>
              <a:tblPr>
                <a:tableStyleId>{5C22544A-7EE6-4342-B048-85BDC9FD1C3A}</a:tableStyleId>
              </a:tblPr>
              <a:tblGrid>
                <a:gridCol w="892839"/>
                <a:gridCol w="453986"/>
                <a:gridCol w="453986"/>
                <a:gridCol w="453986"/>
                <a:gridCol w="453986"/>
                <a:gridCol w="453986"/>
                <a:gridCol w="453986"/>
                <a:gridCol w="453986"/>
                <a:gridCol w="453986"/>
                <a:gridCol w="453986"/>
                <a:gridCol w="453986"/>
                <a:gridCol w="453986"/>
                <a:gridCol w="453986"/>
                <a:gridCol w="453986"/>
                <a:gridCol w="453986"/>
                <a:gridCol w="453986"/>
                <a:gridCol w="453986"/>
                <a:gridCol w="453986"/>
              </a:tblGrid>
              <a:tr h="570363">
                <a:tc>
                  <a:txBody>
                    <a:bodyPr/>
                    <a:lstStyle/>
                    <a:p>
                      <a:pPr algn="ctr" fontAlgn="b"/>
                      <a:r>
                        <a:rPr lang="en-US" sz="500" u="none" strike="noStrike">
                          <a:effectLst/>
                        </a:rPr>
                        <a:t>Group 4  - Network Hardware …….………………….….Vendor Name</a:t>
                      </a:r>
                      <a:endParaRPr lang="en-US" sz="500" b="0" i="0" u="none" strike="noStrike">
                        <a:solidFill>
                          <a:srgbClr val="366092"/>
                        </a:solidFill>
                        <a:effectLst/>
                        <a:latin typeface="Arial"/>
                      </a:endParaRPr>
                    </a:p>
                  </a:txBody>
                  <a:tcPr marL="3375" marR="3375" marT="3375" marB="0" anchor="b"/>
                </a:tc>
                <a:tc>
                  <a:txBody>
                    <a:bodyPr/>
                    <a:lstStyle/>
                    <a:p>
                      <a:pPr algn="ctr" fontAlgn="b"/>
                      <a:r>
                        <a:rPr lang="en-US" sz="500" u="none" strike="noStrike">
                          <a:effectLst/>
                        </a:rPr>
                        <a:t>Enterasys</a:t>
                      </a:r>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Fujitsu</a:t>
                      </a:r>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HP</a:t>
                      </a:r>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IBM</a:t>
                      </a:r>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Juniper</a:t>
                      </a:r>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LG-Ericson</a:t>
                      </a:r>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Meru</a:t>
                      </a:r>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Meraki</a:t>
                      </a:r>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Motorola</a:t>
                      </a:r>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nCircle</a:t>
                      </a:r>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NetApp</a:t>
                      </a:r>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Nitro Security</a:t>
                      </a:r>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Palo Alto</a:t>
                      </a:r>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Q-Logic</a:t>
                      </a:r>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Riverbed</a:t>
                      </a:r>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smoothwall</a:t>
                      </a:r>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Sonicwall</a:t>
                      </a:r>
                      <a:endParaRPr lang="en-US" sz="500" b="0" i="0" u="none" strike="noStrike">
                        <a:solidFill>
                          <a:srgbClr val="366092"/>
                        </a:solidFill>
                        <a:effectLst/>
                        <a:latin typeface="Calibri"/>
                      </a:endParaRPr>
                    </a:p>
                  </a:txBody>
                  <a:tcPr marL="3375" marR="3375" marT="3375" marB="0" anchor="b"/>
                </a:tc>
              </a:tr>
              <a:tr h="145624">
                <a:tc>
                  <a:txBody>
                    <a:bodyPr/>
                    <a:lstStyle/>
                    <a:p>
                      <a:pPr algn="l" fontAlgn="b"/>
                      <a:r>
                        <a:rPr lang="en-US" sz="500" u="none" strike="noStrike">
                          <a:effectLst/>
                        </a:rPr>
                        <a:t>Alliance Info Systems</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r>
              <a:tr h="145624">
                <a:tc>
                  <a:txBody>
                    <a:bodyPr/>
                    <a:lstStyle/>
                    <a:p>
                      <a:pPr algn="l" fontAlgn="b"/>
                      <a:r>
                        <a:rPr lang="en-US" sz="500" u="none" strike="noStrike">
                          <a:effectLst/>
                        </a:rPr>
                        <a:t>Alliance Tech</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r>
              <a:tr h="145624">
                <a:tc>
                  <a:txBody>
                    <a:bodyPr/>
                    <a:lstStyle/>
                    <a:p>
                      <a:pPr algn="l" fontAlgn="b"/>
                      <a:r>
                        <a:rPr lang="en-US" sz="500" u="none" strike="noStrike">
                          <a:effectLst/>
                        </a:rPr>
                        <a:t>Apple</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r>
              <a:tr h="280077">
                <a:tc>
                  <a:txBody>
                    <a:bodyPr/>
                    <a:lstStyle/>
                    <a:p>
                      <a:pPr algn="l" fontAlgn="b"/>
                      <a:r>
                        <a:rPr lang="en-US" sz="500" u="none" strike="noStrike">
                          <a:effectLst/>
                        </a:rPr>
                        <a:t>Applied Technology Services</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r>
              <a:tr h="145624">
                <a:tc>
                  <a:txBody>
                    <a:bodyPr/>
                    <a:lstStyle/>
                    <a:p>
                      <a:pPr algn="l" fontAlgn="b"/>
                      <a:r>
                        <a:rPr lang="en-US" sz="500" u="none" strike="noStrike">
                          <a:effectLst/>
                        </a:rPr>
                        <a:t>Bell Techlogix</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r>
              <a:tr h="145624">
                <a:tc>
                  <a:txBody>
                    <a:bodyPr/>
                    <a:lstStyle/>
                    <a:p>
                      <a:pPr algn="l" fontAlgn="b"/>
                      <a:r>
                        <a:rPr lang="en-US" sz="500" u="none" strike="noStrike">
                          <a:effectLst/>
                        </a:rPr>
                        <a:t>Cambridge Computer</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5%</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5%</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48%</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r>
              <a:tr h="145624">
                <a:tc>
                  <a:txBody>
                    <a:bodyPr/>
                    <a:lstStyle/>
                    <a:p>
                      <a:pPr algn="l" fontAlgn="b"/>
                      <a:r>
                        <a:rPr lang="en-US" sz="500" u="none" strike="noStrike">
                          <a:effectLst/>
                        </a:rPr>
                        <a:t>CAS Severn</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15-25%</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r>
              <a:tr h="145624">
                <a:tc>
                  <a:txBody>
                    <a:bodyPr/>
                    <a:lstStyle/>
                    <a:p>
                      <a:pPr algn="l" fontAlgn="b"/>
                      <a:r>
                        <a:rPr lang="en-US" sz="500" u="none" strike="noStrike">
                          <a:effectLst/>
                        </a:rPr>
                        <a:t>Daly</a:t>
                      </a:r>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35%</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25-35%</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30%</a:t>
                      </a:r>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15%</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18%</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9%</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30%</a:t>
                      </a:r>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15%</a:t>
                      </a:r>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38%</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20%</a:t>
                      </a:r>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22-25%</a:t>
                      </a:r>
                      <a:endParaRPr lang="en-US" sz="500" b="0" i="0" u="none" strike="noStrike">
                        <a:solidFill>
                          <a:srgbClr val="366092"/>
                        </a:solidFill>
                        <a:effectLst/>
                        <a:latin typeface="Calibri"/>
                      </a:endParaRPr>
                    </a:p>
                  </a:txBody>
                  <a:tcPr marL="3375" marR="3375" marT="3375" marB="0" anchor="b"/>
                </a:tc>
              </a:tr>
              <a:tr h="145624">
                <a:tc>
                  <a:txBody>
                    <a:bodyPr/>
                    <a:lstStyle/>
                    <a:p>
                      <a:pPr algn="l" fontAlgn="b"/>
                      <a:r>
                        <a:rPr lang="en-US" sz="500" u="none" strike="noStrike">
                          <a:effectLst/>
                        </a:rPr>
                        <a:t>Data Networks</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47%</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r>
              <a:tr h="145624">
                <a:tc>
                  <a:txBody>
                    <a:bodyPr/>
                    <a:lstStyle/>
                    <a:p>
                      <a:pPr algn="l" fontAlgn="b"/>
                      <a:r>
                        <a:rPr lang="en-US" sz="500" u="none" strike="noStrike">
                          <a:effectLst/>
                        </a:rPr>
                        <a:t>Dell</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r>
              <a:tr h="145624">
                <a:tc>
                  <a:txBody>
                    <a:bodyPr/>
                    <a:lstStyle/>
                    <a:p>
                      <a:pPr algn="l" fontAlgn="b"/>
                      <a:r>
                        <a:rPr lang="en-US" sz="500" u="none" strike="noStrike">
                          <a:effectLst/>
                        </a:rPr>
                        <a:t>Disys</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6%</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5%</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5%</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r>
              <a:tr h="145624">
                <a:tc>
                  <a:txBody>
                    <a:bodyPr/>
                    <a:lstStyle/>
                    <a:p>
                      <a:pPr algn="l" fontAlgn="b"/>
                      <a:r>
                        <a:rPr lang="en-US" sz="500" u="none" strike="noStrike">
                          <a:effectLst/>
                        </a:rPr>
                        <a:t>DSR Computer</a:t>
                      </a:r>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35%</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r>
              <a:tr h="145624">
                <a:tc>
                  <a:txBody>
                    <a:bodyPr/>
                    <a:lstStyle/>
                    <a:p>
                      <a:pPr algn="l" fontAlgn="b"/>
                      <a:r>
                        <a:rPr lang="en-US" sz="500" u="none" strike="noStrike">
                          <a:effectLst/>
                        </a:rPr>
                        <a:t>ePlus Tech</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35%</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r>
              <a:tr h="280077">
                <a:tc>
                  <a:txBody>
                    <a:bodyPr/>
                    <a:lstStyle/>
                    <a:p>
                      <a:pPr algn="l" fontAlgn="b"/>
                      <a:r>
                        <a:rPr lang="en-US" sz="500" u="none" strike="noStrike">
                          <a:effectLst/>
                        </a:rPr>
                        <a:t>ESI (Electronic Systems)</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40%</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21%</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r>
              <a:tr h="145624">
                <a:tc>
                  <a:txBody>
                    <a:bodyPr/>
                    <a:lstStyle/>
                    <a:p>
                      <a:pPr algn="l" fontAlgn="b"/>
                      <a:r>
                        <a:rPr lang="en-US" sz="500" u="none" strike="noStrike">
                          <a:effectLst/>
                        </a:rPr>
                        <a:t>IBM</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38%</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r>
              <a:tr h="145624">
                <a:tc>
                  <a:txBody>
                    <a:bodyPr/>
                    <a:lstStyle/>
                    <a:p>
                      <a:pPr algn="l" fontAlgn="b"/>
                      <a:r>
                        <a:rPr lang="en-US" sz="500" u="none" strike="noStrike">
                          <a:effectLst/>
                        </a:rPr>
                        <a:t>OmegaCor</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r>
              <a:tr h="145624">
                <a:tc>
                  <a:txBody>
                    <a:bodyPr/>
                    <a:lstStyle/>
                    <a:p>
                      <a:pPr algn="l" fontAlgn="b"/>
                      <a:r>
                        <a:rPr lang="en-US" sz="500" u="none" strike="noStrike">
                          <a:effectLst/>
                        </a:rPr>
                        <a:t>Plan B</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47%</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r>
              <a:tr h="280077">
                <a:tc>
                  <a:txBody>
                    <a:bodyPr/>
                    <a:lstStyle/>
                    <a:p>
                      <a:pPr algn="l" fontAlgn="b"/>
                      <a:r>
                        <a:rPr lang="en-US" sz="500" u="none" strike="noStrike">
                          <a:effectLst/>
                        </a:rPr>
                        <a:t>SLAIT Consulting (was Plan IT)</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24%</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r>
              <a:tr h="145624">
                <a:tc>
                  <a:txBody>
                    <a:bodyPr/>
                    <a:lstStyle/>
                    <a:p>
                      <a:pPr algn="l" fontAlgn="b"/>
                      <a:r>
                        <a:rPr lang="en-US" sz="500" u="none" strike="noStrike">
                          <a:effectLst/>
                        </a:rPr>
                        <a:t>Presidio</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40%</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r>
              <a:tr h="145624">
                <a:tc>
                  <a:txBody>
                    <a:bodyPr/>
                    <a:lstStyle/>
                    <a:p>
                      <a:pPr algn="l" fontAlgn="b"/>
                      <a:r>
                        <a:rPr lang="en-US" sz="500" u="none" strike="noStrike">
                          <a:effectLst/>
                        </a:rPr>
                        <a:t>Skyline</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r>
                        <a:rPr lang="en-US" sz="500" u="none" strike="noStrike">
                          <a:effectLst/>
                        </a:rPr>
                        <a:t>51%</a:t>
                      </a:r>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a:solidFill>
                          <a:srgbClr val="366092"/>
                        </a:solidFill>
                        <a:effectLst/>
                        <a:latin typeface="Calibri"/>
                      </a:endParaRPr>
                    </a:p>
                  </a:txBody>
                  <a:tcPr marL="3375" marR="3375" marT="3375" marB="0" anchor="b"/>
                </a:tc>
                <a:tc>
                  <a:txBody>
                    <a:bodyPr/>
                    <a:lstStyle/>
                    <a:p>
                      <a:pPr algn="ctr" fontAlgn="b"/>
                      <a:endParaRPr lang="en-US" sz="500" b="0" i="0" u="none" strike="noStrike" dirty="0">
                        <a:solidFill>
                          <a:srgbClr val="366092"/>
                        </a:solidFill>
                        <a:effectLst/>
                        <a:latin typeface="Calibri"/>
                      </a:endParaRPr>
                    </a:p>
                  </a:txBody>
                  <a:tcPr marL="3375" marR="3375" marT="3375" marB="0" anchor="b"/>
                </a:tc>
              </a:tr>
            </a:tbl>
          </a:graphicData>
        </a:graphic>
      </p:graphicFrame>
    </p:spTree>
    <p:extLst>
      <p:ext uri="{BB962C8B-B14F-4D97-AF65-F5344CB8AC3E}">
        <p14:creationId xmlns:p14="http://schemas.microsoft.com/office/powerpoint/2010/main" val="1443348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6512511" cy="1295400"/>
          </a:xfrm>
        </p:spPr>
        <p:txBody>
          <a:bodyPr/>
          <a:lstStyle/>
          <a:p>
            <a:pPr algn="ctr"/>
            <a:r>
              <a:rPr lang="en-US" sz="3600" dirty="0" smtClean="0"/>
              <a:t>Group 5 </a:t>
            </a:r>
            <a:br>
              <a:rPr lang="en-US" sz="3600" dirty="0" smtClean="0"/>
            </a:br>
            <a:r>
              <a:rPr lang="en-US" sz="3600" dirty="0" smtClean="0"/>
              <a:t>Virtual Computing Systems</a:t>
            </a:r>
            <a:endParaRPr lang="en-US" sz="3600" dirty="0"/>
          </a:p>
        </p:txBody>
      </p:sp>
      <p:graphicFrame>
        <p:nvGraphicFramePr>
          <p:cNvPr id="4" name="Table 3"/>
          <p:cNvGraphicFramePr>
            <a:graphicFrameLocks noGrp="1"/>
          </p:cNvGraphicFramePr>
          <p:nvPr>
            <p:extLst>
              <p:ext uri="{D42A27DB-BD31-4B8C-83A1-F6EECF244321}">
                <p14:modId xmlns:p14="http://schemas.microsoft.com/office/powerpoint/2010/main" val="1442458652"/>
              </p:ext>
            </p:extLst>
          </p:nvPr>
        </p:nvGraphicFramePr>
        <p:xfrm>
          <a:off x="457200" y="1905000"/>
          <a:ext cx="8305799" cy="4343397"/>
        </p:xfrm>
        <a:graphic>
          <a:graphicData uri="http://schemas.openxmlformats.org/drawingml/2006/table">
            <a:tbl>
              <a:tblPr>
                <a:tableStyleId>{5C22544A-7EE6-4342-B048-85BDC9FD1C3A}</a:tableStyleId>
              </a:tblPr>
              <a:tblGrid>
                <a:gridCol w="1596753"/>
                <a:gridCol w="737995"/>
                <a:gridCol w="737995"/>
                <a:gridCol w="737995"/>
                <a:gridCol w="737995"/>
                <a:gridCol w="737995"/>
                <a:gridCol w="737995"/>
                <a:gridCol w="737995"/>
                <a:gridCol w="737995"/>
                <a:gridCol w="805086"/>
              </a:tblGrid>
              <a:tr h="968307">
                <a:tc>
                  <a:txBody>
                    <a:bodyPr/>
                    <a:lstStyle/>
                    <a:p>
                      <a:pPr algn="ctr" fontAlgn="b"/>
                      <a:r>
                        <a:rPr lang="en-US" sz="900" u="none" strike="noStrike">
                          <a:effectLst/>
                        </a:rPr>
                        <a:t>Group 5  - Virtual Computing ………………………….Vendor Name</a:t>
                      </a:r>
                      <a:endParaRPr lang="en-US" sz="900" b="0" i="0" u="none" strike="noStrike">
                        <a:solidFill>
                          <a:srgbClr val="366092"/>
                        </a:solidFill>
                        <a:effectLst/>
                        <a:latin typeface="Arial"/>
                      </a:endParaRPr>
                    </a:p>
                  </a:txBody>
                  <a:tcPr marL="6204" marR="6204" marT="6204" marB="0" anchor="b"/>
                </a:tc>
                <a:tc>
                  <a:txBody>
                    <a:bodyPr/>
                    <a:lstStyle/>
                    <a:p>
                      <a:pPr algn="ctr" fontAlgn="b"/>
                      <a:r>
                        <a:rPr lang="en-US" sz="900" u="none" strike="noStrike">
                          <a:effectLst/>
                        </a:rPr>
                        <a:t>Citrix</a:t>
                      </a:r>
                      <a:endParaRPr lang="en-US" sz="900" b="0" i="0" u="none" strike="noStrike">
                        <a:solidFill>
                          <a:srgbClr val="366092"/>
                        </a:solidFill>
                        <a:effectLst/>
                        <a:latin typeface="Calibri"/>
                      </a:endParaRPr>
                    </a:p>
                  </a:txBody>
                  <a:tcPr marL="6204" marR="6204" marT="6204" marB="0" anchor="b"/>
                </a:tc>
                <a:tc>
                  <a:txBody>
                    <a:bodyPr/>
                    <a:lstStyle/>
                    <a:p>
                      <a:pPr algn="l" fontAlgn="b"/>
                      <a:r>
                        <a:rPr lang="en-US" sz="900" u="none" strike="noStrike">
                          <a:effectLst/>
                        </a:rPr>
                        <a:t>Dell</a:t>
                      </a:r>
                      <a:endParaRPr lang="en-US" sz="900" b="0" i="0" u="none" strike="noStrike">
                        <a:solidFill>
                          <a:srgbClr val="366092"/>
                        </a:solidFill>
                        <a:effectLst/>
                        <a:latin typeface="Calibri"/>
                      </a:endParaRPr>
                    </a:p>
                  </a:txBody>
                  <a:tcPr marL="6204" marR="6204" marT="6204" marB="0" anchor="b"/>
                </a:tc>
                <a:tc>
                  <a:txBody>
                    <a:bodyPr/>
                    <a:lstStyle/>
                    <a:p>
                      <a:pPr algn="ctr" fontAlgn="b"/>
                      <a:r>
                        <a:rPr lang="en-US" sz="900" u="none" strike="noStrike">
                          <a:effectLst/>
                        </a:rPr>
                        <a:t>HP</a:t>
                      </a:r>
                      <a:endParaRPr lang="en-US" sz="900" b="0" i="0" u="none" strike="noStrike">
                        <a:solidFill>
                          <a:srgbClr val="366092"/>
                        </a:solidFill>
                        <a:effectLst/>
                        <a:latin typeface="Calibri"/>
                      </a:endParaRPr>
                    </a:p>
                  </a:txBody>
                  <a:tcPr marL="6204" marR="6204" marT="6204" marB="0" anchor="b"/>
                </a:tc>
                <a:tc>
                  <a:txBody>
                    <a:bodyPr/>
                    <a:lstStyle/>
                    <a:p>
                      <a:pPr algn="l" fontAlgn="b"/>
                      <a:r>
                        <a:rPr lang="en-US" sz="900" u="none" strike="noStrike">
                          <a:effectLst/>
                        </a:rPr>
                        <a:t>Microsoft</a:t>
                      </a:r>
                      <a:endParaRPr lang="en-US" sz="900" b="0" i="0" u="none" strike="noStrike">
                        <a:solidFill>
                          <a:srgbClr val="366092"/>
                        </a:solidFill>
                        <a:effectLst/>
                        <a:latin typeface="Calibri"/>
                      </a:endParaRPr>
                    </a:p>
                  </a:txBody>
                  <a:tcPr marL="6204" marR="6204" marT="6204" marB="0" anchor="b"/>
                </a:tc>
                <a:tc>
                  <a:txBody>
                    <a:bodyPr/>
                    <a:lstStyle/>
                    <a:p>
                      <a:pPr algn="l" fontAlgn="b"/>
                      <a:r>
                        <a:rPr lang="en-US" sz="900" u="none" strike="noStrike">
                          <a:effectLst/>
                        </a:rPr>
                        <a:t>nComputing</a:t>
                      </a:r>
                      <a:endParaRPr lang="en-US" sz="900" b="0" i="0" u="none" strike="noStrike">
                        <a:solidFill>
                          <a:srgbClr val="366092"/>
                        </a:solidFill>
                        <a:effectLst/>
                        <a:latin typeface="Calibri"/>
                      </a:endParaRPr>
                    </a:p>
                  </a:txBody>
                  <a:tcPr marL="6204" marR="6204" marT="6204" marB="0" anchor="b"/>
                </a:tc>
                <a:tc>
                  <a:txBody>
                    <a:bodyPr/>
                    <a:lstStyle/>
                    <a:p>
                      <a:pPr algn="l" fontAlgn="b"/>
                      <a:r>
                        <a:rPr lang="en-US" sz="900" u="none" strike="noStrike">
                          <a:effectLst/>
                        </a:rPr>
                        <a:t>Pano Logic</a:t>
                      </a:r>
                      <a:endParaRPr lang="en-US" sz="900" b="0" i="0" u="none" strike="noStrike">
                        <a:solidFill>
                          <a:srgbClr val="366092"/>
                        </a:solidFill>
                        <a:effectLst/>
                        <a:latin typeface="Calibri"/>
                      </a:endParaRPr>
                    </a:p>
                  </a:txBody>
                  <a:tcPr marL="6204" marR="6204" marT="6204" marB="0" anchor="b"/>
                </a:tc>
                <a:tc>
                  <a:txBody>
                    <a:bodyPr/>
                    <a:lstStyle/>
                    <a:p>
                      <a:pPr algn="l" fontAlgn="b"/>
                      <a:r>
                        <a:rPr lang="en-US" sz="900" u="none" strike="noStrike">
                          <a:effectLst/>
                        </a:rPr>
                        <a:t>Red Hat</a:t>
                      </a:r>
                      <a:endParaRPr lang="en-US" sz="900" b="0" i="0" u="none" strike="noStrike">
                        <a:solidFill>
                          <a:srgbClr val="366092"/>
                        </a:solidFill>
                        <a:effectLst/>
                        <a:latin typeface="Calibri"/>
                      </a:endParaRPr>
                    </a:p>
                  </a:txBody>
                  <a:tcPr marL="6204" marR="6204" marT="6204" marB="0" anchor="b"/>
                </a:tc>
                <a:tc>
                  <a:txBody>
                    <a:bodyPr/>
                    <a:lstStyle/>
                    <a:p>
                      <a:pPr algn="ctr" fontAlgn="b"/>
                      <a:r>
                        <a:rPr lang="en-US" sz="900" u="none" strike="noStrike">
                          <a:effectLst/>
                        </a:rPr>
                        <a:t>VM Ware</a:t>
                      </a:r>
                      <a:endParaRPr lang="en-US" sz="900" b="0" i="0" u="none" strike="noStrike">
                        <a:solidFill>
                          <a:srgbClr val="366092"/>
                        </a:solidFill>
                        <a:effectLst/>
                        <a:latin typeface="Calibri"/>
                      </a:endParaRPr>
                    </a:p>
                  </a:txBody>
                  <a:tcPr marL="6204" marR="6204" marT="6204" marB="0" anchor="b"/>
                </a:tc>
                <a:tc>
                  <a:txBody>
                    <a:bodyPr/>
                    <a:lstStyle/>
                    <a:p>
                      <a:pPr algn="ctr" fontAlgn="b"/>
                      <a:r>
                        <a:rPr lang="en-US" sz="900" u="none" strike="noStrike">
                          <a:effectLst/>
                        </a:rPr>
                        <a:t>Wyse</a:t>
                      </a:r>
                      <a:endParaRPr lang="en-US" sz="900" b="0" i="0" u="none" strike="noStrike">
                        <a:solidFill>
                          <a:srgbClr val="366092"/>
                        </a:solidFill>
                        <a:effectLst/>
                        <a:latin typeface="Calibri"/>
                      </a:endParaRPr>
                    </a:p>
                  </a:txBody>
                  <a:tcPr marL="6204" marR="6204" marT="6204" marB="0" anchor="b"/>
                </a:tc>
              </a:tr>
              <a:tr h="247227">
                <a:tc>
                  <a:txBody>
                    <a:bodyPr/>
                    <a:lstStyle/>
                    <a:p>
                      <a:pPr algn="l" fontAlgn="b"/>
                      <a:r>
                        <a:rPr lang="en-US" sz="900" u="none" strike="noStrike">
                          <a:effectLst/>
                        </a:rPr>
                        <a:t>Alliance Info Systems</a:t>
                      </a:r>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ctr"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ctr" fontAlgn="b"/>
                      <a:r>
                        <a:rPr lang="en-US" sz="900" u="none" strike="noStrike">
                          <a:effectLst/>
                        </a:rPr>
                        <a:t>10%</a:t>
                      </a:r>
                      <a:endParaRPr lang="en-US" sz="900" b="0" i="0" u="none" strike="noStrike">
                        <a:solidFill>
                          <a:srgbClr val="366092"/>
                        </a:solidFill>
                        <a:effectLst/>
                        <a:latin typeface="Calibri"/>
                      </a:endParaRPr>
                    </a:p>
                  </a:txBody>
                  <a:tcPr marL="6204" marR="6204" marT="6204" marB="0" anchor="b"/>
                </a:tc>
                <a:tc>
                  <a:txBody>
                    <a:bodyPr/>
                    <a:lstStyle/>
                    <a:p>
                      <a:pPr algn="ctr" fontAlgn="b"/>
                      <a:endParaRPr lang="en-US" sz="900" b="0" i="0" u="none" strike="noStrike">
                        <a:solidFill>
                          <a:srgbClr val="366092"/>
                        </a:solidFill>
                        <a:effectLst/>
                        <a:latin typeface="Calibri"/>
                      </a:endParaRPr>
                    </a:p>
                  </a:txBody>
                  <a:tcPr marL="6204" marR="6204" marT="6204" marB="0" anchor="b"/>
                </a:tc>
                <a:tc>
                  <a:txBody>
                    <a:bodyPr/>
                    <a:lstStyle/>
                    <a:p>
                      <a:pPr algn="ctr" fontAlgn="b"/>
                      <a:r>
                        <a:rPr lang="en-US" sz="900" u="none" strike="noStrike">
                          <a:effectLst/>
                        </a:rPr>
                        <a:t>5-26%</a:t>
                      </a:r>
                      <a:endParaRPr lang="en-US" sz="900" b="0" i="0" u="none" strike="noStrike">
                        <a:solidFill>
                          <a:srgbClr val="366092"/>
                        </a:solidFill>
                        <a:effectLst/>
                        <a:latin typeface="Calibri"/>
                      </a:endParaRPr>
                    </a:p>
                  </a:txBody>
                  <a:tcPr marL="6204" marR="6204" marT="6204" marB="0" anchor="b"/>
                </a:tc>
                <a:tc>
                  <a:txBody>
                    <a:bodyPr/>
                    <a:lstStyle/>
                    <a:p>
                      <a:pPr algn="ctr" fontAlgn="b"/>
                      <a:endParaRPr lang="en-US" sz="900" b="0" i="0" u="none" strike="noStrike">
                        <a:solidFill>
                          <a:srgbClr val="366092"/>
                        </a:solidFill>
                        <a:effectLst/>
                        <a:latin typeface="Calibri"/>
                      </a:endParaRPr>
                    </a:p>
                  </a:txBody>
                  <a:tcPr marL="6204" marR="6204" marT="6204" marB="0" anchor="b"/>
                </a:tc>
              </a:tr>
              <a:tr h="247227">
                <a:tc>
                  <a:txBody>
                    <a:bodyPr/>
                    <a:lstStyle/>
                    <a:p>
                      <a:pPr algn="l" fontAlgn="b"/>
                      <a:r>
                        <a:rPr lang="en-US" sz="900" u="none" strike="noStrike">
                          <a:effectLst/>
                        </a:rPr>
                        <a:t>Alliance Tech</a:t>
                      </a:r>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ctr"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ctr" fontAlgn="b"/>
                      <a:endParaRPr lang="en-US" sz="900" b="0" i="0" u="none" strike="noStrike">
                        <a:solidFill>
                          <a:srgbClr val="366092"/>
                        </a:solidFill>
                        <a:effectLst/>
                        <a:latin typeface="Calibri"/>
                      </a:endParaRPr>
                    </a:p>
                  </a:txBody>
                  <a:tcPr marL="6204" marR="6204" marT="6204" marB="0" anchor="b"/>
                </a:tc>
                <a:tc>
                  <a:txBody>
                    <a:bodyPr/>
                    <a:lstStyle/>
                    <a:p>
                      <a:pPr algn="ctr" fontAlgn="b"/>
                      <a:r>
                        <a:rPr lang="en-US" sz="900" u="none" strike="noStrike">
                          <a:effectLst/>
                        </a:rPr>
                        <a:t>1%</a:t>
                      </a:r>
                      <a:endParaRPr lang="en-US" sz="900" b="0" i="0" u="none" strike="noStrike">
                        <a:solidFill>
                          <a:srgbClr val="366092"/>
                        </a:solidFill>
                        <a:effectLst/>
                        <a:latin typeface="Calibri"/>
                      </a:endParaRPr>
                    </a:p>
                  </a:txBody>
                  <a:tcPr marL="6204" marR="6204" marT="6204" marB="0" anchor="b"/>
                </a:tc>
                <a:tc>
                  <a:txBody>
                    <a:bodyPr/>
                    <a:lstStyle/>
                    <a:p>
                      <a:pPr algn="ctr" fontAlgn="b"/>
                      <a:endParaRPr lang="en-US" sz="900" b="0" i="0" u="none" strike="noStrike">
                        <a:solidFill>
                          <a:srgbClr val="366092"/>
                        </a:solidFill>
                        <a:effectLst/>
                        <a:latin typeface="Calibri"/>
                      </a:endParaRPr>
                    </a:p>
                  </a:txBody>
                  <a:tcPr marL="6204" marR="6204" marT="6204" marB="0" anchor="b"/>
                </a:tc>
                <a:tc>
                  <a:txBody>
                    <a:bodyPr/>
                    <a:lstStyle/>
                    <a:p>
                      <a:pPr algn="ctr" fontAlgn="b"/>
                      <a:endParaRPr lang="en-US" sz="900" b="0" i="0" u="none" strike="noStrike">
                        <a:solidFill>
                          <a:srgbClr val="366092"/>
                        </a:solidFill>
                        <a:effectLst/>
                        <a:latin typeface="Calibri"/>
                      </a:endParaRPr>
                    </a:p>
                  </a:txBody>
                  <a:tcPr marL="6204" marR="6204" marT="6204" marB="0" anchor="b"/>
                </a:tc>
              </a:tr>
              <a:tr h="465758">
                <a:tc>
                  <a:txBody>
                    <a:bodyPr/>
                    <a:lstStyle/>
                    <a:p>
                      <a:pPr algn="l" fontAlgn="b"/>
                      <a:r>
                        <a:rPr lang="en-US" sz="900" u="none" strike="noStrike">
                          <a:effectLst/>
                        </a:rPr>
                        <a:t>Applied Technology Services</a:t>
                      </a:r>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r" fontAlgn="b"/>
                      <a:r>
                        <a:rPr lang="en-US" sz="900" u="none" strike="noStrike">
                          <a:effectLst/>
                        </a:rPr>
                        <a:t>18%</a:t>
                      </a:r>
                      <a:endParaRPr lang="en-US" sz="900" b="0" i="0" u="none" strike="noStrike">
                        <a:solidFill>
                          <a:srgbClr val="366092"/>
                        </a:solidFill>
                        <a:effectLst/>
                        <a:latin typeface="Calibri"/>
                      </a:endParaRPr>
                    </a:p>
                  </a:txBody>
                  <a:tcPr marL="6204" marR="6204" marT="6204" marB="0" anchor="b"/>
                </a:tc>
                <a:tc>
                  <a:txBody>
                    <a:bodyPr/>
                    <a:lstStyle/>
                    <a:p>
                      <a:pPr algn="ctr"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ctr" fontAlgn="b"/>
                      <a:endParaRPr lang="en-US" sz="900" b="0" i="0" u="none" strike="noStrike">
                        <a:solidFill>
                          <a:srgbClr val="366092"/>
                        </a:solidFill>
                        <a:effectLst/>
                        <a:latin typeface="Calibri"/>
                      </a:endParaRPr>
                    </a:p>
                  </a:txBody>
                  <a:tcPr marL="6204" marR="6204" marT="6204" marB="0" anchor="b"/>
                </a:tc>
                <a:tc>
                  <a:txBody>
                    <a:bodyPr/>
                    <a:lstStyle/>
                    <a:p>
                      <a:pPr algn="ctr" fontAlgn="b"/>
                      <a:endParaRPr lang="en-US" sz="900" b="0" i="0" u="none" strike="noStrike">
                        <a:solidFill>
                          <a:srgbClr val="366092"/>
                        </a:solidFill>
                        <a:effectLst/>
                        <a:latin typeface="Calibri"/>
                      </a:endParaRPr>
                    </a:p>
                  </a:txBody>
                  <a:tcPr marL="6204" marR="6204" marT="6204" marB="0" anchor="b"/>
                </a:tc>
              </a:tr>
              <a:tr h="247227">
                <a:tc>
                  <a:txBody>
                    <a:bodyPr/>
                    <a:lstStyle/>
                    <a:p>
                      <a:pPr algn="l" fontAlgn="b"/>
                      <a:r>
                        <a:rPr lang="en-US" sz="900" u="none" strike="noStrike">
                          <a:effectLst/>
                        </a:rPr>
                        <a:t>Bell Techlogix</a:t>
                      </a:r>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ctr" fontAlgn="b"/>
                      <a:r>
                        <a:rPr lang="en-US" sz="900" u="none" strike="noStrike">
                          <a:effectLst/>
                        </a:rPr>
                        <a:t>2% - 22%</a:t>
                      </a:r>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ctr" fontAlgn="b"/>
                      <a:r>
                        <a:rPr lang="en-US" sz="900" u="none" strike="noStrike">
                          <a:effectLst/>
                        </a:rPr>
                        <a:t>2-24%</a:t>
                      </a:r>
                      <a:endParaRPr lang="en-US" sz="900" b="0" i="0" u="none" strike="noStrike">
                        <a:solidFill>
                          <a:srgbClr val="366092"/>
                        </a:solidFill>
                        <a:effectLst/>
                        <a:latin typeface="Calibri"/>
                      </a:endParaRPr>
                    </a:p>
                  </a:txBody>
                  <a:tcPr marL="6204" marR="6204" marT="6204" marB="0" anchor="b"/>
                </a:tc>
                <a:tc>
                  <a:txBody>
                    <a:bodyPr/>
                    <a:lstStyle/>
                    <a:p>
                      <a:pPr algn="ctr" fontAlgn="b"/>
                      <a:endParaRPr lang="en-US" sz="900" b="0" i="0" u="none" strike="noStrike">
                        <a:solidFill>
                          <a:srgbClr val="366092"/>
                        </a:solidFill>
                        <a:effectLst/>
                        <a:latin typeface="Calibri"/>
                      </a:endParaRPr>
                    </a:p>
                  </a:txBody>
                  <a:tcPr marL="6204" marR="6204" marT="6204" marB="0" anchor="b"/>
                </a:tc>
              </a:tr>
              <a:tr h="247227">
                <a:tc>
                  <a:txBody>
                    <a:bodyPr/>
                    <a:lstStyle/>
                    <a:p>
                      <a:pPr algn="l" fontAlgn="b"/>
                      <a:r>
                        <a:rPr lang="en-US" sz="900" u="none" strike="noStrike">
                          <a:effectLst/>
                        </a:rPr>
                        <a:t>Daly</a:t>
                      </a:r>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ctr" fontAlgn="b"/>
                      <a:r>
                        <a:rPr lang="en-US" sz="900" u="none" strike="noStrike">
                          <a:effectLst/>
                        </a:rPr>
                        <a:t>3% - 22%</a:t>
                      </a:r>
                      <a:endParaRPr lang="en-US" sz="900" b="0" i="0" u="none" strike="noStrike">
                        <a:solidFill>
                          <a:srgbClr val="366092"/>
                        </a:solidFill>
                        <a:effectLst/>
                        <a:latin typeface="Calibri"/>
                      </a:endParaRPr>
                    </a:p>
                  </a:txBody>
                  <a:tcPr marL="6204" marR="6204" marT="6204" marB="0" anchor="b"/>
                </a:tc>
                <a:tc>
                  <a:txBody>
                    <a:bodyPr/>
                    <a:lstStyle/>
                    <a:p>
                      <a:pPr algn="ctr" fontAlgn="b"/>
                      <a:r>
                        <a:rPr lang="en-US" sz="900" u="none" strike="noStrike">
                          <a:effectLst/>
                        </a:rPr>
                        <a:t>3-20%</a:t>
                      </a:r>
                      <a:endParaRPr lang="en-US" sz="900" b="0" i="0" u="none" strike="noStrike">
                        <a:solidFill>
                          <a:srgbClr val="366092"/>
                        </a:solidFill>
                        <a:effectLst/>
                        <a:latin typeface="Calibri"/>
                      </a:endParaRPr>
                    </a:p>
                  </a:txBody>
                  <a:tcPr marL="6204" marR="6204" marT="6204" marB="0" anchor="b"/>
                </a:tc>
                <a:tc>
                  <a:txBody>
                    <a:bodyPr/>
                    <a:lstStyle/>
                    <a:p>
                      <a:pPr algn="ctr" fontAlgn="b"/>
                      <a:r>
                        <a:rPr lang="en-US" sz="900" u="none" strike="noStrike">
                          <a:effectLst/>
                        </a:rPr>
                        <a:t>18-23%</a:t>
                      </a:r>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ctr" fontAlgn="b"/>
                      <a:r>
                        <a:rPr lang="en-US" sz="900" u="none" strike="noStrike">
                          <a:effectLst/>
                        </a:rPr>
                        <a:t>3-20%</a:t>
                      </a:r>
                      <a:endParaRPr lang="en-US" sz="900" b="0" i="0" u="none" strike="noStrike">
                        <a:solidFill>
                          <a:srgbClr val="366092"/>
                        </a:solidFill>
                        <a:effectLst/>
                        <a:latin typeface="Calibri"/>
                      </a:endParaRPr>
                    </a:p>
                  </a:txBody>
                  <a:tcPr marL="6204" marR="6204" marT="6204" marB="0" anchor="b"/>
                </a:tc>
                <a:tc>
                  <a:txBody>
                    <a:bodyPr/>
                    <a:lstStyle/>
                    <a:p>
                      <a:pPr algn="ctr" fontAlgn="b"/>
                      <a:r>
                        <a:rPr lang="en-US" sz="900" u="none" strike="noStrike">
                          <a:effectLst/>
                        </a:rPr>
                        <a:t>5% -12%</a:t>
                      </a:r>
                      <a:endParaRPr lang="en-US" sz="900" b="0" i="0" u="none" strike="noStrike">
                        <a:solidFill>
                          <a:srgbClr val="366092"/>
                        </a:solidFill>
                        <a:effectLst/>
                        <a:latin typeface="Calibri"/>
                      </a:endParaRPr>
                    </a:p>
                  </a:txBody>
                  <a:tcPr marL="6204" marR="6204" marT="6204" marB="0" anchor="b"/>
                </a:tc>
              </a:tr>
              <a:tr h="247227">
                <a:tc>
                  <a:txBody>
                    <a:bodyPr/>
                    <a:lstStyle/>
                    <a:p>
                      <a:pPr algn="l" fontAlgn="b"/>
                      <a:r>
                        <a:rPr lang="en-US" sz="900" u="none" strike="noStrike">
                          <a:effectLst/>
                        </a:rPr>
                        <a:t>Dell</a:t>
                      </a:r>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r>
                        <a:rPr lang="en-US" sz="900" u="none" strike="noStrike">
                          <a:effectLst/>
                        </a:rPr>
                        <a:t>20-30%</a:t>
                      </a:r>
                      <a:endParaRPr lang="en-US" sz="900" b="0" i="0" u="none" strike="noStrike">
                        <a:solidFill>
                          <a:srgbClr val="366092"/>
                        </a:solidFill>
                        <a:effectLst/>
                        <a:latin typeface="Calibri"/>
                      </a:endParaRPr>
                    </a:p>
                  </a:txBody>
                  <a:tcPr marL="6204" marR="6204" marT="6204" marB="0" anchor="b"/>
                </a:tc>
                <a:tc>
                  <a:txBody>
                    <a:bodyPr/>
                    <a:lstStyle/>
                    <a:p>
                      <a:pPr algn="ctr"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ctr" fontAlgn="b"/>
                      <a:endParaRPr lang="en-US" sz="900" b="0" i="0" u="none" strike="noStrike">
                        <a:solidFill>
                          <a:srgbClr val="366092"/>
                        </a:solidFill>
                        <a:effectLst/>
                        <a:latin typeface="Calibri"/>
                      </a:endParaRPr>
                    </a:p>
                  </a:txBody>
                  <a:tcPr marL="6204" marR="6204" marT="6204" marB="0" anchor="b"/>
                </a:tc>
                <a:tc>
                  <a:txBody>
                    <a:bodyPr/>
                    <a:lstStyle/>
                    <a:p>
                      <a:pPr algn="ctr" fontAlgn="b"/>
                      <a:endParaRPr lang="en-US" sz="900" b="0" i="0" u="none" strike="noStrike">
                        <a:solidFill>
                          <a:srgbClr val="366092"/>
                        </a:solidFill>
                        <a:effectLst/>
                        <a:latin typeface="Calibri"/>
                      </a:endParaRPr>
                    </a:p>
                  </a:txBody>
                  <a:tcPr marL="6204" marR="6204" marT="6204" marB="0" anchor="b"/>
                </a:tc>
              </a:tr>
              <a:tr h="465758">
                <a:tc>
                  <a:txBody>
                    <a:bodyPr/>
                    <a:lstStyle/>
                    <a:p>
                      <a:pPr algn="l" fontAlgn="b"/>
                      <a:r>
                        <a:rPr lang="en-US" sz="900" u="none" strike="noStrike">
                          <a:effectLst/>
                        </a:rPr>
                        <a:t>ESI (Electronic Systems)</a:t>
                      </a:r>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ctr"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ctr" fontAlgn="b"/>
                      <a:r>
                        <a:rPr lang="en-US" sz="900" u="none" strike="noStrike">
                          <a:effectLst/>
                        </a:rPr>
                        <a:t>23%</a:t>
                      </a:r>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ctr" fontAlgn="b"/>
                      <a:endParaRPr lang="en-US" sz="900" b="0" i="0" u="none" strike="noStrike">
                        <a:solidFill>
                          <a:srgbClr val="366092"/>
                        </a:solidFill>
                        <a:effectLst/>
                        <a:latin typeface="Calibri"/>
                      </a:endParaRPr>
                    </a:p>
                  </a:txBody>
                  <a:tcPr marL="6204" marR="6204" marT="6204" marB="0" anchor="b"/>
                </a:tc>
                <a:tc>
                  <a:txBody>
                    <a:bodyPr/>
                    <a:lstStyle/>
                    <a:p>
                      <a:pPr algn="ctr" fontAlgn="b"/>
                      <a:endParaRPr lang="en-US" sz="900" b="0" i="0" u="none" strike="noStrike">
                        <a:solidFill>
                          <a:srgbClr val="366092"/>
                        </a:solidFill>
                        <a:effectLst/>
                        <a:latin typeface="Calibri"/>
                      </a:endParaRPr>
                    </a:p>
                  </a:txBody>
                  <a:tcPr marL="6204" marR="6204" marT="6204" marB="0" anchor="b"/>
                </a:tc>
              </a:tr>
              <a:tr h="247227">
                <a:tc>
                  <a:txBody>
                    <a:bodyPr/>
                    <a:lstStyle/>
                    <a:p>
                      <a:pPr algn="l" fontAlgn="b"/>
                      <a:r>
                        <a:rPr lang="en-US" sz="900" u="none" strike="noStrike">
                          <a:effectLst/>
                        </a:rPr>
                        <a:t>Force 3</a:t>
                      </a:r>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ctr"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ctr" fontAlgn="b"/>
                      <a:r>
                        <a:rPr lang="en-US" sz="900" u="none" strike="noStrike">
                          <a:effectLst/>
                        </a:rPr>
                        <a:t>4-27%</a:t>
                      </a:r>
                      <a:endParaRPr lang="en-US" sz="900" b="0" i="0" u="none" strike="noStrike">
                        <a:solidFill>
                          <a:srgbClr val="366092"/>
                        </a:solidFill>
                        <a:effectLst/>
                        <a:latin typeface="Calibri"/>
                      </a:endParaRPr>
                    </a:p>
                  </a:txBody>
                  <a:tcPr marL="6204" marR="6204" marT="6204" marB="0" anchor="b"/>
                </a:tc>
                <a:tc>
                  <a:txBody>
                    <a:bodyPr/>
                    <a:lstStyle/>
                    <a:p>
                      <a:pPr algn="ctr" fontAlgn="b"/>
                      <a:r>
                        <a:rPr lang="en-US" sz="900" u="none" strike="noStrike">
                          <a:effectLst/>
                        </a:rPr>
                        <a:t>5% - 11%</a:t>
                      </a:r>
                      <a:endParaRPr lang="en-US" sz="900" b="0" i="0" u="none" strike="noStrike">
                        <a:solidFill>
                          <a:srgbClr val="366092"/>
                        </a:solidFill>
                        <a:effectLst/>
                        <a:latin typeface="Calibri"/>
                      </a:endParaRPr>
                    </a:p>
                  </a:txBody>
                  <a:tcPr marL="6204" marR="6204" marT="6204" marB="0" anchor="b"/>
                </a:tc>
              </a:tr>
              <a:tr h="247227">
                <a:tc>
                  <a:txBody>
                    <a:bodyPr/>
                    <a:lstStyle/>
                    <a:p>
                      <a:pPr algn="l" fontAlgn="b"/>
                      <a:r>
                        <a:rPr lang="en-US" sz="900" u="none" strike="noStrike">
                          <a:effectLst/>
                        </a:rPr>
                        <a:t>Plan B</a:t>
                      </a:r>
                      <a:endParaRPr lang="en-US" sz="900" b="0" i="0" u="none" strike="noStrike">
                        <a:solidFill>
                          <a:srgbClr val="366092"/>
                        </a:solidFill>
                        <a:effectLst/>
                        <a:latin typeface="Calibri"/>
                      </a:endParaRPr>
                    </a:p>
                  </a:txBody>
                  <a:tcPr marL="6204" marR="6204" marT="6204" marB="0" anchor="b"/>
                </a:tc>
                <a:tc>
                  <a:txBody>
                    <a:bodyPr/>
                    <a:lstStyle/>
                    <a:p>
                      <a:pPr algn="r" fontAlgn="b"/>
                      <a:r>
                        <a:rPr lang="en-US" sz="900" u="none" strike="noStrike">
                          <a:effectLst/>
                        </a:rPr>
                        <a:t>29%</a:t>
                      </a:r>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ctr"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ctr" fontAlgn="b"/>
                      <a:r>
                        <a:rPr lang="en-US" sz="900" u="none" strike="noStrike">
                          <a:effectLst/>
                        </a:rPr>
                        <a:t>2-24%</a:t>
                      </a:r>
                      <a:endParaRPr lang="en-US" sz="900" b="0" i="0" u="none" strike="noStrike">
                        <a:solidFill>
                          <a:srgbClr val="366092"/>
                        </a:solidFill>
                        <a:effectLst/>
                        <a:latin typeface="Calibri"/>
                      </a:endParaRPr>
                    </a:p>
                  </a:txBody>
                  <a:tcPr marL="6204" marR="6204" marT="6204" marB="0" anchor="b"/>
                </a:tc>
                <a:tc>
                  <a:txBody>
                    <a:bodyPr/>
                    <a:lstStyle/>
                    <a:p>
                      <a:pPr algn="ctr" fontAlgn="b"/>
                      <a:r>
                        <a:rPr lang="en-US" sz="900" u="none" strike="noStrike">
                          <a:effectLst/>
                        </a:rPr>
                        <a:t>5% - 13%</a:t>
                      </a:r>
                      <a:endParaRPr lang="en-US" sz="900" b="0" i="0" u="none" strike="noStrike">
                        <a:solidFill>
                          <a:srgbClr val="366092"/>
                        </a:solidFill>
                        <a:effectLst/>
                        <a:latin typeface="Calibri"/>
                      </a:endParaRPr>
                    </a:p>
                  </a:txBody>
                  <a:tcPr marL="6204" marR="6204" marT="6204" marB="0" anchor="b"/>
                </a:tc>
              </a:tr>
              <a:tr h="465758">
                <a:tc>
                  <a:txBody>
                    <a:bodyPr/>
                    <a:lstStyle/>
                    <a:p>
                      <a:pPr algn="l" fontAlgn="b"/>
                      <a:r>
                        <a:rPr lang="en-US" sz="900" u="none" strike="noStrike">
                          <a:effectLst/>
                        </a:rPr>
                        <a:t>SLAIT Consulting (was Plan IT)</a:t>
                      </a:r>
                      <a:endParaRPr lang="en-US" sz="900" b="0" i="0" u="none" strike="noStrike">
                        <a:solidFill>
                          <a:srgbClr val="366092"/>
                        </a:solidFill>
                        <a:effectLst/>
                        <a:latin typeface="Calibri"/>
                      </a:endParaRPr>
                    </a:p>
                  </a:txBody>
                  <a:tcPr marL="6204" marR="6204" marT="6204" marB="0" anchor="b"/>
                </a:tc>
                <a:tc>
                  <a:txBody>
                    <a:bodyPr/>
                    <a:lstStyle/>
                    <a:p>
                      <a:pPr algn="r" fontAlgn="b"/>
                      <a:r>
                        <a:rPr lang="en-US" sz="900" u="none" strike="noStrike">
                          <a:effectLst/>
                        </a:rPr>
                        <a:t>29%</a:t>
                      </a:r>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ctr"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ctr" fontAlgn="b"/>
                      <a:endParaRPr lang="en-US" sz="900" b="0" i="0" u="none" strike="noStrike">
                        <a:solidFill>
                          <a:srgbClr val="366092"/>
                        </a:solidFill>
                        <a:effectLst/>
                        <a:latin typeface="Calibri"/>
                      </a:endParaRPr>
                    </a:p>
                  </a:txBody>
                  <a:tcPr marL="6204" marR="6204" marT="6204" marB="0" anchor="b"/>
                </a:tc>
                <a:tc>
                  <a:txBody>
                    <a:bodyPr/>
                    <a:lstStyle/>
                    <a:p>
                      <a:pPr algn="ctr" fontAlgn="b"/>
                      <a:endParaRPr lang="en-US" sz="900" b="0" i="0" u="none" strike="noStrike">
                        <a:solidFill>
                          <a:srgbClr val="366092"/>
                        </a:solidFill>
                        <a:effectLst/>
                        <a:latin typeface="Calibri"/>
                      </a:endParaRPr>
                    </a:p>
                  </a:txBody>
                  <a:tcPr marL="6204" marR="6204" marT="6204" marB="0" anchor="b"/>
                </a:tc>
              </a:tr>
              <a:tr h="247227">
                <a:tc>
                  <a:txBody>
                    <a:bodyPr/>
                    <a:lstStyle/>
                    <a:p>
                      <a:pPr algn="l" fontAlgn="b"/>
                      <a:r>
                        <a:rPr lang="en-US" sz="900" u="none" strike="noStrike">
                          <a:effectLst/>
                        </a:rPr>
                        <a:t>System Source</a:t>
                      </a:r>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ctr" fontAlgn="b"/>
                      <a:r>
                        <a:rPr lang="en-US" sz="900" u="none" strike="noStrike">
                          <a:effectLst/>
                        </a:rPr>
                        <a:t>2-22%</a:t>
                      </a:r>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l" fontAlgn="b"/>
                      <a:endParaRPr lang="en-US" sz="900" b="0" i="0" u="none" strike="noStrike">
                        <a:solidFill>
                          <a:srgbClr val="366092"/>
                        </a:solidFill>
                        <a:effectLst/>
                        <a:latin typeface="Calibri"/>
                      </a:endParaRPr>
                    </a:p>
                  </a:txBody>
                  <a:tcPr marL="6204" marR="6204" marT="6204" marB="0" anchor="b"/>
                </a:tc>
                <a:tc>
                  <a:txBody>
                    <a:bodyPr/>
                    <a:lstStyle/>
                    <a:p>
                      <a:pPr algn="ctr" fontAlgn="b"/>
                      <a:endParaRPr lang="en-US" sz="900" b="0" i="0" u="none" strike="noStrike">
                        <a:solidFill>
                          <a:srgbClr val="366092"/>
                        </a:solidFill>
                        <a:effectLst/>
                        <a:latin typeface="Calibri"/>
                      </a:endParaRPr>
                    </a:p>
                  </a:txBody>
                  <a:tcPr marL="6204" marR="6204" marT="6204" marB="0" anchor="b"/>
                </a:tc>
                <a:tc>
                  <a:txBody>
                    <a:bodyPr/>
                    <a:lstStyle/>
                    <a:p>
                      <a:pPr algn="ctr" fontAlgn="b"/>
                      <a:r>
                        <a:rPr lang="en-US" sz="900" u="none" strike="noStrike" dirty="0">
                          <a:effectLst/>
                        </a:rPr>
                        <a:t>5% - 15%</a:t>
                      </a:r>
                      <a:endParaRPr lang="en-US" sz="900" b="0" i="0" u="none" strike="noStrike" dirty="0">
                        <a:solidFill>
                          <a:srgbClr val="366092"/>
                        </a:solidFill>
                        <a:effectLst/>
                        <a:latin typeface="Calibri"/>
                      </a:endParaRPr>
                    </a:p>
                  </a:txBody>
                  <a:tcPr marL="6204" marR="6204" marT="6204" marB="0" anchor="b"/>
                </a:tc>
              </a:tr>
            </a:tbl>
          </a:graphicData>
        </a:graphic>
      </p:graphicFrame>
    </p:spTree>
    <p:extLst>
      <p:ext uri="{BB962C8B-B14F-4D97-AF65-F5344CB8AC3E}">
        <p14:creationId xmlns:p14="http://schemas.microsoft.com/office/powerpoint/2010/main" val="1443348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6512511" cy="1295400"/>
          </a:xfrm>
        </p:spPr>
        <p:txBody>
          <a:bodyPr/>
          <a:lstStyle/>
          <a:p>
            <a:pPr algn="ctr"/>
            <a:r>
              <a:rPr lang="en-US" sz="3600" dirty="0" smtClean="0"/>
              <a:t>Group 6</a:t>
            </a:r>
            <a:br>
              <a:rPr lang="en-US" sz="3600" dirty="0" smtClean="0"/>
            </a:br>
            <a:r>
              <a:rPr lang="en-US" sz="3600" dirty="0" smtClean="0"/>
              <a:t>Peripherals</a:t>
            </a:r>
            <a:endParaRPr lang="en-US" sz="3600" dirty="0"/>
          </a:p>
        </p:txBody>
      </p:sp>
      <p:sp>
        <p:nvSpPr>
          <p:cNvPr id="3" name="Content Placeholder 2"/>
          <p:cNvSpPr>
            <a:spLocks noGrp="1"/>
          </p:cNvSpPr>
          <p:nvPr>
            <p:ph sz="quarter" idx="13"/>
          </p:nvPr>
        </p:nvSpPr>
        <p:spPr>
          <a:xfrm>
            <a:off x="533400" y="1905000"/>
            <a:ext cx="8153400" cy="4191000"/>
          </a:xfrm>
        </p:spPr>
        <p:txBody>
          <a:bodyPr/>
          <a:lstStyle/>
          <a:p>
            <a:r>
              <a:rPr lang="en-US" dirty="0" smtClean="0"/>
              <a:t>Contractors </a:t>
            </a:r>
            <a:r>
              <a:rPr lang="en-US" dirty="0"/>
              <a:t>may sell </a:t>
            </a:r>
            <a:r>
              <a:rPr lang="en-US" dirty="0" smtClean="0"/>
              <a:t>peripheral </a:t>
            </a:r>
            <a:r>
              <a:rPr lang="en-US" dirty="0"/>
              <a:t>devices with a unit price under $5,000.00 each under the contract</a:t>
            </a:r>
            <a:r>
              <a:rPr lang="en-US" dirty="0" smtClean="0"/>
              <a:t>.</a:t>
            </a:r>
          </a:p>
          <a:p>
            <a:r>
              <a:rPr lang="en-US" dirty="0"/>
              <a:t>Computer hardware peripherals like monitors, sound systems, mice, pointing devices, </a:t>
            </a:r>
            <a:r>
              <a:rPr lang="en-US" dirty="0" smtClean="0"/>
              <a:t>printers, scanners</a:t>
            </a:r>
            <a:r>
              <a:rPr lang="en-US" dirty="0"/>
              <a:t>, </a:t>
            </a:r>
            <a:r>
              <a:rPr lang="en-US" dirty="0" smtClean="0"/>
              <a:t>multi-function </a:t>
            </a:r>
            <a:r>
              <a:rPr lang="en-US" dirty="0" smtClean="0"/>
              <a:t>printers, </a:t>
            </a:r>
            <a:r>
              <a:rPr lang="en-US" dirty="0" smtClean="0"/>
              <a:t>IP </a:t>
            </a:r>
            <a:r>
              <a:rPr lang="en-US" dirty="0"/>
              <a:t>cameras, data storage devices, etc.</a:t>
            </a:r>
          </a:p>
          <a:p>
            <a:r>
              <a:rPr lang="en-US" dirty="0"/>
              <a:t>A peripheral is a device attached to a host computer, but not part of it, and is more or less dependent on the host. It expands the host's capabilities, but does not form part of the core computer architecture.  (definition quoted from Wikipedia - </a:t>
            </a:r>
            <a:r>
              <a:rPr lang="en-US" u="sng" dirty="0">
                <a:hlinkClick r:id="rId2"/>
              </a:rPr>
              <a:t>http://en.wikipedia.org/wiki/Computer_peripheral</a:t>
            </a:r>
            <a:r>
              <a:rPr lang="en-US" dirty="0"/>
              <a:t>) </a:t>
            </a:r>
          </a:p>
          <a:p>
            <a:pPr marL="45720" indent="0">
              <a:buNone/>
            </a:pPr>
            <a:endParaRPr lang="en-US" dirty="0"/>
          </a:p>
        </p:txBody>
      </p:sp>
    </p:spTree>
    <p:extLst>
      <p:ext uri="{BB962C8B-B14F-4D97-AF65-F5344CB8AC3E}">
        <p14:creationId xmlns:p14="http://schemas.microsoft.com/office/powerpoint/2010/main" val="1649502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914400"/>
            <a:ext cx="6512511" cy="1295400"/>
          </a:xfrm>
        </p:spPr>
        <p:txBody>
          <a:bodyPr/>
          <a:lstStyle/>
          <a:p>
            <a:pPr algn="ctr"/>
            <a:r>
              <a:rPr lang="en-US" sz="3600" dirty="0" smtClean="0"/>
              <a:t>Adding New Items to the Contract</a:t>
            </a:r>
            <a:endParaRPr lang="en-US" sz="3600" dirty="0"/>
          </a:p>
        </p:txBody>
      </p:sp>
      <p:sp>
        <p:nvSpPr>
          <p:cNvPr id="3" name="Content Placeholder 2"/>
          <p:cNvSpPr>
            <a:spLocks noGrp="1"/>
          </p:cNvSpPr>
          <p:nvPr>
            <p:ph sz="quarter" idx="13"/>
          </p:nvPr>
        </p:nvSpPr>
        <p:spPr>
          <a:xfrm>
            <a:off x="533400" y="2657272"/>
            <a:ext cx="8153400" cy="3972128"/>
          </a:xfrm>
        </p:spPr>
        <p:txBody>
          <a:bodyPr/>
          <a:lstStyle/>
          <a:p>
            <a:r>
              <a:rPr lang="en-US" dirty="0" smtClean="0"/>
              <a:t>New items may be added to the contract over time.</a:t>
            </a:r>
          </a:p>
          <a:p>
            <a:r>
              <a:rPr lang="en-US" dirty="0" smtClean="0"/>
              <a:t>If an institution (not a contractor) would like to have a new manufacturer or brand added to the contract, please send a specific request to the Procurement Officer, Blair Blankinship, </a:t>
            </a:r>
            <a:r>
              <a:rPr lang="en-US" dirty="0" smtClean="0">
                <a:hlinkClick r:id="rId2"/>
              </a:rPr>
              <a:t>bblankinship@ubalt.edu</a:t>
            </a:r>
            <a:endParaRPr lang="en-US" dirty="0" smtClean="0"/>
          </a:p>
          <a:p>
            <a:r>
              <a:rPr lang="en-US" dirty="0" smtClean="0"/>
              <a:t>The prospective new items will be discussed with the MEEC Evaluation Committee and may be added to the contract.</a:t>
            </a:r>
          </a:p>
          <a:p>
            <a:r>
              <a:rPr lang="en-US" dirty="0" smtClean="0"/>
              <a:t>A BAFO process may be used to select the contractor(s).</a:t>
            </a:r>
          </a:p>
          <a:p>
            <a:pPr marL="45720" indent="0">
              <a:buNone/>
            </a:pPr>
            <a:endParaRPr lang="en-US" dirty="0"/>
          </a:p>
        </p:txBody>
      </p:sp>
    </p:spTree>
    <p:extLst>
      <p:ext uri="{BB962C8B-B14F-4D97-AF65-F5344CB8AC3E}">
        <p14:creationId xmlns:p14="http://schemas.microsoft.com/office/powerpoint/2010/main" val="26809082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828800"/>
            <a:ext cx="6512511" cy="533400"/>
          </a:xfrm>
        </p:spPr>
        <p:txBody>
          <a:bodyPr/>
          <a:lstStyle/>
          <a:p>
            <a:pPr algn="ctr"/>
            <a:r>
              <a:rPr lang="en-US" dirty="0" smtClean="0"/>
              <a:t>Questions???</a:t>
            </a:r>
            <a:endParaRPr lang="en-US" dirty="0"/>
          </a:p>
        </p:txBody>
      </p:sp>
      <p:sp>
        <p:nvSpPr>
          <p:cNvPr id="3" name="Content Placeholder 2"/>
          <p:cNvSpPr>
            <a:spLocks noGrp="1"/>
          </p:cNvSpPr>
          <p:nvPr>
            <p:ph sz="quarter" idx="13"/>
          </p:nvPr>
        </p:nvSpPr>
        <p:spPr>
          <a:xfrm>
            <a:off x="533400" y="2971800"/>
            <a:ext cx="8153400" cy="2590800"/>
          </a:xfrm>
        </p:spPr>
        <p:txBody>
          <a:bodyPr/>
          <a:lstStyle/>
          <a:p>
            <a:pPr marL="45720" indent="0" algn="ctr">
              <a:buNone/>
            </a:pPr>
            <a:endParaRPr lang="en-US" dirty="0" smtClean="0"/>
          </a:p>
          <a:p>
            <a:pPr marL="45720" indent="0" algn="ctr">
              <a:buNone/>
            </a:pPr>
            <a:endParaRPr lang="en-US" dirty="0"/>
          </a:p>
          <a:p>
            <a:pPr marL="45720" indent="0" algn="ctr">
              <a:buNone/>
            </a:pPr>
            <a:r>
              <a:rPr lang="en-US" dirty="0" smtClean="0"/>
              <a:t>Questions?</a:t>
            </a:r>
            <a:endParaRPr lang="en-US" dirty="0"/>
          </a:p>
        </p:txBody>
      </p:sp>
    </p:spTree>
    <p:extLst>
      <p:ext uri="{BB962C8B-B14F-4D97-AF65-F5344CB8AC3E}">
        <p14:creationId xmlns:p14="http://schemas.microsoft.com/office/powerpoint/2010/main" val="3656608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95400"/>
            <a:ext cx="6512511" cy="1143000"/>
          </a:xfrm>
        </p:spPr>
        <p:txBody>
          <a:bodyPr/>
          <a:lstStyle/>
          <a:p>
            <a:pPr algn="ctr"/>
            <a:r>
              <a:rPr lang="en-US" dirty="0" smtClean="0"/>
              <a:t>Background</a:t>
            </a:r>
            <a:endParaRPr lang="en-US" dirty="0"/>
          </a:p>
        </p:txBody>
      </p:sp>
      <p:sp>
        <p:nvSpPr>
          <p:cNvPr id="3" name="Content Placeholder 2"/>
          <p:cNvSpPr>
            <a:spLocks noGrp="1"/>
          </p:cNvSpPr>
          <p:nvPr>
            <p:ph sz="quarter" idx="13"/>
          </p:nvPr>
        </p:nvSpPr>
        <p:spPr>
          <a:xfrm>
            <a:off x="762000" y="2667000"/>
            <a:ext cx="7620000" cy="3124200"/>
          </a:xfrm>
        </p:spPr>
        <p:txBody>
          <a:bodyPr>
            <a:normAutofit lnSpcReduction="10000"/>
          </a:bodyPr>
          <a:lstStyle/>
          <a:p>
            <a:r>
              <a:rPr lang="en-US" dirty="0"/>
              <a:t>Contractors agree to extend the proposed price structure and discounts to all participating MEEC </a:t>
            </a:r>
            <a:r>
              <a:rPr lang="en-US" dirty="0" smtClean="0"/>
              <a:t>institutions.  </a:t>
            </a:r>
          </a:p>
          <a:p>
            <a:pPr marL="45720" indent="0">
              <a:buNone/>
            </a:pPr>
            <a:endParaRPr lang="en-US" dirty="0" smtClean="0"/>
          </a:p>
          <a:p>
            <a:r>
              <a:rPr lang="en-US" dirty="0" smtClean="0"/>
              <a:t>The </a:t>
            </a:r>
            <a:r>
              <a:rPr lang="en-US" dirty="0"/>
              <a:t>contracts are effective from June 22, 2012, or when signed by the Procurement Officer, whichever is later, and will run until March 15, 2014.  The contracts may be renewed for up to three additional, 12-month periods with the same basis of pricing (discounts) terms and conditions.</a:t>
            </a:r>
          </a:p>
          <a:p>
            <a:pPr marL="45720" indent="0">
              <a:buNone/>
            </a:pPr>
            <a:endParaRPr lang="en-US" dirty="0"/>
          </a:p>
        </p:txBody>
      </p:sp>
    </p:spTree>
    <p:extLst>
      <p:ext uri="{BB962C8B-B14F-4D97-AF65-F5344CB8AC3E}">
        <p14:creationId xmlns:p14="http://schemas.microsoft.com/office/powerpoint/2010/main" val="1629913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143000"/>
            <a:ext cx="6512511" cy="1143000"/>
          </a:xfrm>
        </p:spPr>
        <p:txBody>
          <a:bodyPr/>
          <a:lstStyle/>
          <a:p>
            <a:pPr algn="ctr"/>
            <a:r>
              <a:rPr lang="en-US" dirty="0" smtClean="0"/>
              <a:t>Background</a:t>
            </a:r>
            <a:endParaRPr lang="en-US" dirty="0"/>
          </a:p>
        </p:txBody>
      </p:sp>
      <p:sp>
        <p:nvSpPr>
          <p:cNvPr id="3" name="Content Placeholder 2"/>
          <p:cNvSpPr>
            <a:spLocks noGrp="1"/>
          </p:cNvSpPr>
          <p:nvPr>
            <p:ph sz="quarter" idx="13"/>
          </p:nvPr>
        </p:nvSpPr>
        <p:spPr>
          <a:xfrm>
            <a:off x="1447800" y="2667000"/>
            <a:ext cx="6400800" cy="2255520"/>
          </a:xfrm>
        </p:spPr>
        <p:txBody>
          <a:bodyPr>
            <a:normAutofit/>
          </a:bodyPr>
          <a:lstStyle/>
          <a:p>
            <a:r>
              <a:rPr lang="en-US" dirty="0"/>
              <a:t>Contractors have been awarded indefinite delivery, indefinite quantity contracts for products from specific manufacturers (or brands) in each </a:t>
            </a:r>
            <a:r>
              <a:rPr lang="en-US" dirty="0" smtClean="0"/>
              <a:t>Group.  </a:t>
            </a:r>
          </a:p>
          <a:p>
            <a:pPr lvl="1"/>
            <a:r>
              <a:rPr lang="en-US" dirty="0" smtClean="0"/>
              <a:t>Spreadsheets posted on web page for details.</a:t>
            </a:r>
          </a:p>
          <a:p>
            <a:pPr marL="45720" indent="0">
              <a:buNone/>
            </a:pPr>
            <a:endParaRPr lang="en-US" dirty="0" smtClean="0"/>
          </a:p>
          <a:p>
            <a:pPr marL="45720" indent="0">
              <a:buNone/>
            </a:pPr>
            <a:endParaRPr lang="en-US" dirty="0"/>
          </a:p>
        </p:txBody>
      </p:sp>
    </p:spTree>
    <p:extLst>
      <p:ext uri="{BB962C8B-B14F-4D97-AF65-F5344CB8AC3E}">
        <p14:creationId xmlns:p14="http://schemas.microsoft.com/office/powerpoint/2010/main" val="966151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6512511" cy="1143000"/>
          </a:xfrm>
        </p:spPr>
        <p:txBody>
          <a:bodyPr/>
          <a:lstStyle/>
          <a:p>
            <a:pPr algn="ctr"/>
            <a:r>
              <a:rPr lang="en-US" dirty="0" smtClean="0"/>
              <a:t>Background</a:t>
            </a:r>
            <a:endParaRPr lang="en-US" dirty="0"/>
          </a:p>
        </p:txBody>
      </p:sp>
      <p:sp>
        <p:nvSpPr>
          <p:cNvPr id="3" name="Content Placeholder 2"/>
          <p:cNvSpPr>
            <a:spLocks noGrp="1"/>
          </p:cNvSpPr>
          <p:nvPr>
            <p:ph sz="quarter" idx="13"/>
          </p:nvPr>
        </p:nvSpPr>
        <p:spPr>
          <a:xfrm>
            <a:off x="1447800" y="1905000"/>
            <a:ext cx="6400800" cy="3474720"/>
          </a:xfrm>
        </p:spPr>
        <p:txBody>
          <a:bodyPr/>
          <a:lstStyle/>
          <a:p>
            <a:pPr marL="45720" indent="0">
              <a:buNone/>
            </a:pPr>
            <a:r>
              <a:rPr lang="en-US" dirty="0"/>
              <a:t>Awards have been made in six Groups:</a:t>
            </a:r>
          </a:p>
          <a:p>
            <a:pPr marL="45720" indent="0">
              <a:buNone/>
            </a:pPr>
            <a:r>
              <a:rPr lang="en-US" dirty="0"/>
              <a:t>1</a:t>
            </a:r>
            <a:r>
              <a:rPr lang="en-US" dirty="0" smtClean="0"/>
              <a:t>.  Desktop </a:t>
            </a:r>
            <a:r>
              <a:rPr lang="en-US" dirty="0"/>
              <a:t>and Portable Computers</a:t>
            </a:r>
          </a:p>
          <a:p>
            <a:pPr marL="45720" indent="0">
              <a:buNone/>
            </a:pPr>
            <a:r>
              <a:rPr lang="en-US" dirty="0"/>
              <a:t>2</a:t>
            </a:r>
            <a:r>
              <a:rPr lang="en-US" dirty="0" smtClean="0"/>
              <a:t>.  Data </a:t>
            </a:r>
            <a:r>
              <a:rPr lang="en-US" dirty="0"/>
              <a:t>Storage Systems</a:t>
            </a:r>
          </a:p>
          <a:p>
            <a:pPr marL="45720" indent="0">
              <a:buNone/>
            </a:pPr>
            <a:r>
              <a:rPr lang="en-US" dirty="0"/>
              <a:t>3</a:t>
            </a:r>
            <a:r>
              <a:rPr lang="en-US" dirty="0" smtClean="0"/>
              <a:t>.  Server </a:t>
            </a:r>
            <a:r>
              <a:rPr lang="en-US" dirty="0"/>
              <a:t>Class Computers</a:t>
            </a:r>
          </a:p>
          <a:p>
            <a:pPr marL="45720" indent="0">
              <a:buNone/>
            </a:pPr>
            <a:r>
              <a:rPr lang="en-US" dirty="0"/>
              <a:t>4</a:t>
            </a:r>
            <a:r>
              <a:rPr lang="en-US" dirty="0" smtClean="0"/>
              <a:t>.  Network </a:t>
            </a:r>
            <a:r>
              <a:rPr lang="en-US" dirty="0"/>
              <a:t>Hardware</a:t>
            </a:r>
          </a:p>
          <a:p>
            <a:pPr marL="45720" indent="0">
              <a:buNone/>
            </a:pPr>
            <a:r>
              <a:rPr lang="en-US" dirty="0"/>
              <a:t>5</a:t>
            </a:r>
            <a:r>
              <a:rPr lang="en-US" dirty="0" smtClean="0"/>
              <a:t>.  Virtual </a:t>
            </a:r>
            <a:r>
              <a:rPr lang="en-US" dirty="0"/>
              <a:t>Computing Systems</a:t>
            </a:r>
          </a:p>
          <a:p>
            <a:pPr marL="45720" indent="0">
              <a:buNone/>
            </a:pPr>
            <a:r>
              <a:rPr lang="en-US" dirty="0"/>
              <a:t>6</a:t>
            </a:r>
            <a:r>
              <a:rPr lang="en-US" dirty="0" smtClean="0"/>
              <a:t>.  Peripheral </a:t>
            </a:r>
            <a:r>
              <a:rPr lang="en-US" dirty="0"/>
              <a:t>Devices</a:t>
            </a:r>
          </a:p>
          <a:p>
            <a:endParaRPr lang="en-US" dirty="0"/>
          </a:p>
        </p:txBody>
      </p:sp>
    </p:spTree>
    <p:extLst>
      <p:ext uri="{BB962C8B-B14F-4D97-AF65-F5344CB8AC3E}">
        <p14:creationId xmlns:p14="http://schemas.microsoft.com/office/powerpoint/2010/main" val="966151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143000"/>
            <a:ext cx="6512511" cy="1143000"/>
          </a:xfrm>
        </p:spPr>
        <p:txBody>
          <a:bodyPr/>
          <a:lstStyle/>
          <a:p>
            <a:pPr algn="ctr"/>
            <a:r>
              <a:rPr lang="en-US" dirty="0" smtClean="0"/>
              <a:t>Background</a:t>
            </a:r>
            <a:endParaRPr lang="en-US" dirty="0"/>
          </a:p>
        </p:txBody>
      </p:sp>
      <p:sp>
        <p:nvSpPr>
          <p:cNvPr id="3" name="Content Placeholder 2"/>
          <p:cNvSpPr>
            <a:spLocks noGrp="1"/>
          </p:cNvSpPr>
          <p:nvPr>
            <p:ph sz="quarter" idx="13"/>
          </p:nvPr>
        </p:nvSpPr>
        <p:spPr>
          <a:xfrm>
            <a:off x="1447800" y="2667000"/>
            <a:ext cx="6400800" cy="2255520"/>
          </a:xfrm>
        </p:spPr>
        <p:txBody>
          <a:bodyPr>
            <a:normAutofit/>
          </a:bodyPr>
          <a:lstStyle/>
          <a:p>
            <a:r>
              <a:rPr lang="en-US" dirty="0"/>
              <a:t>The Contractor may sell any product </a:t>
            </a:r>
            <a:r>
              <a:rPr lang="en-US" dirty="0" smtClean="0"/>
              <a:t>from the brand/manufacturer they have been awarded, in a specific Group </a:t>
            </a:r>
          </a:p>
          <a:p>
            <a:pPr lvl="1"/>
            <a:r>
              <a:rPr lang="en-US" dirty="0" smtClean="0"/>
              <a:t>for </a:t>
            </a:r>
            <a:r>
              <a:rPr lang="en-US" dirty="0"/>
              <a:t>example, </a:t>
            </a:r>
            <a:r>
              <a:rPr lang="en-US" dirty="0" smtClean="0"/>
              <a:t>any/all Dell desktop or laptop computers; </a:t>
            </a:r>
            <a:r>
              <a:rPr lang="en-US" dirty="0"/>
              <a:t>or </a:t>
            </a:r>
            <a:endParaRPr lang="en-US" dirty="0" smtClean="0"/>
          </a:p>
          <a:p>
            <a:pPr lvl="1"/>
            <a:r>
              <a:rPr lang="en-US" dirty="0" smtClean="0"/>
              <a:t>any/all EMC data </a:t>
            </a:r>
            <a:r>
              <a:rPr lang="en-US" dirty="0"/>
              <a:t>storage </a:t>
            </a:r>
            <a:r>
              <a:rPr lang="en-US" dirty="0" smtClean="0"/>
              <a:t>devices.</a:t>
            </a:r>
            <a:endParaRPr lang="en-US" dirty="0"/>
          </a:p>
        </p:txBody>
      </p:sp>
    </p:spTree>
    <p:extLst>
      <p:ext uri="{BB962C8B-B14F-4D97-AF65-F5344CB8AC3E}">
        <p14:creationId xmlns:p14="http://schemas.microsoft.com/office/powerpoint/2010/main" val="1845746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6512511" cy="1143000"/>
          </a:xfrm>
        </p:spPr>
        <p:txBody>
          <a:bodyPr/>
          <a:lstStyle/>
          <a:p>
            <a:pPr algn="ctr"/>
            <a:r>
              <a:rPr lang="en-US" dirty="0" smtClean="0"/>
              <a:t>Implementation</a:t>
            </a:r>
            <a:endParaRPr lang="en-US" dirty="0"/>
          </a:p>
        </p:txBody>
      </p:sp>
      <p:sp>
        <p:nvSpPr>
          <p:cNvPr id="3" name="Content Placeholder 2"/>
          <p:cNvSpPr>
            <a:spLocks noGrp="1"/>
          </p:cNvSpPr>
          <p:nvPr>
            <p:ph sz="quarter" idx="13"/>
          </p:nvPr>
        </p:nvSpPr>
        <p:spPr>
          <a:xfrm>
            <a:off x="1447800" y="1905000"/>
            <a:ext cx="6400800" cy="3474720"/>
          </a:xfrm>
        </p:spPr>
        <p:txBody>
          <a:bodyPr>
            <a:normAutofit fontScale="92500" lnSpcReduction="20000"/>
          </a:bodyPr>
          <a:lstStyle/>
          <a:p>
            <a:r>
              <a:rPr lang="en-US" dirty="0"/>
              <a:t>Awards have been made by brand within each group.  </a:t>
            </a:r>
            <a:endParaRPr lang="en-US" dirty="0" smtClean="0"/>
          </a:p>
          <a:p>
            <a:r>
              <a:rPr lang="en-US" dirty="0" smtClean="0"/>
              <a:t>For </a:t>
            </a:r>
            <a:r>
              <a:rPr lang="en-US" dirty="0"/>
              <a:t>example, Dell desktop and portable computers have been awarded to Dell, Data Networks and Hartford Computer (HCGI).  HP Data Storage systems have been awarded to Daly, ESI and Hartford (HCGI).  </a:t>
            </a:r>
            <a:endParaRPr lang="en-US" dirty="0" smtClean="0"/>
          </a:p>
          <a:p>
            <a:r>
              <a:rPr lang="en-US" dirty="0" smtClean="0"/>
              <a:t>Purchase </a:t>
            </a:r>
            <a:r>
              <a:rPr lang="en-US" dirty="0"/>
              <a:t>orders released against the contract may be made directly to any vendor awarded the brand needed, in the relevant Group; </a:t>
            </a:r>
            <a:endParaRPr lang="en-US" dirty="0" smtClean="0"/>
          </a:p>
          <a:p>
            <a:r>
              <a:rPr lang="en-US" dirty="0" smtClean="0"/>
              <a:t>secondary </a:t>
            </a:r>
            <a:r>
              <a:rPr lang="en-US" dirty="0"/>
              <a:t>competition is encouraged, but not required.  </a:t>
            </a:r>
          </a:p>
          <a:p>
            <a:endParaRPr lang="en-US" dirty="0"/>
          </a:p>
        </p:txBody>
      </p:sp>
    </p:spTree>
    <p:extLst>
      <p:ext uri="{BB962C8B-B14F-4D97-AF65-F5344CB8AC3E}">
        <p14:creationId xmlns:p14="http://schemas.microsoft.com/office/powerpoint/2010/main" val="966151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219200"/>
            <a:ext cx="6512511" cy="1143000"/>
          </a:xfrm>
        </p:spPr>
        <p:txBody>
          <a:bodyPr/>
          <a:lstStyle/>
          <a:p>
            <a:pPr algn="ctr"/>
            <a:r>
              <a:rPr lang="en-US" dirty="0" smtClean="0"/>
              <a:t>Implementation</a:t>
            </a:r>
            <a:endParaRPr lang="en-US" dirty="0"/>
          </a:p>
        </p:txBody>
      </p:sp>
      <p:sp>
        <p:nvSpPr>
          <p:cNvPr id="3" name="Content Placeholder 2"/>
          <p:cNvSpPr>
            <a:spLocks noGrp="1"/>
          </p:cNvSpPr>
          <p:nvPr>
            <p:ph sz="quarter" idx="13"/>
          </p:nvPr>
        </p:nvSpPr>
        <p:spPr>
          <a:xfrm>
            <a:off x="1447800" y="2895600"/>
            <a:ext cx="6400800" cy="2590800"/>
          </a:xfrm>
        </p:spPr>
        <p:txBody>
          <a:bodyPr/>
          <a:lstStyle/>
          <a:p>
            <a:r>
              <a:rPr lang="en-US" dirty="0"/>
              <a:t>Secondary competition via Task Order Request for Quotes, or Task Order </a:t>
            </a:r>
            <a:r>
              <a:rPr lang="en-US" dirty="0" smtClean="0"/>
              <a:t>Request </a:t>
            </a:r>
            <a:r>
              <a:rPr lang="en-US" dirty="0"/>
              <a:t>for Proposals may be issued to any of the Master Contractors awarded for the needed brand, in the needed Group.</a:t>
            </a:r>
          </a:p>
        </p:txBody>
      </p:sp>
    </p:spTree>
    <p:extLst>
      <p:ext uri="{BB962C8B-B14F-4D97-AF65-F5344CB8AC3E}">
        <p14:creationId xmlns:p14="http://schemas.microsoft.com/office/powerpoint/2010/main" val="966151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6512511" cy="1143000"/>
          </a:xfrm>
        </p:spPr>
        <p:txBody>
          <a:bodyPr/>
          <a:lstStyle/>
          <a:p>
            <a:pPr algn="ctr"/>
            <a:r>
              <a:rPr lang="en-US" dirty="0" smtClean="0"/>
              <a:t>Implementation</a:t>
            </a:r>
            <a:endParaRPr lang="en-US" dirty="0"/>
          </a:p>
        </p:txBody>
      </p:sp>
      <p:sp>
        <p:nvSpPr>
          <p:cNvPr id="3" name="Content Placeholder 2"/>
          <p:cNvSpPr>
            <a:spLocks noGrp="1"/>
          </p:cNvSpPr>
          <p:nvPr>
            <p:ph sz="quarter" idx="13"/>
          </p:nvPr>
        </p:nvSpPr>
        <p:spPr>
          <a:xfrm>
            <a:off x="1447800" y="1905000"/>
            <a:ext cx="6781800" cy="4419600"/>
          </a:xfrm>
        </p:spPr>
        <p:txBody>
          <a:bodyPr/>
          <a:lstStyle/>
          <a:p>
            <a:r>
              <a:rPr lang="en-US" dirty="0"/>
              <a:t>Each institution is responsible for determining if their Procurement Policies, Procedures and Regulations permit the use of this Cooperative Purchasing Contract.  </a:t>
            </a:r>
            <a:endParaRPr lang="en-US" dirty="0" smtClean="0"/>
          </a:p>
          <a:p>
            <a:r>
              <a:rPr lang="en-US" dirty="0" smtClean="0"/>
              <a:t>Each </a:t>
            </a:r>
            <a:r>
              <a:rPr lang="en-US" dirty="0"/>
              <a:t>institution will </a:t>
            </a:r>
            <a:r>
              <a:rPr lang="en-US" dirty="0" smtClean="0"/>
              <a:t>obtain its own quotes and issue </a:t>
            </a:r>
            <a:r>
              <a:rPr lang="en-US" dirty="0"/>
              <a:t>its own purchase orders, credit card orders and/or contracts, and will be responsible for payment of goods and services ordered.  </a:t>
            </a:r>
            <a:endParaRPr lang="en-US" dirty="0" smtClean="0"/>
          </a:p>
          <a:p>
            <a:r>
              <a:rPr lang="en-US" dirty="0"/>
              <a:t>The ordering school/institution will be responsible for signing any financing or lease agreement under these contracts.  </a:t>
            </a:r>
          </a:p>
          <a:p>
            <a:endParaRPr lang="en-US" dirty="0"/>
          </a:p>
        </p:txBody>
      </p:sp>
    </p:spTree>
    <p:extLst>
      <p:ext uri="{BB962C8B-B14F-4D97-AF65-F5344CB8AC3E}">
        <p14:creationId xmlns:p14="http://schemas.microsoft.com/office/powerpoint/2010/main" val="966151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268</TotalTime>
  <Words>2172</Words>
  <Application>Microsoft Office PowerPoint</Application>
  <PresentationFormat>On-screen Show (4:3)</PresentationFormat>
  <Paragraphs>459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Slipstream</vt:lpstr>
      <vt:lpstr>Implementation of the MEEC IT Hardware Contract</vt:lpstr>
      <vt:lpstr>Background</vt:lpstr>
      <vt:lpstr>Background</vt:lpstr>
      <vt:lpstr>Background</vt:lpstr>
      <vt:lpstr>Background</vt:lpstr>
      <vt:lpstr>Background</vt:lpstr>
      <vt:lpstr>Implementation</vt:lpstr>
      <vt:lpstr>Implementation</vt:lpstr>
      <vt:lpstr>Implementation</vt:lpstr>
      <vt:lpstr>Implementation</vt:lpstr>
      <vt:lpstr>Implementation</vt:lpstr>
      <vt:lpstr>Implementation</vt:lpstr>
      <vt:lpstr>Implementation</vt:lpstr>
      <vt:lpstr>Shipping Terms</vt:lpstr>
      <vt:lpstr>Payment Terms</vt:lpstr>
      <vt:lpstr>Warranty – Desktop and Server</vt:lpstr>
      <vt:lpstr>Warranty - Portable</vt:lpstr>
      <vt:lpstr>Warranty –  Groups 2, 4, 5 and 6</vt:lpstr>
      <vt:lpstr>Documentation</vt:lpstr>
      <vt:lpstr>Interpretation of the Contract</vt:lpstr>
      <vt:lpstr>Group 1 Desktop and Portable Computers</vt:lpstr>
      <vt:lpstr>Group 2 Data Storage Systems</vt:lpstr>
      <vt:lpstr>Group 3 Server Class Computers</vt:lpstr>
      <vt:lpstr>Group 4 Network Devices</vt:lpstr>
      <vt:lpstr>Group 4 Continued Network Hardware</vt:lpstr>
      <vt:lpstr>Group 5  Virtual Computing Systems</vt:lpstr>
      <vt:lpstr>Group 6 Peripherals</vt:lpstr>
      <vt:lpstr>Adding New Items to the Contract</vt:lpstr>
      <vt:lpstr>Questions???</vt:lpstr>
    </vt:vector>
  </TitlesOfParts>
  <Company>University of Baltimore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 of the MEEC IT Hardware Contract</dc:title>
  <dc:creator>updater</dc:creator>
  <cp:lastModifiedBy>updater</cp:lastModifiedBy>
  <cp:revision>47</cp:revision>
  <dcterms:created xsi:type="dcterms:W3CDTF">2012-07-03T18:27:14Z</dcterms:created>
  <dcterms:modified xsi:type="dcterms:W3CDTF">2012-07-11T19:30:54Z</dcterms:modified>
</cp:coreProperties>
</file>