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  <p:sldId id="270" r:id="rId9"/>
    <p:sldId id="274" r:id="rId10"/>
    <p:sldId id="260" r:id="rId11"/>
    <p:sldId id="272" r:id="rId12"/>
    <p:sldId id="275" r:id="rId13"/>
    <p:sldId id="276" r:id="rId14"/>
    <p:sldId id="261" r:id="rId15"/>
    <p:sldId id="26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79" d="100"/>
          <a:sy n="79" d="100"/>
        </p:scale>
        <p:origin x="29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096FD-F3C1-45A0-8442-93612584C88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067181-8235-4AD0-B7FA-AF1081AF9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B6B42B-E372-4A6B-9636-5E436EE0CDE5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long@ubalt.edu" TargetMode="External"/><Relationship Id="rId2" Type="http://schemas.openxmlformats.org/officeDocument/2006/relationships/hyperlink" Target="mailto:bblankinship@ubal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Custodian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December</a:t>
            </a:r>
            <a:r>
              <a:rPr lang="en-US" dirty="0" smtClean="0">
                <a:solidFill>
                  <a:schemeClr val="tx1"/>
                </a:solidFill>
              </a:rPr>
              <a:t>, 2015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35687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Custodian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 the training.</a:t>
            </a:r>
          </a:p>
          <a:p>
            <a:r>
              <a:rPr lang="en-US" dirty="0" smtClean="0"/>
              <a:t>Review the list of items assigned to your area.  The list includes items that have been located, and items that have not been located.</a:t>
            </a:r>
          </a:p>
          <a:p>
            <a:r>
              <a:rPr lang="en-US" dirty="0" smtClean="0"/>
              <a:t>Review the Inventory Schedule.</a:t>
            </a:r>
          </a:p>
          <a:p>
            <a:r>
              <a:rPr lang="en-US" dirty="0" smtClean="0"/>
              <a:t>Accompany </a:t>
            </a:r>
            <a:r>
              <a:rPr lang="en-US" dirty="0" smtClean="0"/>
              <a:t>Aaron Long, </a:t>
            </a:r>
            <a:r>
              <a:rPr lang="en-US" dirty="0" smtClean="0"/>
              <a:t>UB Property Control Specialist, when </a:t>
            </a:r>
            <a:r>
              <a:rPr lang="en-US" dirty="0" smtClean="0"/>
              <a:t>he </a:t>
            </a:r>
            <a:r>
              <a:rPr lang="en-US" dirty="0" smtClean="0"/>
              <a:t>does the physical inventory counts.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Property Custodian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 the Property Control Specialist get the necessary information for mobile items like lap-top computers and </a:t>
            </a:r>
            <a:r>
              <a:rPr lang="en-US" dirty="0" err="1" smtClean="0"/>
              <a:t>iPads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Keep </a:t>
            </a:r>
            <a:r>
              <a:rPr lang="en-US" dirty="0" smtClean="0"/>
              <a:t>Aaron informed </a:t>
            </a:r>
            <a:r>
              <a:rPr lang="en-US" dirty="0" smtClean="0"/>
              <a:t>of any items assigned to faculty or staff for use at their home or away from campus.</a:t>
            </a:r>
          </a:p>
          <a:p>
            <a:r>
              <a:rPr lang="en-US" dirty="0" smtClean="0"/>
              <a:t>Inform </a:t>
            </a:r>
            <a:r>
              <a:rPr lang="en-US" dirty="0" smtClean="0"/>
              <a:t>Aaron before </a:t>
            </a:r>
            <a:r>
              <a:rPr lang="en-US" dirty="0" smtClean="0"/>
              <a:t>a tagged item is returned, or returned for repair</a:t>
            </a:r>
          </a:p>
          <a:p>
            <a:r>
              <a:rPr lang="en-US" dirty="0" smtClean="0"/>
              <a:t>Assist in the location of missing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Dean, VP, Director or Department Head Responsibilities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list of located and missing items.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Unit Property </a:t>
            </a:r>
            <a:r>
              <a:rPr lang="en-US" dirty="0" smtClean="0"/>
              <a:t>Custodian will </a:t>
            </a:r>
            <a:r>
              <a:rPr lang="en-US" dirty="0"/>
              <a:t>review the list with their Dean, VP, Director or Department Head.  If </a:t>
            </a:r>
            <a:r>
              <a:rPr lang="en-US" dirty="0" smtClean="0"/>
              <a:t>they agree </a:t>
            </a:r>
            <a:r>
              <a:rPr lang="en-US" dirty="0"/>
              <a:t>that </a:t>
            </a:r>
            <a:r>
              <a:rPr lang="en-US" dirty="0" smtClean="0"/>
              <a:t>every effort has been made to locate the missing items, and the </a:t>
            </a:r>
            <a:r>
              <a:rPr lang="en-US" dirty="0"/>
              <a:t>items cannot be located, they will sign the </a:t>
            </a:r>
            <a:r>
              <a:rPr lang="en-US" dirty="0" smtClean="0"/>
              <a:t>list of missing items and </a:t>
            </a:r>
            <a:r>
              <a:rPr lang="en-US" dirty="0"/>
              <a:t>send it to the UB </a:t>
            </a:r>
            <a:r>
              <a:rPr lang="en-US" dirty="0" smtClean="0"/>
              <a:t>Property Control Specialist </a:t>
            </a:r>
            <a:r>
              <a:rPr lang="en-US" dirty="0" smtClean="0"/>
              <a:t>(Aaron Long).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Dean, VP, Director or Department Head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list of </a:t>
            </a:r>
            <a:r>
              <a:rPr lang="en-US" b="1" dirty="0"/>
              <a:t>all missing items with a unit value greater than $5,000 will be referred to UB Police for investigation</a:t>
            </a:r>
            <a:r>
              <a:rPr lang="en-US" dirty="0"/>
              <a:t>.  The Director of Procurement will either sign the disposal form, authorizing removal of the item from the inventory, or will refer items with a unit value less than $5,000 to UB Police for further investigation. 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877336"/>
          </a:xfrm>
        </p:spPr>
        <p:txBody>
          <a:bodyPr>
            <a:normAutofit/>
          </a:bodyPr>
          <a:lstStyle/>
          <a:p>
            <a:r>
              <a:rPr lang="en-US" b="1" dirty="0" smtClean="0"/>
              <a:t>Review of Bar Scan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203" y="1524000"/>
            <a:ext cx="6777317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Bar|Scan</a:t>
            </a:r>
            <a:r>
              <a:rPr lang="en-US" dirty="0" smtClean="0"/>
              <a:t>? – </a:t>
            </a:r>
            <a:r>
              <a:rPr lang="en-US" dirty="0" err="1" smtClean="0"/>
              <a:t>Bar|Scan</a:t>
            </a:r>
            <a:r>
              <a:rPr lang="en-US" dirty="0" smtClean="0"/>
              <a:t> is the name of the stand-alone system we use to record and read inventory records via a bar code scanner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an asset number?  The asset number, sometimes called the “SP0” number, is the key identifier for each asset.  It is the number printed on the bar-code label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last date seen?  The date on which the items was scanned.  If the “last date seen” is before the most current inventory date, the item is missing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I know if an item is missing?  Check the Last Date Seen. If the “last date seen” is before the most current inventory date, the item is missing.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Questions???</a:t>
            </a:r>
          </a:p>
          <a:p>
            <a:endParaRPr lang="en-US" dirty="0"/>
          </a:p>
          <a:p>
            <a:r>
              <a:rPr lang="en-US" dirty="0" smtClean="0"/>
              <a:t>Blair Blankinship X 5714  </a:t>
            </a:r>
            <a:r>
              <a:rPr lang="en-US" dirty="0" smtClean="0">
                <a:hlinkClick r:id="rId2"/>
              </a:rPr>
              <a:t>bblankinship@ubalt.edu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Aaron Long, Property Control Specialist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X </a:t>
            </a:r>
            <a:r>
              <a:rPr lang="en-US" dirty="0" smtClean="0"/>
              <a:t>5242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along</a:t>
            </a:r>
            <a:r>
              <a:rPr lang="en-US" dirty="0" smtClean="0">
                <a:hlinkClick r:id="rId3"/>
              </a:rPr>
              <a:t>@ubalt.edu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Review of USM Internal Auditor Findings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Capital and sensitive equipment inventory was not properly tracked and accounted for</a:t>
            </a:r>
            <a:r>
              <a:rPr lang="en-US" b="1" dirty="0" smtClean="0"/>
              <a:t>.</a:t>
            </a:r>
          </a:p>
          <a:p>
            <a:pPr marL="68580" lvl="0" indent="0">
              <a:buNone/>
            </a:pPr>
            <a:endParaRPr lang="en-US" b="1" dirty="0"/>
          </a:p>
          <a:p>
            <a:pPr lvl="0"/>
            <a:r>
              <a:rPr lang="en-US" dirty="0" smtClean="0"/>
              <a:t>UB Property Control Reports show that all assets with a unit value greater than $5,000 (capital assets) have been accounted for</a:t>
            </a:r>
            <a:r>
              <a:rPr lang="en-US" dirty="0" smtClean="0"/>
              <a:t>.</a:t>
            </a:r>
          </a:p>
          <a:p>
            <a:pPr marL="68580" lvl="0" indent="0">
              <a:buNone/>
            </a:pPr>
            <a:endParaRPr lang="en-US" dirty="0" smtClean="0"/>
          </a:p>
          <a:p>
            <a:pPr lvl="0"/>
            <a:r>
              <a:rPr lang="en-US" dirty="0"/>
              <a:t>UB Property Control Reports show that </a:t>
            </a:r>
            <a:r>
              <a:rPr lang="en-US" dirty="0" smtClean="0"/>
              <a:t>we are missing a large number of items with a unit value less than $5,000.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 of USM Internal Auditor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600" b="1" u="sng" dirty="0"/>
              <a:t>Recommendations:</a:t>
            </a:r>
            <a:r>
              <a:rPr lang="en-US" sz="2600" dirty="0"/>
              <a:t>  </a:t>
            </a:r>
            <a:r>
              <a:rPr lang="en-US" sz="2600" dirty="0" smtClean="0"/>
              <a:t>The </a:t>
            </a:r>
            <a:r>
              <a:rPr lang="en-US" sz="2600" dirty="0"/>
              <a:t>following practices should be implemented:  </a:t>
            </a:r>
            <a:endParaRPr lang="en-US" sz="2600" dirty="0" smtClean="0"/>
          </a:p>
          <a:p>
            <a:pPr marL="68580" indent="0">
              <a:buNone/>
            </a:pPr>
            <a:endParaRPr lang="en-US" sz="2600" dirty="0" smtClean="0"/>
          </a:p>
          <a:p>
            <a:pPr marL="68580" indent="0">
              <a:buNone/>
            </a:pPr>
            <a:r>
              <a:rPr lang="en-US" sz="2600" dirty="0" smtClean="0"/>
              <a:t>1) UB </a:t>
            </a:r>
            <a:r>
              <a:rPr lang="en-US" sz="2600" dirty="0"/>
              <a:t>should prepare formal physical inventory count procedures; </a:t>
            </a:r>
            <a:endParaRPr lang="en-US" sz="2600" dirty="0" smtClean="0"/>
          </a:p>
          <a:p>
            <a:pPr marL="68580" indent="0">
              <a:buNone/>
            </a:pPr>
            <a:endParaRPr lang="en-US" sz="2600" dirty="0" smtClean="0"/>
          </a:p>
          <a:p>
            <a:pPr marL="68580" indent="0">
              <a:buNone/>
            </a:pPr>
            <a:r>
              <a:rPr lang="en-US" sz="2600" dirty="0" smtClean="0"/>
              <a:t>2</a:t>
            </a:r>
            <a:r>
              <a:rPr lang="en-US" sz="2600" dirty="0"/>
              <a:t>) UB should hold formal trainings for all property custodians so that they know their responsibilities for the equipment inventory; </a:t>
            </a:r>
            <a:endParaRPr lang="en-US" sz="2600" dirty="0" smtClean="0"/>
          </a:p>
          <a:p>
            <a:pPr marL="68580" indent="0">
              <a:buNone/>
            </a:pPr>
            <a:endParaRPr lang="en-US" sz="2600" dirty="0" smtClean="0"/>
          </a:p>
          <a:p>
            <a:pPr marL="68580" indent="0">
              <a:buNone/>
            </a:pPr>
            <a:r>
              <a:rPr lang="en-US" sz="2600" dirty="0" smtClean="0"/>
              <a:t>3</a:t>
            </a:r>
            <a:r>
              <a:rPr lang="en-US" sz="2600" dirty="0"/>
              <a:t>) </a:t>
            </a:r>
            <a:r>
              <a:rPr lang="en-US" sz="2600" dirty="0" smtClean="0"/>
              <a:t>Unit Property Custodians </a:t>
            </a:r>
            <a:r>
              <a:rPr lang="en-US" sz="2600" dirty="0"/>
              <a:t>should maintain a listing of all equipment that they are responsible for;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 of USM Internal Auditor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4) The custodians should be made aware that a physical inventory count will be taking place and they should accompany the Property Control Specialist during the counts; and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5) The Property Control Specialist should provide a timely notification to the custodians of the items which have not been accounted for. 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For items deemed to be missing, stolen, or lost, the Department should include the items on the Property Disposition Form in a timely manner.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Inventory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6777317" cy="1410148"/>
          </a:xfrm>
        </p:spPr>
        <p:txBody>
          <a:bodyPr/>
          <a:lstStyle/>
          <a:p>
            <a:r>
              <a:rPr lang="en-US" dirty="0" smtClean="0"/>
              <a:t>Schedule – see separate handout.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 Inventory Process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800" b="1" dirty="0" smtClean="0"/>
              <a:t>PHYSICAL </a:t>
            </a:r>
            <a:r>
              <a:rPr lang="en-US" sz="1800" b="1" dirty="0"/>
              <a:t>INVENTORY COUNT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086600" cy="4191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000" b="1" dirty="0" smtClean="0"/>
              <a:t>Aaron Long, Property Control Specialist, will</a:t>
            </a:r>
            <a:r>
              <a:rPr lang="en-US" sz="2000" b="1" dirty="0" smtClean="0"/>
              <a:t>:</a:t>
            </a:r>
          </a:p>
          <a:p>
            <a:pPr marL="525780" indent="-457200">
              <a:buAutoNum type="arabicPeriod"/>
            </a:pPr>
            <a:r>
              <a:rPr lang="en-US" sz="2000" dirty="0" smtClean="0"/>
              <a:t>Ensure </a:t>
            </a:r>
            <a:r>
              <a:rPr lang="en-US" sz="2000" dirty="0"/>
              <a:t>all tagged items have been updated in the Bar-Scan </a:t>
            </a:r>
            <a:r>
              <a:rPr lang="en-US" sz="2000" dirty="0" smtClean="0"/>
              <a:t>system.  </a:t>
            </a:r>
          </a:p>
          <a:p>
            <a:pPr marL="525780" indent="-457200">
              <a:buAutoNum type="arabicPeriod"/>
            </a:pPr>
            <a:r>
              <a:rPr lang="en-US" sz="2000" dirty="0" smtClean="0"/>
              <a:t>Run </a:t>
            </a:r>
            <a:r>
              <a:rPr lang="en-US" sz="2000" dirty="0"/>
              <a:t>a full inventory report and save to an Excel file.  The Excel file will serve as the Control if there is a question of corruption to the inventory </a:t>
            </a:r>
            <a:r>
              <a:rPr lang="en-US" sz="2000" dirty="0" smtClean="0"/>
              <a:t>database.</a:t>
            </a:r>
          </a:p>
          <a:p>
            <a:pPr marL="525780" indent="-457200">
              <a:buAutoNum type="arabicPeriod" startAt="3"/>
            </a:pPr>
            <a:r>
              <a:rPr lang="en-US" sz="2000" dirty="0" smtClean="0"/>
              <a:t>Prepare </a:t>
            </a:r>
            <a:r>
              <a:rPr lang="en-US" sz="2000" dirty="0"/>
              <a:t>a schedule for the visit to each floor of each building </a:t>
            </a:r>
            <a:r>
              <a:rPr lang="en-US" sz="2000" dirty="0" smtClean="0"/>
              <a:t>for </a:t>
            </a:r>
            <a:r>
              <a:rPr lang="en-US" sz="2000" dirty="0"/>
              <a:t>taking the count</a:t>
            </a:r>
            <a:r>
              <a:rPr lang="en-US" sz="2000" dirty="0" smtClean="0"/>
              <a:t>.</a:t>
            </a:r>
          </a:p>
          <a:p>
            <a:pPr marL="525780" indent="-457200">
              <a:buFont typeface="Wingdings 2" pitchFamily="18" charset="2"/>
              <a:buAutoNum type="arabicPeriod" startAt="4"/>
            </a:pPr>
            <a:r>
              <a:rPr lang="en-US" sz="2000" dirty="0"/>
              <a:t>Distribute lists of items and the schedule to Unit Property Custodians.</a:t>
            </a:r>
          </a:p>
          <a:p>
            <a:pPr marL="525780" indent="-457200">
              <a:buAutoNum type="arabicPeriod" startAt="4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71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/>
              <a:t>Physical Inventory Process</a:t>
            </a:r>
            <a:br>
              <a:rPr lang="en-US" b="1" dirty="0"/>
            </a:br>
            <a:r>
              <a:rPr lang="en-US" sz="2000" b="1" dirty="0" smtClean="0"/>
              <a:t>PHYSICAL </a:t>
            </a:r>
            <a:r>
              <a:rPr lang="en-US" sz="2000" b="1" dirty="0"/>
              <a:t>INVENTORY COUNT PROCEDURES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0866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Aaron will</a:t>
            </a:r>
            <a:r>
              <a:rPr lang="en-US" dirty="0" smtClean="0"/>
              <a:t>:</a:t>
            </a:r>
          </a:p>
          <a:p>
            <a:pPr marL="525780" indent="-457200">
              <a:buAutoNum type="arabicPeriod" startAt="5"/>
            </a:pPr>
            <a:r>
              <a:rPr lang="en-US" dirty="0" smtClean="0"/>
              <a:t>Provide </a:t>
            </a:r>
            <a:r>
              <a:rPr lang="en-US" dirty="0"/>
              <a:t>training to new Unit Property </a:t>
            </a:r>
            <a:r>
              <a:rPr lang="en-US" dirty="0" smtClean="0"/>
              <a:t>Custodians.</a:t>
            </a:r>
          </a:p>
          <a:p>
            <a:pPr marL="525780" indent="-457200">
              <a:buAutoNum type="arabicPeriod" startAt="5"/>
            </a:pPr>
            <a:r>
              <a:rPr lang="en-US" dirty="0" smtClean="0"/>
              <a:t>Ensure </a:t>
            </a:r>
            <a:r>
              <a:rPr lang="en-US" dirty="0"/>
              <a:t>the inventory bar-code scanner is operating </a:t>
            </a:r>
            <a:r>
              <a:rPr lang="en-US" dirty="0" smtClean="0"/>
              <a:t>correctly.</a:t>
            </a:r>
          </a:p>
          <a:p>
            <a:pPr marL="525780" indent="-457200">
              <a:buAutoNum type="arabicPeriod" startAt="5"/>
            </a:pPr>
            <a:r>
              <a:rPr lang="en-US" dirty="0" smtClean="0"/>
              <a:t>Proceed </a:t>
            </a:r>
            <a:r>
              <a:rPr lang="en-US" dirty="0"/>
              <a:t>from room to room in each building</a:t>
            </a:r>
            <a:r>
              <a:rPr lang="en-US" dirty="0" smtClean="0"/>
              <a:t>, accompanied by the Unit Property Custodian, scanning </a:t>
            </a:r>
            <a:r>
              <a:rPr lang="en-US" dirty="0"/>
              <a:t>each item’s bar code. </a:t>
            </a:r>
            <a:endParaRPr lang="en-US" dirty="0"/>
          </a:p>
          <a:p>
            <a:pPr marL="525780" indent="-457200">
              <a:buAutoNum type="arabicPeriod" startAt="5"/>
            </a:pPr>
            <a:r>
              <a:rPr lang="en-US" dirty="0" smtClean="0"/>
              <a:t>After </a:t>
            </a:r>
            <a:r>
              <a:rPr lang="en-US" dirty="0"/>
              <a:t>each building has been completed, review the inventory list with the Unit Property Custodian(s).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6777317" cy="507062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9</a:t>
            </a:r>
            <a:r>
              <a:rPr lang="en-US" dirty="0" smtClean="0"/>
              <a:t>.  </a:t>
            </a:r>
            <a:r>
              <a:rPr lang="en-US" dirty="0" smtClean="0"/>
              <a:t>After </a:t>
            </a:r>
            <a:r>
              <a:rPr lang="en-US" dirty="0"/>
              <a:t>the initial count has been completed, produce an updated complete inventory listing sorted by Unit Property Custodian.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10.  </a:t>
            </a:r>
            <a:r>
              <a:rPr lang="en-US" dirty="0" smtClean="0"/>
              <a:t>For </a:t>
            </a:r>
            <a:r>
              <a:rPr lang="en-US" dirty="0"/>
              <a:t>mobile items like laptop computers, iPads, </a:t>
            </a:r>
            <a:r>
              <a:rPr lang="en-US" dirty="0" smtClean="0"/>
              <a:t>vehicles, mowers, or </a:t>
            </a:r>
            <a:r>
              <a:rPr lang="en-US" dirty="0"/>
              <a:t>items assigned to off-campus locations, arrange for the end user to bring the item to campus if possible.  </a:t>
            </a:r>
            <a:r>
              <a:rPr lang="en-US" b="1" dirty="0"/>
              <a:t>If it is not possible for the end user to bring the item to campus, the end user should take a digital photo of the item, and </a:t>
            </a:r>
            <a:r>
              <a:rPr lang="en-US" b="1" dirty="0" smtClean="0"/>
              <a:t>the </a:t>
            </a:r>
            <a:r>
              <a:rPr lang="en-US" b="1" dirty="0"/>
              <a:t>bar-code sticker and the serial number of the item and send the digital photo to the UB Property Specialist and the Unit Property Custodian</a:t>
            </a:r>
            <a:r>
              <a:rPr lang="en-US" b="1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11.  </a:t>
            </a:r>
            <a:r>
              <a:rPr lang="en-US" dirty="0" smtClean="0"/>
              <a:t>Repeat </a:t>
            </a:r>
            <a:r>
              <a:rPr lang="en-US" dirty="0"/>
              <a:t>steps 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 smtClean="0"/>
              <a:t>thru </a:t>
            </a:r>
            <a:r>
              <a:rPr lang="en-US" dirty="0" smtClean="0"/>
              <a:t>10 </a:t>
            </a:r>
            <a:r>
              <a:rPr lang="en-US" dirty="0" smtClean="0"/>
              <a:t>until </a:t>
            </a:r>
            <a:r>
              <a:rPr lang="en-US" dirty="0"/>
              <a:t>either all property has been found, or it appears that additional physical walk-through will not result in the location of the missing items.  </a:t>
            </a:r>
          </a:p>
          <a:p>
            <a:pPr marL="525780" indent="-457200">
              <a:buAutoNum type="arabicPeriod" startAt="14"/>
            </a:pPr>
            <a:endParaRPr lang="en-US" b="1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Physical Inventory Process</a:t>
            </a:r>
            <a:br>
              <a:rPr lang="en-US" b="1" dirty="0"/>
            </a:br>
            <a:r>
              <a:rPr lang="en-US" sz="2000" b="1" dirty="0" smtClean="0"/>
              <a:t>PHYSICAL </a:t>
            </a:r>
            <a:r>
              <a:rPr lang="en-US" sz="2000" b="1" dirty="0"/>
              <a:t>INVENTORY COUNT PROCEDURES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239000" cy="4648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Each Unit </a:t>
            </a:r>
            <a:r>
              <a:rPr lang="en-US" sz="1800" dirty="0"/>
              <a:t>Property </a:t>
            </a:r>
            <a:r>
              <a:rPr lang="en-US" sz="1800" dirty="0" smtClean="0"/>
              <a:t>Custodian will </a:t>
            </a:r>
            <a:r>
              <a:rPr lang="en-US" sz="1800" dirty="0"/>
              <a:t>review the list with their Dean, VP, Director or Department Head.  If the </a:t>
            </a:r>
            <a:r>
              <a:rPr lang="en-US" sz="1800" dirty="0" smtClean="0"/>
              <a:t>Dean or  Dept. Head </a:t>
            </a:r>
            <a:r>
              <a:rPr lang="en-US" sz="1800" dirty="0"/>
              <a:t>agrees that the items cannot be located, they will sign the updated list and send it to the UB Property Specialist. 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UB Property Specialist will write up disposal forms for items under $5,000, and will compile a </a:t>
            </a:r>
            <a:r>
              <a:rPr lang="en-US" sz="1800" dirty="0" smtClean="0"/>
              <a:t>list </a:t>
            </a:r>
            <a:r>
              <a:rPr lang="en-US" sz="1800" dirty="0"/>
              <a:t>of missing items over $5,000.  The UB Property Specialist will review the lists, disposal forms and consolidated list of missing assets with the Director of Procurement.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list of </a:t>
            </a:r>
            <a:r>
              <a:rPr lang="en-US" sz="1800" b="1" dirty="0"/>
              <a:t>all missing items with a unit value greater than $5,000 will be referred to UB Police for investigation</a:t>
            </a:r>
            <a:r>
              <a:rPr lang="en-US" sz="1800" dirty="0"/>
              <a:t>.  The Director of Procurement will either sign the disposal form, authorizing removal of the item from the inventory, or will refer items with a unit value less than $5,000 to UB Police for further investigation.  </a:t>
            </a:r>
          </a:p>
        </p:txBody>
      </p:sp>
    </p:spTree>
    <p:extLst>
      <p:ext uri="{BB962C8B-B14F-4D97-AF65-F5344CB8AC3E}">
        <p14:creationId xmlns:p14="http://schemas.microsoft.com/office/powerpoint/2010/main" val="33621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295</TotalTime>
  <Words>1124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Property Custodian Meeting</vt:lpstr>
      <vt:lpstr>Review of USM Internal Auditor Findings</vt:lpstr>
      <vt:lpstr>Review of USM Internal Auditor Findings</vt:lpstr>
      <vt:lpstr>Review of USM Internal Auditor Findings</vt:lpstr>
      <vt:lpstr>Physical Inventory Schedule</vt:lpstr>
      <vt:lpstr>Physical Inventory Process PHYSICAL INVENTORY COUNT PROCEDURES</vt:lpstr>
      <vt:lpstr>Physical Inventory Process PHYSICAL INVENTORY COUNT PROCEDURES</vt:lpstr>
      <vt:lpstr>PowerPoint Presentation</vt:lpstr>
      <vt:lpstr>Physical Inventory Process PHYSICAL INVENTORY COUNT PROCEDURES</vt:lpstr>
      <vt:lpstr>Property Custodian Responsibilities</vt:lpstr>
      <vt:lpstr>Property Custodian Responsibilities</vt:lpstr>
      <vt:lpstr>Dean, VP, Director or Department Head Responsibilities</vt:lpstr>
      <vt:lpstr>Dean, VP, Director or Department Head Responsibilities</vt:lpstr>
      <vt:lpstr>Review of Bar Scan Reports</vt:lpstr>
      <vt:lpstr>Questions and Answers</vt:lpstr>
    </vt:vector>
  </TitlesOfParts>
  <Company>University of Baltimore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Custodian Meeting</dc:title>
  <dc:creator>updater</dc:creator>
  <cp:lastModifiedBy>Blair Blankinship</cp:lastModifiedBy>
  <cp:revision>53</cp:revision>
  <cp:lastPrinted>2013-07-15T16:38:33Z</cp:lastPrinted>
  <dcterms:created xsi:type="dcterms:W3CDTF">2012-06-27T17:51:36Z</dcterms:created>
  <dcterms:modified xsi:type="dcterms:W3CDTF">2015-11-19T21:06:23Z</dcterms:modified>
</cp:coreProperties>
</file>