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tags/tag6.xml" ContentType="application/vnd.openxmlformats-officedocument.presentationml.tags+xml"/>
  <Override PartName="/ppt/notesSlides/notesSlide12.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tags/tag7.xml" ContentType="application/vnd.openxmlformats-officedocument.presentationml.tags+xml"/>
  <Override PartName="/ppt/notesSlides/notesSlide13.xml" ContentType="application/vnd.openxmlformats-officedocument.presentationml.notesSlide+xml"/>
  <Override PartName="/ppt/charts/chart8.xml" ContentType="application/vnd.openxmlformats-officedocument.drawingml.chart+xml"/>
  <Override PartName="/ppt/tags/tag8.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drawings/drawing3.xml" ContentType="application/vnd.openxmlformats-officedocument.drawingml.chartshapes+xml"/>
  <Override PartName="/ppt/tags/tag10.xml" ContentType="application/vnd.openxmlformats-officedocument.presentationml.tags+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4.xml" ContentType="application/vnd.openxmlformats-officedocument.drawingml.chartshapes+xml"/>
  <Override PartName="/ppt/tags/tag11.xml" ContentType="application/vnd.openxmlformats-officedocument.presentationml.tags+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12.xml" ContentType="application/vnd.openxmlformats-officedocument.presentationml.tags+xml"/>
  <Override PartName="/ppt/notesSlides/notesSlide19.xml" ContentType="application/vnd.openxmlformats-officedocument.presentationml.notesSlide+xml"/>
  <Override PartName="/ppt/charts/chart16.xml" ContentType="application/vnd.openxmlformats-officedocument.drawingml.chart+xml"/>
  <Override PartName="/ppt/drawings/drawing5.xml" ContentType="application/vnd.openxmlformats-officedocument.drawingml.chartshapes+xml"/>
  <Override PartName="/ppt/tags/tag13.xml" ContentType="application/vnd.openxmlformats-officedocument.presentationml.tags+xml"/>
  <Override PartName="/ppt/notesSlides/notesSlide20.xml" ContentType="application/vnd.openxmlformats-officedocument.presentationml.notesSlide+xml"/>
  <Override PartName="/ppt/charts/chart17.xml" ContentType="application/vnd.openxmlformats-officedocument.drawingml.chart+xml"/>
  <Override PartName="/ppt/tags/tag14.xml" ContentType="application/vnd.openxmlformats-officedocument.presentationml.tags+xml"/>
  <Override PartName="/ppt/notesSlides/notesSlide21.xml" ContentType="application/vnd.openxmlformats-officedocument.presentationml.notesSlide+xml"/>
  <Override PartName="/ppt/charts/chart18.xml" ContentType="application/vnd.openxmlformats-officedocument.drawingml.chart+xml"/>
  <Override PartName="/ppt/tags/tag15.xml" ContentType="application/vnd.openxmlformats-officedocument.presentationml.tags+xml"/>
  <Override PartName="/ppt/notesSlides/notesSlide22.xml" ContentType="application/vnd.openxmlformats-officedocument.presentationml.notesSlide+xml"/>
  <Override PartName="/ppt/charts/chart19.xml" ContentType="application/vnd.openxmlformats-officedocument.drawingml.chart+xml"/>
  <Override PartName="/ppt/tags/tag16.xml" ContentType="application/vnd.openxmlformats-officedocument.presentationml.tags+xml"/>
  <Override PartName="/ppt/notesSlides/notesSlide23.xml" ContentType="application/vnd.openxmlformats-officedocument.presentationml.notesSlide+xml"/>
  <Override PartName="/ppt/charts/chart20.xml" ContentType="application/vnd.openxmlformats-officedocument.drawingml.chart+xml"/>
  <Override PartName="/ppt/tags/tag17.xml" ContentType="application/vnd.openxmlformats-officedocument.presentationml.tags+xml"/>
  <Override PartName="/ppt/notesSlides/notesSlide24.xml" ContentType="application/vnd.openxmlformats-officedocument.presentationml.notesSlide+xml"/>
  <Override PartName="/ppt/charts/chart21.xml" ContentType="application/vnd.openxmlformats-officedocument.drawingml.chart+xml"/>
  <Override PartName="/ppt/tags/tag18.xml" ContentType="application/vnd.openxmlformats-officedocument.presentationml.tags+xml"/>
  <Override PartName="/ppt/notesSlides/notesSlide25.xml" ContentType="application/vnd.openxmlformats-officedocument.presentationml.notesSlide+xml"/>
  <Override PartName="/ppt/charts/chart22.xml" ContentType="application/vnd.openxmlformats-officedocument.drawingml.chart+xml"/>
  <Override PartName="/ppt/tags/tag19.xml" ContentType="application/vnd.openxmlformats-officedocument.presentationml.tags+xml"/>
  <Override PartName="/ppt/notesSlides/notesSlide26.xml" ContentType="application/vnd.openxmlformats-officedocument.presentationml.notesSlide+xml"/>
  <Override PartName="/ppt/charts/chart23.xml" ContentType="application/vnd.openxmlformats-officedocument.drawingml.chart+xml"/>
  <Override PartName="/ppt/tags/tag20.xml" ContentType="application/vnd.openxmlformats-officedocument.presentationml.tags+xml"/>
  <Override PartName="/ppt/notesSlides/notesSlide27.xml" ContentType="application/vnd.openxmlformats-officedocument.presentationml.notesSlide+xml"/>
  <Override PartName="/ppt/charts/chart24.xml" ContentType="application/vnd.openxmlformats-officedocument.drawingml.chart+xml"/>
  <Override PartName="/ppt/tags/tag21.xml" ContentType="application/vnd.openxmlformats-officedocument.presentationml.tags+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drawings/drawing6.xml" ContentType="application/vnd.openxmlformats-officedocument.drawingml.chartshapes+xml"/>
  <Override PartName="/ppt/tags/tag23.xml" ContentType="application/vnd.openxmlformats-officedocument.presentationml.tags+xml"/>
  <Override PartName="/ppt/notesSlides/notesSlide31.xml" ContentType="application/vnd.openxmlformats-officedocument.presentationml.notesSlide+xml"/>
  <Override PartName="/ppt/charts/chart28.xml" ContentType="application/vnd.openxmlformats-officedocument.drawingml.chart+xml"/>
  <Override PartName="/ppt/drawings/drawing7.xml" ContentType="application/vnd.openxmlformats-officedocument.drawingml.chartshapes+xml"/>
  <Override PartName="/ppt/tags/tag24.xml" ContentType="application/vnd.openxmlformats-officedocument.presentationml.tags+xml"/>
  <Override PartName="/ppt/notesSlides/notesSlide32.xml" ContentType="application/vnd.openxmlformats-officedocument.presentationml.notesSlide+xml"/>
  <Override PartName="/ppt/charts/chart29.xml" ContentType="application/vnd.openxmlformats-officedocument.drawingml.chart+xml"/>
  <Override PartName="/ppt/drawings/drawing8.xml" ContentType="application/vnd.openxmlformats-officedocument.drawingml.chartshapes+xml"/>
  <Override PartName="/ppt/tags/tag25.xml" ContentType="application/vnd.openxmlformats-officedocument.presentationml.tags+xml"/>
  <Override PartName="/ppt/notesSlides/notesSlide33.xml" ContentType="application/vnd.openxmlformats-officedocument.presentationml.notesSlide+xml"/>
  <Override PartName="/ppt/charts/chart30.xml" ContentType="application/vnd.openxmlformats-officedocument.drawingml.chart+xml"/>
  <Override PartName="/ppt/drawings/drawing9.xml" ContentType="application/vnd.openxmlformats-officedocument.drawingml.chartshapes+xml"/>
  <Override PartName="/ppt/tags/tag26.xml" ContentType="application/vnd.openxmlformats-officedocument.presentationml.tags+xml"/>
  <Override PartName="/ppt/notesSlides/notesSlide34.xml" ContentType="application/vnd.openxmlformats-officedocument.presentationml.notesSlide+xml"/>
  <Override PartName="/ppt/charts/chart31.xml" ContentType="application/vnd.openxmlformats-officedocument.drawingml.chart+xml"/>
  <Override PartName="/ppt/drawings/drawing10.xml" ContentType="application/vnd.openxmlformats-officedocument.drawingml.chartshapes+xml"/>
  <Override PartName="/ppt/tags/tag27.xml" ContentType="application/vnd.openxmlformats-officedocument.presentationml.tags+xml"/>
  <Override PartName="/ppt/notesSlides/notesSlide35.xml" ContentType="application/vnd.openxmlformats-officedocument.presentationml.notesSlide+xml"/>
  <Override PartName="/ppt/charts/chart32.xml" ContentType="application/vnd.openxmlformats-officedocument.drawingml.chart+xml"/>
  <Override PartName="/ppt/tags/tag28.xml" ContentType="application/vnd.openxmlformats-officedocument.presentationml.tags+xml"/>
  <Override PartName="/ppt/notesSlides/notesSlide36.xml" ContentType="application/vnd.openxmlformats-officedocument.presentationml.notesSlide+xml"/>
  <Override PartName="/ppt/charts/chart33.xml" ContentType="application/vnd.openxmlformats-officedocument.drawingml.chart+xml"/>
  <Override PartName="/ppt/tags/tag29.xml" ContentType="application/vnd.openxmlformats-officedocument.presentationml.tags+xml"/>
  <Override PartName="/ppt/notesSlides/notesSlide37.xml" ContentType="application/vnd.openxmlformats-officedocument.presentationml.notesSlide+xml"/>
  <Override PartName="/ppt/charts/chart34.xml" ContentType="application/vnd.openxmlformats-officedocument.drawingml.chart+xml"/>
  <Override PartName="/ppt/tags/tag30.xml" ContentType="application/vnd.openxmlformats-officedocument.presentationml.tags+xml"/>
  <Override PartName="/ppt/notesSlides/notesSlide38.xml" ContentType="application/vnd.openxmlformats-officedocument.presentationml.notesSlide+xml"/>
  <Override PartName="/ppt/charts/chart35.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drawings/drawing11.xml" ContentType="application/vnd.openxmlformats-officedocument.drawingml.chartshapes+xml"/>
  <Override PartName="/ppt/charts/chart37.xml" ContentType="application/vnd.openxmlformats-officedocument.drawingml.chart+xml"/>
  <Override PartName="/ppt/notesSlides/notesSlide40.xml" ContentType="application/vnd.openxmlformats-officedocument.presentationml.notesSlide+xml"/>
  <Override PartName="/ppt/charts/chart38.xml" ContentType="application/vnd.openxmlformats-officedocument.drawingml.chart+xml"/>
  <Override PartName="/ppt/notesSlides/notesSlide41.xml" ContentType="application/vnd.openxmlformats-officedocument.presentationml.notesSlide+xml"/>
  <Override PartName="/ppt/tags/tag31.xml" ContentType="application/vnd.openxmlformats-officedocument.presentationml.tags+xml"/>
  <Override PartName="/ppt/notesSlides/notesSlide42.xml" ContentType="application/vnd.openxmlformats-officedocument.presentationml.notesSlide+xml"/>
  <Override PartName="/ppt/charts/chart39.xml" ContentType="application/vnd.openxmlformats-officedocument.drawingml.chart+xml"/>
  <Override PartName="/ppt/drawings/drawing12.xml" ContentType="application/vnd.openxmlformats-officedocument.drawingml.chartshapes+xml"/>
  <Override PartName="/ppt/tags/tag32.xml" ContentType="application/vnd.openxmlformats-officedocument.presentationml.tags+xml"/>
  <Override PartName="/ppt/notesSlides/notesSlide43.xml" ContentType="application/vnd.openxmlformats-officedocument.presentationml.notesSlide+xml"/>
  <Override PartName="/ppt/charts/chart40.xml" ContentType="application/vnd.openxmlformats-officedocument.drawingml.chart+xml"/>
  <Override PartName="/ppt/drawings/drawing13.xml" ContentType="application/vnd.openxmlformats-officedocument.drawingml.chartshapes+xml"/>
  <Override PartName="/ppt/tags/tag33.xml" ContentType="application/vnd.openxmlformats-officedocument.presentationml.tags+xml"/>
  <Override PartName="/ppt/notesSlides/notesSlide44.xml" ContentType="application/vnd.openxmlformats-officedocument.presentationml.notesSlide+xml"/>
  <Override PartName="/ppt/charts/chart41.xml" ContentType="application/vnd.openxmlformats-officedocument.drawingml.chart+xml"/>
  <Override PartName="/ppt/tags/tag34.xml" ContentType="application/vnd.openxmlformats-officedocument.presentationml.tags+xml"/>
  <Override PartName="/ppt/notesSlides/notesSlide45.xml" ContentType="application/vnd.openxmlformats-officedocument.presentationml.notesSlide+xml"/>
  <Override PartName="/ppt/charts/chart42.xml" ContentType="application/vnd.openxmlformats-officedocument.drawingml.chart+xml"/>
  <Override PartName="/ppt/tags/tag35.xml" ContentType="application/vnd.openxmlformats-officedocument.presentationml.tags+xml"/>
  <Override PartName="/ppt/notesSlides/notesSlide46.xml" ContentType="application/vnd.openxmlformats-officedocument.presentationml.notesSlide+xml"/>
  <Override PartName="/ppt/charts/chart43.xml" ContentType="application/vnd.openxmlformats-officedocument.drawingml.chart+xml"/>
  <Override PartName="/ppt/tags/tag36.xml" ContentType="application/vnd.openxmlformats-officedocument.presentationml.tags+xml"/>
  <Override PartName="/ppt/notesSlides/notesSlide47.xml" ContentType="application/vnd.openxmlformats-officedocument.presentationml.notesSlide+xml"/>
  <Override PartName="/ppt/charts/chart44.xml" ContentType="application/vnd.openxmlformats-officedocument.drawingml.chart+xml"/>
  <Override PartName="/ppt/notesSlides/notesSlide48.xml" ContentType="application/vnd.openxmlformats-officedocument.presentationml.notesSlide+xml"/>
  <Override PartName="/ppt/charts/chart45.xml" ContentType="application/vnd.openxmlformats-officedocument.drawingml.chart+xml"/>
  <Override PartName="/ppt/notesSlides/notesSlide49.xml" ContentType="application/vnd.openxmlformats-officedocument.presentationml.notesSlide+xml"/>
  <Override PartName="/ppt/charts/chart46.xml" ContentType="application/vnd.openxmlformats-officedocument.drawingml.chart+xml"/>
  <Override PartName="/ppt/notesSlides/notesSlide50.xml" ContentType="application/vnd.openxmlformats-officedocument.presentationml.notesSlide+xml"/>
  <Override PartName="/ppt/charts/chart47.xml" ContentType="application/vnd.openxmlformats-officedocument.drawingml.chart+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3"/>
  </p:notesMasterIdLst>
  <p:handoutMasterIdLst>
    <p:handoutMasterId r:id="rId54"/>
  </p:handoutMasterIdLst>
  <p:sldIdLst>
    <p:sldId id="256" r:id="rId2"/>
    <p:sldId id="363" r:id="rId3"/>
    <p:sldId id="343" r:id="rId4"/>
    <p:sldId id="399" r:id="rId5"/>
    <p:sldId id="258" r:id="rId6"/>
    <p:sldId id="359" r:id="rId7"/>
    <p:sldId id="437" r:id="rId8"/>
    <p:sldId id="438" r:id="rId9"/>
    <p:sldId id="439" r:id="rId10"/>
    <p:sldId id="400" r:id="rId11"/>
    <p:sldId id="368" r:id="rId12"/>
    <p:sldId id="369" r:id="rId13"/>
    <p:sldId id="416" r:id="rId14"/>
    <p:sldId id="372" r:id="rId15"/>
    <p:sldId id="401" r:id="rId16"/>
    <p:sldId id="412" r:id="rId17"/>
    <p:sldId id="413" r:id="rId18"/>
    <p:sldId id="414" r:id="rId19"/>
    <p:sldId id="371" r:id="rId20"/>
    <p:sldId id="373" r:id="rId21"/>
    <p:sldId id="424" r:id="rId22"/>
    <p:sldId id="427" r:id="rId23"/>
    <p:sldId id="428" r:id="rId24"/>
    <p:sldId id="375" r:id="rId25"/>
    <p:sldId id="417" r:id="rId26"/>
    <p:sldId id="379" r:id="rId27"/>
    <p:sldId id="383" r:id="rId28"/>
    <p:sldId id="430" r:id="rId29"/>
    <p:sldId id="402" r:id="rId30"/>
    <p:sldId id="415" r:id="rId31"/>
    <p:sldId id="385" r:id="rId32"/>
    <p:sldId id="380" r:id="rId33"/>
    <p:sldId id="386" r:id="rId34"/>
    <p:sldId id="387" r:id="rId35"/>
    <p:sldId id="389" r:id="rId36"/>
    <p:sldId id="388" r:id="rId37"/>
    <p:sldId id="390" r:id="rId38"/>
    <p:sldId id="391" r:id="rId39"/>
    <p:sldId id="393" r:id="rId40"/>
    <p:sldId id="392" r:id="rId41"/>
    <p:sldId id="403" r:id="rId42"/>
    <p:sldId id="394" r:id="rId43"/>
    <p:sldId id="395" r:id="rId44"/>
    <p:sldId id="396" r:id="rId45"/>
    <p:sldId id="431" r:id="rId46"/>
    <p:sldId id="419" r:id="rId47"/>
    <p:sldId id="397" r:id="rId48"/>
    <p:sldId id="422" r:id="rId49"/>
    <p:sldId id="423" r:id="rId50"/>
    <p:sldId id="436" r:id="rId51"/>
    <p:sldId id="281" r:id="rId52"/>
  </p:sldIdLst>
  <p:sldSz cx="9144000" cy="6858000" type="screen4x3"/>
  <p:notesSz cx="6997700" cy="9283700"/>
  <p:defaultTextStyle>
    <a:defPPr>
      <a:defRPr lang="en-US"/>
    </a:defPPr>
    <a:lvl1pPr algn="l" rtl="0" eaLnBrk="0" fontAlgn="base" hangingPunct="0">
      <a:spcBef>
        <a:spcPct val="0"/>
      </a:spcBef>
      <a:spcAft>
        <a:spcPct val="0"/>
      </a:spcAft>
      <a:defRPr sz="20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0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0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Garamond" pitchFamily="18" charset="0"/>
        <a:ea typeface="+mn-ea"/>
        <a:cs typeface="+mn-cs"/>
      </a:defRPr>
    </a:lvl5pPr>
    <a:lvl6pPr marL="2286000" algn="l" defTabSz="914400" rtl="0" eaLnBrk="1" latinLnBrk="0" hangingPunct="1">
      <a:defRPr sz="2000" kern="1200">
        <a:solidFill>
          <a:schemeClr val="tx1"/>
        </a:solidFill>
        <a:latin typeface="Garamond" pitchFamily="18" charset="0"/>
        <a:ea typeface="+mn-ea"/>
        <a:cs typeface="+mn-cs"/>
      </a:defRPr>
    </a:lvl6pPr>
    <a:lvl7pPr marL="2743200" algn="l" defTabSz="914400" rtl="0" eaLnBrk="1" latinLnBrk="0" hangingPunct="1">
      <a:defRPr sz="2000" kern="1200">
        <a:solidFill>
          <a:schemeClr val="tx1"/>
        </a:solidFill>
        <a:latin typeface="Garamond" pitchFamily="18" charset="0"/>
        <a:ea typeface="+mn-ea"/>
        <a:cs typeface="+mn-cs"/>
      </a:defRPr>
    </a:lvl7pPr>
    <a:lvl8pPr marL="3200400" algn="l" defTabSz="914400" rtl="0" eaLnBrk="1" latinLnBrk="0" hangingPunct="1">
      <a:defRPr sz="2000" kern="1200">
        <a:solidFill>
          <a:schemeClr val="tx1"/>
        </a:solidFill>
        <a:latin typeface="Garamond" pitchFamily="18" charset="0"/>
        <a:ea typeface="+mn-ea"/>
        <a:cs typeface="+mn-cs"/>
      </a:defRPr>
    </a:lvl8pPr>
    <a:lvl9pPr marL="3657600" algn="l" defTabSz="914400" rtl="0" eaLnBrk="1" latinLnBrk="0" hangingPunct="1">
      <a:defRPr sz="20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9900"/>
    <a:srgbClr val="FFD5D1"/>
    <a:srgbClr val="C63DFD"/>
    <a:srgbClr val="A4D76B"/>
    <a:srgbClr val="5D93FF"/>
    <a:srgbClr val="FE5548"/>
    <a:srgbClr val="8E02C6"/>
    <a:srgbClr val="2970FF"/>
    <a:srgbClr val="FF2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6" autoAdjust="0"/>
    <p:restoredTop sz="81774" autoAdjust="0"/>
  </p:normalViewPr>
  <p:slideViewPr>
    <p:cSldViewPr>
      <p:cViewPr>
        <p:scale>
          <a:sx n="93" d="100"/>
          <a:sy n="93" d="100"/>
        </p:scale>
        <p:origin x="-4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Macro-Enabled_Worksheet32.xlsm"/></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solidFill>
                  <a:srgbClr val="7680AC"/>
                </a:solidFill>
              </a:defRPr>
            </a:pPr>
            <a:r>
              <a:rPr lang="en-US" dirty="0">
                <a:solidFill>
                  <a:srgbClr val="7680AC"/>
                </a:solidFill>
              </a:rPr>
              <a:t>Race/Ethnicity </a:t>
            </a:r>
          </a:p>
        </c:rich>
      </c:tx>
      <c:layout>
        <c:manualLayout>
          <c:xMode val="edge"/>
          <c:yMode val="edge"/>
          <c:x val="0.41050793399989105"/>
          <c:y val="2.7272123094705055E-2"/>
        </c:manualLayout>
      </c:layout>
      <c:overlay val="0"/>
    </c:title>
    <c:autoTitleDeleted val="0"/>
    <c:plotArea>
      <c:layout>
        <c:manualLayout>
          <c:layoutTarget val="inner"/>
          <c:xMode val="edge"/>
          <c:yMode val="edge"/>
          <c:x val="9.1676057694623225E-2"/>
          <c:y val="8.7462626954239522E-2"/>
          <c:w val="0.89674986154254288"/>
          <c:h val="0.75194720225190148"/>
        </c:manualLayout>
      </c:layout>
      <c:barChart>
        <c:barDir val="col"/>
        <c:grouping val="clustered"/>
        <c:varyColors val="0"/>
        <c:ser>
          <c:idx val="0"/>
          <c:order val="0"/>
          <c:spPr>
            <a:solidFill>
              <a:schemeClr val="bg1"/>
            </a:solidFill>
            <a:ln>
              <a:noFill/>
            </a:ln>
            <a:effectLst/>
          </c:spPr>
          <c:invertIfNegative val="0"/>
          <c:dLbls>
            <c:txPr>
              <a:bodyPr/>
              <a:lstStyle/>
              <a:p>
                <a:pPr>
                  <a:defRPr sz="1598" b="1">
                    <a:solidFill>
                      <a:schemeClr val="tx2">
                        <a:lumMod val="75000"/>
                      </a:schemeClr>
                    </a:solidFill>
                  </a:defRPr>
                </a:pPr>
                <a:endParaRPr lang="en-US"/>
              </a:p>
            </c:txPr>
            <c:dLblPos val="outEnd"/>
            <c:showLegendKey val="0"/>
            <c:showVal val="1"/>
            <c:showCatName val="0"/>
            <c:showSerName val="0"/>
            <c:showPercent val="0"/>
            <c:showBubbleSize val="0"/>
            <c:showLeaderLines val="0"/>
          </c:dLbls>
          <c:cat>
            <c:strRef>
              <c:f>Sheet1!$A$2:$A$8</c:f>
              <c:strCache>
                <c:ptCount val="7"/>
                <c:pt idx="0">
                  <c:v>African 
American/
Black</c:v>
                </c:pt>
                <c:pt idx="1">
                  <c:v>American 
Indian/
Alaska Native</c:v>
                </c:pt>
                <c:pt idx="2">
                  <c:v>Asian/Native 
Hawaiian/
Pacific Islander</c:v>
                </c:pt>
                <c:pt idx="3">
                  <c:v>Latino</c:v>
                </c:pt>
                <c:pt idx="4">
                  <c:v>White/
Caucasian</c:v>
                </c:pt>
                <c:pt idx="5">
                  <c:v>Other Race/
Ethnicity</c:v>
                </c:pt>
                <c:pt idx="6">
                  <c:v>Two or 
More Races/
Ethnicities</c:v>
                </c:pt>
              </c:strCache>
            </c:strRef>
          </c:cat>
          <c:val>
            <c:numRef>
              <c:f>Sheet1!$B$2:$B$8</c:f>
              <c:numCache>
                <c:formatCode>0.0%</c:formatCode>
                <c:ptCount val="7"/>
                <c:pt idx="0">
                  <c:v>0.58799999999999997</c:v>
                </c:pt>
                <c:pt idx="1">
                  <c:v>0</c:v>
                </c:pt>
                <c:pt idx="2">
                  <c:v>8.7999999999999995E-2</c:v>
                </c:pt>
                <c:pt idx="3">
                  <c:v>4.3999999999999997E-2</c:v>
                </c:pt>
                <c:pt idx="4">
                  <c:v>0.23499999999999999</c:v>
                </c:pt>
                <c:pt idx="5">
                  <c:v>2.9000000000000001E-2</c:v>
                </c:pt>
                <c:pt idx="6">
                  <c:v>1.4999999999999999E-2</c:v>
                </c:pt>
              </c:numCache>
            </c:numRef>
          </c:val>
        </c:ser>
        <c:dLbls>
          <c:showLegendKey val="0"/>
          <c:showVal val="1"/>
          <c:showCatName val="0"/>
          <c:showSerName val="0"/>
          <c:showPercent val="0"/>
          <c:showBubbleSize val="0"/>
        </c:dLbls>
        <c:gapWidth val="50"/>
        <c:axId val="1394176"/>
        <c:axId val="42217408"/>
      </c:barChart>
      <c:catAx>
        <c:axId val="1394176"/>
        <c:scaling>
          <c:orientation val="minMax"/>
        </c:scaling>
        <c:delete val="0"/>
        <c:axPos val="b"/>
        <c:numFmt formatCode="General" sourceLinked="1"/>
        <c:majorTickMark val="none"/>
        <c:minorTickMark val="none"/>
        <c:tickLblPos val="nextTo"/>
        <c:txPr>
          <a:bodyPr rot="0"/>
          <a:lstStyle/>
          <a:p>
            <a:pPr>
              <a:defRPr sz="1500">
                <a:solidFill>
                  <a:schemeClr val="tx1">
                    <a:lumMod val="75000"/>
                  </a:schemeClr>
                </a:solidFill>
              </a:defRPr>
            </a:pPr>
            <a:endParaRPr lang="en-US"/>
          </a:p>
        </c:txPr>
        <c:crossAx val="42217408"/>
        <c:crosses val="autoZero"/>
        <c:auto val="1"/>
        <c:lblAlgn val="ctr"/>
        <c:lblOffset val="100"/>
        <c:tickLblSkip val="1"/>
        <c:tickMarkSkip val="1"/>
        <c:noMultiLvlLbl val="0"/>
      </c:catAx>
      <c:valAx>
        <c:axId val="42217408"/>
        <c:scaling>
          <c:orientation val="minMax"/>
          <c:max val="1"/>
          <c:min val="0"/>
        </c:scaling>
        <c:delete val="0"/>
        <c:axPos val="l"/>
        <c:numFmt formatCode="0%" sourceLinked="0"/>
        <c:majorTickMark val="none"/>
        <c:minorTickMark val="none"/>
        <c:tickLblPos val="nextTo"/>
        <c:txPr>
          <a:bodyPr rot="0" vert="horz"/>
          <a:lstStyle/>
          <a:p>
            <a:pPr>
              <a:defRPr sz="1598">
                <a:solidFill>
                  <a:schemeClr val="tx1">
                    <a:lumMod val="75000"/>
                  </a:schemeClr>
                </a:solidFill>
              </a:defRPr>
            </a:pPr>
            <a:endParaRPr lang="en-US"/>
          </a:p>
        </c:txPr>
        <c:crossAx val="1394176"/>
        <c:crosses val="autoZero"/>
        <c:crossBetween val="between"/>
        <c:majorUnit val="0.1"/>
        <c:minorUnit val="4.0000000000000112E-2"/>
      </c:valAx>
      <c:spPr>
        <a:noFill/>
        <a:ln w="25392">
          <a:noFill/>
        </a:ln>
      </c:spPr>
    </c:plotArea>
    <c:plotVisOnly val="1"/>
    <c:dispBlanksAs val="gap"/>
    <c:showDLblsOverMax val="0"/>
  </c:chart>
  <c:txPr>
    <a:bodyPr/>
    <a:lstStyle/>
    <a:p>
      <a:pPr>
        <a:defRPr sz="1798"/>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High Pluralistic Orientation</a:t>
            </a:r>
          </a:p>
        </c:rich>
      </c:tx>
      <c:layout>
        <c:manualLayout>
          <c:xMode val="edge"/>
          <c:yMode val="edge"/>
          <c:x val="0.38794079007924542"/>
          <c:y val="2.0881707968322328E-2"/>
        </c:manualLayout>
      </c:layout>
      <c:overlay val="0"/>
    </c:title>
    <c:autoTitleDeleted val="0"/>
    <c:plotArea>
      <c:layout>
        <c:manualLayout>
          <c:layoutTarget val="inner"/>
          <c:xMode val="edge"/>
          <c:yMode val="edge"/>
          <c:x val="0.11149032992036405"/>
          <c:y val="0.12529002320185612"/>
          <c:w val="0.85324232081911267"/>
          <c:h val="0.75406032482598606"/>
        </c:manualLayout>
      </c:layout>
      <c:barChart>
        <c:barDir val="bar"/>
        <c:grouping val="clustered"/>
        <c:varyColors val="0"/>
        <c:dLbls>
          <c:showLegendKey val="0"/>
          <c:showVal val="0"/>
          <c:showCatName val="0"/>
          <c:showSerName val="0"/>
          <c:showPercent val="0"/>
          <c:showBubbleSize val="0"/>
        </c:dLbls>
        <c:gapWidth val="50"/>
        <c:axId val="38948352"/>
        <c:axId val="95903040"/>
      </c:barChart>
      <c:catAx>
        <c:axId val="38948352"/>
        <c:scaling>
          <c:orientation val="minMax"/>
        </c:scaling>
        <c:delete val="0"/>
        <c:axPos val="l"/>
        <c:majorTickMark val="none"/>
        <c:minorTickMark val="none"/>
        <c:tickLblPos val="nextTo"/>
        <c:txPr>
          <a:bodyPr rot="0" vert="horz"/>
          <a:lstStyle/>
          <a:p>
            <a:pPr>
              <a:defRPr/>
            </a:pPr>
            <a:endParaRPr lang="en-US"/>
          </a:p>
        </c:txPr>
        <c:crossAx val="95903040"/>
        <c:crosses val="autoZero"/>
        <c:auto val="1"/>
        <c:lblAlgn val="ctr"/>
        <c:lblOffset val="100"/>
        <c:tickLblSkip val="1"/>
        <c:tickMarkSkip val="1"/>
        <c:noMultiLvlLbl val="0"/>
      </c:catAx>
      <c:valAx>
        <c:axId val="95903040"/>
        <c:scaling>
          <c:orientation val="minMax"/>
          <c:max val="1"/>
          <c:min val="0"/>
        </c:scaling>
        <c:delete val="0"/>
        <c:axPos val="b"/>
        <c:numFmt formatCode="0%" sourceLinked="0"/>
        <c:majorTickMark val="none"/>
        <c:minorTickMark val="none"/>
        <c:tickLblPos val="nextTo"/>
        <c:txPr>
          <a:bodyPr rot="0" vert="horz"/>
          <a:lstStyle/>
          <a:p>
            <a:pPr>
              <a:defRPr/>
            </a:pPr>
            <a:endParaRPr lang="en-US"/>
          </a:p>
        </c:txPr>
        <c:crossAx val="38948352"/>
        <c:crosses val="autoZero"/>
        <c:crossBetween val="between"/>
        <c:majorUnit val="0.2"/>
        <c:minorUnit val="4.0000000000000022E-2"/>
      </c:valAx>
      <c:spPr>
        <a:noFill/>
        <a:ln w="25397">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130036630036641"/>
          <c:y val="2.0727409073865766E-2"/>
          <c:w val="0.64872447346521056"/>
          <c:h val="0.8327023537380408"/>
        </c:manualLayout>
      </c:layout>
      <c:lineChart>
        <c:grouping val="standard"/>
        <c:varyColors val="0"/>
        <c:ser>
          <c:idx val="0"/>
          <c:order val="0"/>
          <c:tx>
            <c:strRef>
              <c:f>Sheet1!$B$1</c:f>
              <c:strCache>
                <c:ptCount val="1"/>
                <c:pt idx="0">
                  <c:v>i</c:v>
                </c:pt>
              </c:strCache>
            </c:strRef>
          </c:tx>
          <c:spPr>
            <a:ln w="50722">
              <a:solidFill>
                <a:schemeClr val="tx2">
                  <a:lumMod val="75000"/>
                </a:schemeClr>
              </a:solidFill>
            </a:ln>
          </c:spPr>
          <c:marker>
            <c:symbol val="none"/>
          </c:marker>
          <c:cat>
            <c:strRef>
              <c:f>Sheet1!$A$2:$A$3</c:f>
              <c:strCache>
                <c:ptCount val="2"/>
                <c:pt idx="0">
                  <c:v>TFS</c:v>
                </c:pt>
                <c:pt idx="1">
                  <c:v>YFCY</c:v>
                </c:pt>
              </c:strCache>
            </c:strRef>
          </c:cat>
          <c:val>
            <c:numRef>
              <c:f>Sheet1!$B$2:$B$3</c:f>
              <c:numCache>
                <c:formatCode>0.0</c:formatCode>
                <c:ptCount val="2"/>
                <c:pt idx="0">
                  <c:v>49.93</c:v>
                </c:pt>
                <c:pt idx="1">
                  <c:v>50.33</c:v>
                </c:pt>
              </c:numCache>
            </c:numRef>
          </c:val>
          <c:smooth val="0"/>
        </c:ser>
        <c:ser>
          <c:idx val="1"/>
          <c:order val="1"/>
          <c:tx>
            <c:strRef>
              <c:f>Sheet1!$C$1</c:f>
              <c:strCache>
                <c:ptCount val="1"/>
                <c:pt idx="0">
                  <c:v>c</c:v>
                </c:pt>
              </c:strCache>
            </c:strRef>
          </c:tx>
          <c:spPr>
            <a:ln w="50722">
              <a:solidFill>
                <a:srgbClr val="FFFF66"/>
              </a:solidFill>
            </a:ln>
          </c:spPr>
          <c:marker>
            <c:symbol val="none"/>
          </c:marker>
          <c:cat>
            <c:strRef>
              <c:f>Sheet1!$A$2:$A$3</c:f>
              <c:strCache>
                <c:ptCount val="2"/>
                <c:pt idx="0">
                  <c:v>TFS</c:v>
                </c:pt>
                <c:pt idx="1">
                  <c:v>YFCY</c:v>
                </c:pt>
              </c:strCache>
            </c:strRef>
          </c:cat>
          <c:val>
            <c:numRef>
              <c:f>Sheet1!$C$2:$C$3</c:f>
              <c:numCache>
                <c:formatCode>0.0</c:formatCode>
                <c:ptCount val="2"/>
                <c:pt idx="0">
                  <c:v>50.29</c:v>
                </c:pt>
                <c:pt idx="1">
                  <c:v>47.41</c:v>
                </c:pt>
              </c:numCache>
            </c:numRef>
          </c:val>
          <c:smooth val="0"/>
        </c:ser>
        <c:dLbls>
          <c:showLegendKey val="0"/>
          <c:showVal val="0"/>
          <c:showCatName val="0"/>
          <c:showSerName val="0"/>
          <c:showPercent val="0"/>
          <c:showBubbleSize val="0"/>
        </c:dLbls>
        <c:marker val="1"/>
        <c:smooth val="0"/>
        <c:axId val="38989824"/>
        <c:axId val="98020160"/>
      </c:lineChart>
      <c:catAx>
        <c:axId val="38989824"/>
        <c:scaling>
          <c:orientation val="minMax"/>
        </c:scaling>
        <c:delete val="0"/>
        <c:axPos val="b"/>
        <c:numFmt formatCode="General" sourceLinked="1"/>
        <c:majorTickMark val="out"/>
        <c:minorTickMark val="none"/>
        <c:tickLblPos val="nextTo"/>
        <c:txPr>
          <a:bodyPr/>
          <a:lstStyle/>
          <a:p>
            <a:pPr>
              <a:defRPr>
                <a:solidFill>
                  <a:schemeClr val="tx2">
                    <a:lumMod val="75000"/>
                  </a:schemeClr>
                </a:solidFill>
              </a:defRPr>
            </a:pPr>
            <a:endParaRPr lang="en-US"/>
          </a:p>
        </c:txPr>
        <c:crossAx val="98020160"/>
        <c:crosses val="autoZero"/>
        <c:auto val="1"/>
        <c:lblAlgn val="ctr"/>
        <c:lblOffset val="100"/>
        <c:noMultiLvlLbl val="0"/>
      </c:catAx>
      <c:valAx>
        <c:axId val="98020160"/>
        <c:scaling>
          <c:orientation val="minMax"/>
          <c:max val="60"/>
          <c:min val="40"/>
        </c:scaling>
        <c:delete val="0"/>
        <c:axPos val="l"/>
        <c:numFmt formatCode="#,##0" sourceLinked="0"/>
        <c:majorTickMark val="none"/>
        <c:minorTickMark val="none"/>
        <c:tickLblPos val="nextTo"/>
        <c:txPr>
          <a:bodyPr/>
          <a:lstStyle/>
          <a:p>
            <a:pPr>
              <a:defRPr sz="1393">
                <a:solidFill>
                  <a:schemeClr val="tx2">
                    <a:lumMod val="75000"/>
                  </a:schemeClr>
                </a:solidFill>
              </a:defRPr>
            </a:pPr>
            <a:endParaRPr lang="en-US"/>
          </a:p>
        </c:txPr>
        <c:crossAx val="38989824"/>
        <c:crosses val="autoZero"/>
        <c:crossBetween val="between"/>
        <c:majorUnit val="2"/>
      </c:valAx>
      <c:dTable>
        <c:showHorzBorder val="1"/>
        <c:showVertBorder val="1"/>
        <c:showOutline val="0"/>
        <c:showKeys val="0"/>
        <c:txPr>
          <a:bodyPr/>
          <a:lstStyle/>
          <a:p>
            <a:pPr rtl="0">
              <a:defRPr sz="1200" baseline="0"/>
            </a:pPr>
            <a:endParaRPr lang="en-US"/>
          </a:p>
        </c:txPr>
      </c:dTable>
      <c:spPr>
        <a:noFill/>
        <a:ln w="25387">
          <a:noFill/>
        </a:ln>
      </c:spPr>
    </c:plotArea>
    <c:plotVisOnly val="1"/>
    <c:dispBlanksAs val="gap"/>
    <c:showDLblsOverMax val="0"/>
  </c:chart>
  <c:txPr>
    <a:bodyPr/>
    <a:lstStyle/>
    <a:p>
      <a:pPr>
        <a:defRPr sz="1793"/>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High Pluralistic Orientation</a:t>
            </a:r>
          </a:p>
        </c:rich>
      </c:tx>
      <c:layout>
        <c:manualLayout>
          <c:xMode val="edge"/>
          <c:yMode val="edge"/>
          <c:x val="0.38794079007924542"/>
          <c:y val="2.0881707968322328E-2"/>
        </c:manualLayout>
      </c:layout>
      <c:overlay val="0"/>
    </c:title>
    <c:autoTitleDeleted val="0"/>
    <c:plotArea>
      <c:layout>
        <c:manualLayout>
          <c:layoutTarget val="inner"/>
          <c:xMode val="edge"/>
          <c:yMode val="edge"/>
          <c:x val="0.11149032992036405"/>
          <c:y val="0.12529002320185612"/>
          <c:w val="0.85324232081911267"/>
          <c:h val="0.75406032482598606"/>
        </c:manualLayout>
      </c:layout>
      <c:barChart>
        <c:barDir val="bar"/>
        <c:grouping val="clustered"/>
        <c:varyColors val="0"/>
        <c:dLbls>
          <c:showLegendKey val="0"/>
          <c:showVal val="0"/>
          <c:showCatName val="0"/>
          <c:showSerName val="0"/>
          <c:showPercent val="0"/>
          <c:showBubbleSize val="0"/>
        </c:dLbls>
        <c:gapWidth val="50"/>
        <c:axId val="39183872"/>
        <c:axId val="115336320"/>
      </c:barChart>
      <c:catAx>
        <c:axId val="39183872"/>
        <c:scaling>
          <c:orientation val="minMax"/>
        </c:scaling>
        <c:delete val="0"/>
        <c:axPos val="l"/>
        <c:majorTickMark val="none"/>
        <c:minorTickMark val="none"/>
        <c:tickLblPos val="nextTo"/>
        <c:txPr>
          <a:bodyPr rot="0" vert="horz"/>
          <a:lstStyle/>
          <a:p>
            <a:pPr>
              <a:defRPr/>
            </a:pPr>
            <a:endParaRPr lang="en-US"/>
          </a:p>
        </c:txPr>
        <c:crossAx val="115336320"/>
        <c:crosses val="autoZero"/>
        <c:auto val="1"/>
        <c:lblAlgn val="ctr"/>
        <c:lblOffset val="100"/>
        <c:tickLblSkip val="1"/>
        <c:tickMarkSkip val="1"/>
        <c:noMultiLvlLbl val="0"/>
      </c:catAx>
      <c:valAx>
        <c:axId val="115336320"/>
        <c:scaling>
          <c:orientation val="minMax"/>
          <c:max val="1"/>
          <c:min val="0"/>
        </c:scaling>
        <c:delete val="0"/>
        <c:axPos val="b"/>
        <c:numFmt formatCode="0%" sourceLinked="0"/>
        <c:majorTickMark val="none"/>
        <c:minorTickMark val="none"/>
        <c:tickLblPos val="nextTo"/>
        <c:txPr>
          <a:bodyPr rot="0" vert="horz"/>
          <a:lstStyle/>
          <a:p>
            <a:pPr>
              <a:defRPr/>
            </a:pPr>
            <a:endParaRPr lang="en-US"/>
          </a:p>
        </c:txPr>
        <c:crossAx val="39183872"/>
        <c:crosses val="autoZero"/>
        <c:crossBetween val="between"/>
        <c:majorUnit val="0.2"/>
        <c:minorUnit val="4.0000000000000022E-2"/>
      </c:valAx>
      <c:spPr>
        <a:noFill/>
        <a:ln w="25397">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54494750656169"/>
          <c:y val="9.8028744390823083E-2"/>
          <c:w val="0.63279132791328163"/>
          <c:h val="0.6998160679133858"/>
        </c:manualLayout>
      </c:layout>
      <c:lineChart>
        <c:grouping val="standard"/>
        <c:varyColors val="0"/>
        <c:ser>
          <c:idx val="0"/>
          <c:order val="0"/>
          <c:tx>
            <c:strRef>
              <c:f>Sheet1!$B$1</c:f>
              <c:strCache>
                <c:ptCount val="1"/>
                <c:pt idx="0">
                  <c:v>i</c:v>
                </c:pt>
              </c:strCache>
            </c:strRef>
          </c:tx>
          <c:spPr>
            <a:ln w="50724">
              <a:solidFill>
                <a:schemeClr val="tx2">
                  <a:lumMod val="75000"/>
                </a:schemeClr>
              </a:solidFill>
            </a:ln>
          </c:spPr>
          <c:marker>
            <c:symbol val="none"/>
          </c:marker>
          <c:cat>
            <c:strRef>
              <c:f>Sheet1!$A$2:$A$3</c:f>
              <c:strCache>
                <c:ptCount val="2"/>
                <c:pt idx="0">
                  <c:v>TFS</c:v>
                </c:pt>
                <c:pt idx="1">
                  <c:v>YFCY</c:v>
                </c:pt>
              </c:strCache>
            </c:strRef>
          </c:cat>
          <c:val>
            <c:numRef>
              <c:f>Sheet1!$B$2:$B$3</c:f>
              <c:numCache>
                <c:formatCode>0.0</c:formatCode>
                <c:ptCount val="2"/>
                <c:pt idx="0">
                  <c:v>44.94</c:v>
                </c:pt>
                <c:pt idx="1">
                  <c:v>45.76</c:v>
                </c:pt>
              </c:numCache>
            </c:numRef>
          </c:val>
          <c:smooth val="0"/>
        </c:ser>
        <c:ser>
          <c:idx val="1"/>
          <c:order val="1"/>
          <c:tx>
            <c:strRef>
              <c:f>Sheet1!$C$1</c:f>
              <c:strCache>
                <c:ptCount val="1"/>
                <c:pt idx="0">
                  <c:v>c</c:v>
                </c:pt>
              </c:strCache>
            </c:strRef>
          </c:tx>
          <c:spPr>
            <a:ln w="50724">
              <a:solidFill>
                <a:srgbClr val="FFFF66"/>
              </a:solidFill>
            </a:ln>
          </c:spPr>
          <c:marker>
            <c:symbol val="none"/>
          </c:marker>
          <c:cat>
            <c:strRef>
              <c:f>Sheet1!$A$2:$A$3</c:f>
              <c:strCache>
                <c:ptCount val="2"/>
                <c:pt idx="0">
                  <c:v>TFS</c:v>
                </c:pt>
                <c:pt idx="1">
                  <c:v>YFCY</c:v>
                </c:pt>
              </c:strCache>
            </c:strRef>
          </c:cat>
          <c:val>
            <c:numRef>
              <c:f>Sheet1!$C$2:$C$3</c:f>
              <c:numCache>
                <c:formatCode>0.0</c:formatCode>
                <c:ptCount val="2"/>
                <c:pt idx="0">
                  <c:v>48.81</c:v>
                </c:pt>
                <c:pt idx="1">
                  <c:v>46.54</c:v>
                </c:pt>
              </c:numCache>
            </c:numRef>
          </c:val>
          <c:smooth val="0"/>
        </c:ser>
        <c:dLbls>
          <c:showLegendKey val="0"/>
          <c:showVal val="0"/>
          <c:showCatName val="0"/>
          <c:showSerName val="0"/>
          <c:showPercent val="0"/>
          <c:showBubbleSize val="0"/>
        </c:dLbls>
        <c:marker val="1"/>
        <c:smooth val="0"/>
        <c:axId val="39184384"/>
        <c:axId val="115338624"/>
      </c:lineChart>
      <c:catAx>
        <c:axId val="39184384"/>
        <c:scaling>
          <c:orientation val="minMax"/>
        </c:scaling>
        <c:delete val="0"/>
        <c:axPos val="b"/>
        <c:numFmt formatCode="General" sourceLinked="1"/>
        <c:majorTickMark val="none"/>
        <c:minorTickMark val="none"/>
        <c:tickLblPos val="nextTo"/>
        <c:crossAx val="115338624"/>
        <c:crosses val="autoZero"/>
        <c:auto val="1"/>
        <c:lblAlgn val="ctr"/>
        <c:lblOffset val="100"/>
        <c:noMultiLvlLbl val="0"/>
      </c:catAx>
      <c:valAx>
        <c:axId val="115338624"/>
        <c:scaling>
          <c:orientation val="minMax"/>
          <c:max val="60"/>
          <c:min val="40"/>
        </c:scaling>
        <c:delete val="0"/>
        <c:axPos val="l"/>
        <c:numFmt formatCode="#,##0" sourceLinked="0"/>
        <c:majorTickMark val="none"/>
        <c:minorTickMark val="none"/>
        <c:tickLblPos val="nextTo"/>
        <c:crossAx val="39184384"/>
        <c:crosses val="autoZero"/>
        <c:crossBetween val="between"/>
        <c:majorUnit val="2"/>
      </c:valAx>
      <c:dTable>
        <c:showHorzBorder val="1"/>
        <c:showVertBorder val="1"/>
        <c:showOutline val="0"/>
        <c:showKeys val="0"/>
        <c:txPr>
          <a:bodyPr/>
          <a:lstStyle/>
          <a:p>
            <a:pPr rtl="0">
              <a:defRPr baseline="0"/>
            </a:pPr>
            <a:endParaRPr lang="en-US"/>
          </a:p>
        </c:txPr>
      </c:dTable>
      <c:spPr>
        <a:noFill/>
        <a:ln w="25387">
          <a:noFill/>
        </a:ln>
      </c:spPr>
    </c:plotArea>
    <c:plotVisOnly val="1"/>
    <c:dispBlanksAs val="gap"/>
    <c:showDLblsOverMax val="0"/>
  </c:chart>
  <c:txPr>
    <a:bodyPr/>
    <a:lstStyle/>
    <a:p>
      <a:pPr algn="ctr" rtl="0">
        <a:defRPr lang="en-US" sz="1200" b="0" i="0" u="none" strike="noStrike" kern="1200" baseline="0">
          <a:solidFill>
            <a:srgbClr val="7680AC"/>
          </a:solidFill>
          <a:latin typeface="+mn-lt"/>
          <a:ea typeface="+mn-ea"/>
          <a:cs typeface="+mn-cs"/>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High Pluralistic Orientation</a:t>
            </a:r>
          </a:p>
        </c:rich>
      </c:tx>
      <c:layout>
        <c:manualLayout>
          <c:xMode val="edge"/>
          <c:yMode val="edge"/>
          <c:x val="0.38794079007924542"/>
          <c:y val="2.0881707968322328E-2"/>
        </c:manualLayout>
      </c:layout>
      <c:overlay val="0"/>
    </c:title>
    <c:autoTitleDeleted val="0"/>
    <c:plotArea>
      <c:layout>
        <c:manualLayout>
          <c:layoutTarget val="inner"/>
          <c:xMode val="edge"/>
          <c:yMode val="edge"/>
          <c:x val="0.11149032992036405"/>
          <c:y val="0.12529002320185612"/>
          <c:w val="0.85324232081911267"/>
          <c:h val="0.75406032482598606"/>
        </c:manualLayout>
      </c:layout>
      <c:barChart>
        <c:barDir val="bar"/>
        <c:grouping val="clustered"/>
        <c:varyColors val="0"/>
        <c:dLbls>
          <c:showLegendKey val="0"/>
          <c:showVal val="0"/>
          <c:showCatName val="0"/>
          <c:showSerName val="0"/>
          <c:showPercent val="0"/>
          <c:showBubbleSize val="0"/>
        </c:dLbls>
        <c:gapWidth val="50"/>
        <c:axId val="39494144"/>
        <c:axId val="139316608"/>
      </c:barChart>
      <c:catAx>
        <c:axId val="39494144"/>
        <c:scaling>
          <c:orientation val="minMax"/>
        </c:scaling>
        <c:delete val="0"/>
        <c:axPos val="l"/>
        <c:majorTickMark val="none"/>
        <c:minorTickMark val="none"/>
        <c:tickLblPos val="nextTo"/>
        <c:txPr>
          <a:bodyPr rot="0" vert="horz"/>
          <a:lstStyle/>
          <a:p>
            <a:pPr>
              <a:defRPr/>
            </a:pPr>
            <a:endParaRPr lang="en-US"/>
          </a:p>
        </c:txPr>
        <c:crossAx val="139316608"/>
        <c:crosses val="autoZero"/>
        <c:auto val="1"/>
        <c:lblAlgn val="ctr"/>
        <c:lblOffset val="100"/>
        <c:tickLblSkip val="1"/>
        <c:tickMarkSkip val="1"/>
        <c:noMultiLvlLbl val="0"/>
      </c:catAx>
      <c:valAx>
        <c:axId val="139316608"/>
        <c:scaling>
          <c:orientation val="minMax"/>
          <c:max val="1"/>
          <c:min val="0"/>
        </c:scaling>
        <c:delete val="0"/>
        <c:axPos val="b"/>
        <c:numFmt formatCode="0%" sourceLinked="0"/>
        <c:majorTickMark val="none"/>
        <c:minorTickMark val="none"/>
        <c:tickLblPos val="nextTo"/>
        <c:txPr>
          <a:bodyPr rot="0" vert="horz"/>
          <a:lstStyle/>
          <a:p>
            <a:pPr>
              <a:defRPr/>
            </a:pPr>
            <a:endParaRPr lang="en-US"/>
          </a:p>
        </c:txPr>
        <c:crossAx val="39494144"/>
        <c:crosses val="autoZero"/>
        <c:crossBetween val="between"/>
        <c:majorUnit val="0.2"/>
        <c:minorUnit val="4.0000000000000022E-2"/>
      </c:valAx>
      <c:spPr>
        <a:noFill/>
        <a:ln w="25397">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5091484229224"/>
          <c:y val="4.4218933840166758E-2"/>
          <c:w val="0.750434219160108"/>
          <c:h val="0.73207410597112854"/>
        </c:manualLayout>
      </c:layout>
      <c:lineChart>
        <c:grouping val="standard"/>
        <c:varyColors val="0"/>
        <c:ser>
          <c:idx val="0"/>
          <c:order val="0"/>
          <c:tx>
            <c:strRef>
              <c:f>Sheet1!$B$1</c:f>
              <c:strCache>
                <c:ptCount val="1"/>
                <c:pt idx="0">
                  <c:v>i</c:v>
                </c:pt>
              </c:strCache>
            </c:strRef>
          </c:tx>
          <c:spPr>
            <a:ln w="50698">
              <a:solidFill>
                <a:schemeClr val="tx2">
                  <a:lumMod val="75000"/>
                </a:schemeClr>
              </a:solidFill>
            </a:ln>
          </c:spPr>
          <c:marker>
            <c:symbol val="none"/>
          </c:marker>
          <c:cat>
            <c:strRef>
              <c:f>Sheet1!$A$2:$A$3</c:f>
              <c:strCache>
                <c:ptCount val="2"/>
                <c:pt idx="0">
                  <c:v>TFS</c:v>
                </c:pt>
                <c:pt idx="1">
                  <c:v>YFCY</c:v>
                </c:pt>
              </c:strCache>
            </c:strRef>
          </c:cat>
          <c:val>
            <c:numRef>
              <c:f>Sheet1!$B$2:$B$3</c:f>
              <c:numCache>
                <c:formatCode>0.0</c:formatCode>
                <c:ptCount val="2"/>
                <c:pt idx="0">
                  <c:v>53.71</c:v>
                </c:pt>
                <c:pt idx="1">
                  <c:v>55.64</c:v>
                </c:pt>
              </c:numCache>
            </c:numRef>
          </c:val>
          <c:smooth val="0"/>
        </c:ser>
        <c:ser>
          <c:idx val="1"/>
          <c:order val="1"/>
          <c:tx>
            <c:strRef>
              <c:f>Sheet1!$C$1</c:f>
              <c:strCache>
                <c:ptCount val="1"/>
                <c:pt idx="0">
                  <c:v>c</c:v>
                </c:pt>
              </c:strCache>
            </c:strRef>
          </c:tx>
          <c:spPr>
            <a:ln w="50698">
              <a:solidFill>
                <a:srgbClr val="FFFF66"/>
              </a:solidFill>
            </a:ln>
          </c:spPr>
          <c:marker>
            <c:symbol val="none"/>
          </c:marker>
          <c:cat>
            <c:strRef>
              <c:f>Sheet1!$A$2:$A$3</c:f>
              <c:strCache>
                <c:ptCount val="2"/>
                <c:pt idx="0">
                  <c:v>TFS</c:v>
                </c:pt>
                <c:pt idx="1">
                  <c:v>YFCY</c:v>
                </c:pt>
              </c:strCache>
            </c:strRef>
          </c:cat>
          <c:val>
            <c:numRef>
              <c:f>Sheet1!$C$2:$C$3</c:f>
              <c:numCache>
                <c:formatCode>0.0</c:formatCode>
                <c:ptCount val="2"/>
                <c:pt idx="0">
                  <c:v>53.03</c:v>
                </c:pt>
                <c:pt idx="1">
                  <c:v>52.94</c:v>
                </c:pt>
              </c:numCache>
            </c:numRef>
          </c:val>
          <c:smooth val="0"/>
        </c:ser>
        <c:dLbls>
          <c:showLegendKey val="0"/>
          <c:showVal val="0"/>
          <c:showCatName val="0"/>
          <c:showSerName val="0"/>
          <c:showPercent val="0"/>
          <c:showBubbleSize val="0"/>
        </c:dLbls>
        <c:marker val="1"/>
        <c:smooth val="0"/>
        <c:axId val="39493632"/>
        <c:axId val="139318336"/>
      </c:lineChart>
      <c:catAx>
        <c:axId val="39493632"/>
        <c:scaling>
          <c:orientation val="minMax"/>
        </c:scaling>
        <c:delete val="0"/>
        <c:axPos val="b"/>
        <c:numFmt formatCode="General" sourceLinked="1"/>
        <c:majorTickMark val="none"/>
        <c:minorTickMark val="none"/>
        <c:tickLblPos val="nextTo"/>
        <c:txPr>
          <a:bodyPr/>
          <a:lstStyle/>
          <a:p>
            <a:pPr>
              <a:defRPr>
                <a:solidFill>
                  <a:schemeClr val="tx2">
                    <a:lumMod val="75000"/>
                  </a:schemeClr>
                </a:solidFill>
              </a:defRPr>
            </a:pPr>
            <a:endParaRPr lang="en-US"/>
          </a:p>
        </c:txPr>
        <c:crossAx val="139318336"/>
        <c:crosses val="autoZero"/>
        <c:auto val="1"/>
        <c:lblAlgn val="ctr"/>
        <c:lblOffset val="100"/>
        <c:noMultiLvlLbl val="0"/>
      </c:catAx>
      <c:valAx>
        <c:axId val="139318336"/>
        <c:scaling>
          <c:orientation val="minMax"/>
          <c:max val="60"/>
          <c:min val="40"/>
        </c:scaling>
        <c:delete val="0"/>
        <c:axPos val="l"/>
        <c:numFmt formatCode="#,##0" sourceLinked="0"/>
        <c:majorTickMark val="none"/>
        <c:minorTickMark val="none"/>
        <c:tickLblPos val="nextTo"/>
        <c:txPr>
          <a:bodyPr/>
          <a:lstStyle/>
          <a:p>
            <a:pPr>
              <a:defRPr sz="1392">
                <a:solidFill>
                  <a:schemeClr val="tx2">
                    <a:lumMod val="75000"/>
                  </a:schemeClr>
                </a:solidFill>
              </a:defRPr>
            </a:pPr>
            <a:endParaRPr lang="en-US"/>
          </a:p>
        </c:txPr>
        <c:crossAx val="39493632"/>
        <c:crosses val="autoZero"/>
        <c:crossBetween val="between"/>
        <c:majorUnit val="2"/>
      </c:valAx>
      <c:dTable>
        <c:showHorzBorder val="1"/>
        <c:showVertBorder val="1"/>
        <c:showOutline val="0"/>
        <c:showKeys val="0"/>
        <c:txPr>
          <a:bodyPr/>
          <a:lstStyle/>
          <a:p>
            <a:pPr rtl="0">
              <a:defRPr sz="1200" baseline="0"/>
            </a:pPr>
            <a:endParaRPr lang="en-US"/>
          </a:p>
        </c:txPr>
      </c:dTable>
      <c:spPr>
        <a:noFill/>
        <a:ln w="25387">
          <a:noFill/>
        </a:ln>
      </c:spPr>
    </c:plotArea>
    <c:plotVisOnly val="1"/>
    <c:dispBlanksAs val="gap"/>
    <c:showDLblsOverMax val="0"/>
  </c:chart>
  <c:txPr>
    <a:bodyPr/>
    <a:lstStyle/>
    <a:p>
      <a:pPr>
        <a:defRPr sz="1792"/>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7944320467645068E-2"/>
          <c:y val="0.11712503758812413"/>
          <c:w val="0.5608990653309146"/>
          <c:h val="0.75229357798165142"/>
        </c:manualLayout>
      </c:layout>
      <c:barChart>
        <c:barDir val="col"/>
        <c:grouping val="clustered"/>
        <c:varyColors val="0"/>
        <c:ser>
          <c:idx val="2"/>
          <c:order val="0"/>
          <c:tx>
            <c:v>Your Institution</c:v>
          </c:tx>
          <c:spPr>
            <a:solidFill>
              <a:schemeClr val="tx1">
                <a:lumMod val="75000"/>
              </a:schemeClr>
            </a:solidFill>
            <a:ln>
              <a:noFill/>
            </a:ln>
          </c:spPr>
          <c:invertIfNegative val="0"/>
          <c:dLbls>
            <c:txPr>
              <a:bodyPr/>
              <a:lstStyle/>
              <a:p>
                <a:pPr>
                  <a:defRPr sz="1603">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49.56</c:v>
                </c:pt>
                <c:pt idx="1">
                  <c:v>50.82</c:v>
                </c:pt>
                <c:pt idx="2">
                  <c:v>48.8</c:v>
                </c:pt>
              </c:numCache>
            </c:numRef>
          </c:val>
        </c:ser>
        <c:ser>
          <c:idx val="0"/>
          <c:order val="1"/>
          <c:tx>
            <c:v>Comparison Group</c:v>
          </c:tx>
          <c:spPr>
            <a:solidFill>
              <a:schemeClr val="accent2">
                <a:lumMod val="90000"/>
              </a:schemeClr>
            </a:solidFill>
            <a:ln>
              <a:noFill/>
            </a:ln>
          </c:spPr>
          <c:invertIfNegative val="0"/>
          <c:dLbls>
            <c:txPr>
              <a:bodyPr/>
              <a:lstStyle/>
              <a:p>
                <a:pPr>
                  <a:defRPr sz="1603">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45.54</c:v>
                </c:pt>
                <c:pt idx="1">
                  <c:v>46</c:v>
                </c:pt>
                <c:pt idx="2">
                  <c:v>45.25</c:v>
                </c:pt>
              </c:numCache>
            </c:numRef>
          </c:val>
        </c:ser>
        <c:dLbls>
          <c:showLegendKey val="0"/>
          <c:showVal val="1"/>
          <c:showCatName val="0"/>
          <c:showSerName val="0"/>
          <c:showPercent val="0"/>
          <c:showBubbleSize val="0"/>
        </c:dLbls>
        <c:gapWidth val="50"/>
        <c:overlap val="-6"/>
        <c:axId val="41871360"/>
        <c:axId val="141367488"/>
      </c:barChart>
      <c:catAx>
        <c:axId val="41871360"/>
        <c:scaling>
          <c:orientation val="minMax"/>
        </c:scaling>
        <c:delete val="0"/>
        <c:axPos val="b"/>
        <c:numFmt formatCode="General" sourceLinked="1"/>
        <c:majorTickMark val="none"/>
        <c:minorTickMark val="none"/>
        <c:tickLblPos val="nextTo"/>
        <c:txPr>
          <a:bodyPr rot="0" vert="horz"/>
          <a:lstStyle/>
          <a:p>
            <a:pPr>
              <a:defRPr sz="1598">
                <a:solidFill>
                  <a:schemeClr val="tx1">
                    <a:lumMod val="75000"/>
                  </a:schemeClr>
                </a:solidFill>
              </a:defRPr>
            </a:pPr>
            <a:endParaRPr lang="en-US"/>
          </a:p>
        </c:txPr>
        <c:crossAx val="141367488"/>
        <c:crosses val="autoZero"/>
        <c:auto val="1"/>
        <c:lblAlgn val="ctr"/>
        <c:lblOffset val="100"/>
        <c:tickLblSkip val="1"/>
        <c:tickMarkSkip val="1"/>
        <c:noMultiLvlLbl val="0"/>
      </c:catAx>
      <c:valAx>
        <c:axId val="141367488"/>
        <c:scaling>
          <c:orientation val="minMax"/>
          <c:max val="100"/>
          <c:min val="0"/>
        </c:scaling>
        <c:delete val="0"/>
        <c:axPos val="l"/>
        <c:numFmt formatCode="#,##0" sourceLinked="0"/>
        <c:majorTickMark val="none"/>
        <c:minorTickMark val="none"/>
        <c:tickLblPos val="nextTo"/>
        <c:txPr>
          <a:bodyPr rot="0" vert="horz"/>
          <a:lstStyle/>
          <a:p>
            <a:pPr>
              <a:defRPr sz="1399">
                <a:solidFill>
                  <a:schemeClr val="tx1">
                    <a:lumMod val="75000"/>
                  </a:schemeClr>
                </a:solidFill>
              </a:defRPr>
            </a:pPr>
            <a:endParaRPr lang="en-US"/>
          </a:p>
        </c:txPr>
        <c:crossAx val="41871360"/>
        <c:crosses val="autoZero"/>
        <c:crossBetween val="between"/>
        <c:majorUnit val="10"/>
        <c:minorUnit val="5"/>
      </c:valAx>
      <c:spPr>
        <a:noFill/>
        <a:ln w="25379">
          <a:noFill/>
        </a:ln>
      </c:spPr>
    </c:plotArea>
    <c:plotVisOnly val="1"/>
    <c:dispBlanksAs val="gap"/>
    <c:showDLblsOverMax val="0"/>
  </c:chart>
  <c:txPr>
    <a:bodyPr/>
    <a:lstStyle/>
    <a:p>
      <a:pPr>
        <a:defRPr sz="1797"/>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9.2146896572764744E-2"/>
          <c:y val="0.14258472641414868"/>
          <c:w val="0.57387391035437785"/>
          <c:h val="0.75229357798165142"/>
        </c:manualLayout>
      </c:layout>
      <c:barChart>
        <c:barDir val="col"/>
        <c:grouping val="clustered"/>
        <c:varyColors val="0"/>
        <c:ser>
          <c:idx val="2"/>
          <c:order val="0"/>
          <c:spPr>
            <a:solidFill>
              <a:schemeClr val="tx1">
                <a:lumMod val="75000"/>
              </a:schemeClr>
            </a:solidFill>
            <a:ln>
              <a:noFill/>
            </a:ln>
          </c:spPr>
          <c:invertIfNegative val="0"/>
          <c:dLbls>
            <c:txPr>
              <a:bodyPr/>
              <a:lstStyle/>
              <a:p>
                <a:pPr>
                  <a:defRPr sz="1589">
                    <a:solidFill>
                      <a:schemeClr val="tx1">
                        <a:lumMod val="75000"/>
                      </a:schemeClr>
                    </a:solidFill>
                  </a:defRPr>
                </a:pPr>
                <a:endParaRPr lang="en-US"/>
              </a:p>
            </c:txPr>
            <c:dLblPos val="outEnd"/>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49.89</c:v>
                </c:pt>
                <c:pt idx="1">
                  <c:v>51.69</c:v>
                </c:pt>
                <c:pt idx="2">
                  <c:v>48.82</c:v>
                </c:pt>
              </c:numCache>
            </c:numRef>
          </c:val>
        </c:ser>
        <c:ser>
          <c:idx val="0"/>
          <c:order val="1"/>
          <c:spPr>
            <a:solidFill>
              <a:srgbClr val="FFFF66"/>
            </a:solidFill>
            <a:ln>
              <a:noFill/>
            </a:ln>
          </c:spPr>
          <c:invertIfNegative val="0"/>
          <c:dLbls>
            <c:txPr>
              <a:bodyPr/>
              <a:lstStyle/>
              <a:p>
                <a:pPr>
                  <a:defRPr sz="1589">
                    <a:solidFill>
                      <a:schemeClr val="tx1">
                        <a:lumMod val="75000"/>
                      </a:schemeClr>
                    </a:solidFill>
                  </a:defRPr>
                </a:pPr>
                <a:endParaRPr lang="en-US"/>
              </a:p>
            </c:txPr>
            <c:dLblPos val="outEnd"/>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51.45</c:v>
                </c:pt>
                <c:pt idx="1">
                  <c:v>51.86</c:v>
                </c:pt>
                <c:pt idx="2">
                  <c:v>51.2</c:v>
                </c:pt>
              </c:numCache>
            </c:numRef>
          </c:val>
        </c:ser>
        <c:dLbls>
          <c:showLegendKey val="0"/>
          <c:showVal val="1"/>
          <c:showCatName val="0"/>
          <c:showSerName val="0"/>
          <c:showPercent val="0"/>
          <c:showBubbleSize val="0"/>
        </c:dLbls>
        <c:gapWidth val="50"/>
        <c:overlap val="-6"/>
        <c:axId val="42647040"/>
        <c:axId val="153444928"/>
      </c:barChart>
      <c:catAx>
        <c:axId val="42647040"/>
        <c:scaling>
          <c:orientation val="minMax"/>
        </c:scaling>
        <c:delete val="0"/>
        <c:axPos val="b"/>
        <c:numFmt formatCode="General" sourceLinked="1"/>
        <c:majorTickMark val="none"/>
        <c:minorTickMark val="none"/>
        <c:tickLblPos val="nextTo"/>
        <c:txPr>
          <a:bodyPr rot="0" vert="horz"/>
          <a:lstStyle/>
          <a:p>
            <a:pPr>
              <a:defRPr sz="1588">
                <a:solidFill>
                  <a:schemeClr val="tx1">
                    <a:lumMod val="75000"/>
                  </a:schemeClr>
                </a:solidFill>
              </a:defRPr>
            </a:pPr>
            <a:endParaRPr lang="en-US"/>
          </a:p>
        </c:txPr>
        <c:crossAx val="153444928"/>
        <c:crosses val="autoZero"/>
        <c:auto val="1"/>
        <c:lblAlgn val="ctr"/>
        <c:lblOffset val="100"/>
        <c:tickLblSkip val="1"/>
        <c:tickMarkSkip val="1"/>
        <c:noMultiLvlLbl val="0"/>
      </c:catAx>
      <c:valAx>
        <c:axId val="153444928"/>
        <c:scaling>
          <c:orientation val="minMax"/>
          <c:max val="100"/>
          <c:min val="0"/>
        </c:scaling>
        <c:delete val="0"/>
        <c:axPos val="l"/>
        <c:numFmt formatCode="#,##0" sourceLinked="0"/>
        <c:majorTickMark val="none"/>
        <c:minorTickMark val="none"/>
        <c:tickLblPos val="nextTo"/>
        <c:txPr>
          <a:bodyPr rot="0" vert="horz"/>
          <a:lstStyle/>
          <a:p>
            <a:pPr>
              <a:defRPr sz="1389">
                <a:solidFill>
                  <a:schemeClr val="tx1">
                    <a:lumMod val="75000"/>
                  </a:schemeClr>
                </a:solidFill>
              </a:defRPr>
            </a:pPr>
            <a:endParaRPr lang="en-US"/>
          </a:p>
        </c:txPr>
        <c:crossAx val="42647040"/>
        <c:crosses val="autoZero"/>
        <c:crossBetween val="between"/>
        <c:majorUnit val="10"/>
        <c:minorUnit val="5"/>
      </c:valAx>
      <c:spPr>
        <a:noFill/>
        <a:ln w="25386">
          <a:noFill/>
        </a:ln>
      </c:spPr>
    </c:plotArea>
    <c:plotVisOnly val="1"/>
    <c:dispBlanksAs val="gap"/>
    <c:showDLblsOverMax val="0"/>
  </c:chart>
  <c:txPr>
    <a:bodyPr/>
    <a:lstStyle/>
    <a:p>
      <a:pPr>
        <a:defRPr sz="1788"/>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599"/>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tx1">
                        <a:lumMod val="50000"/>
                      </a:schemeClr>
                    </a:solidFill>
                  </a:defRPr>
                </a:pPr>
                <a:endParaRPr lang="en-US"/>
              </a:p>
            </c:txPr>
            <c:showLegendKey val="0"/>
            <c:showVal val="1"/>
            <c:showCatName val="0"/>
            <c:showSerName val="0"/>
            <c:showPercent val="0"/>
            <c:showBubbleSize val="0"/>
            <c:showLeaderLines val="0"/>
          </c:dLbls>
          <c:cat>
            <c:strRef>
              <c:f>Sheet1!$A$2:$A$7</c:f>
              <c:strCache>
                <c:ptCount val="6"/>
                <c:pt idx="0">
                  <c:v>That faculty provided me with feedback that helped me assess my progress in class</c:v>
                </c:pt>
                <c:pt idx="1">
                  <c:v>That faculty provided me with feedback that helped me assess my progress in class</c:v>
                </c:pt>
                <c:pt idx="2">
                  <c:v>That my contributions were valued in class</c:v>
                </c:pt>
                <c:pt idx="3">
                  <c:v>That my contributions were valued in class</c:v>
                </c:pt>
                <c:pt idx="4">
                  <c:v>That faculty encouraged me to ask questions and participate in discussions</c:v>
                </c:pt>
                <c:pt idx="5">
                  <c:v>That faculty encouraged me to ask questions and participate in discussions</c:v>
                </c:pt>
              </c:strCache>
            </c:strRef>
          </c:cat>
          <c:val>
            <c:numRef>
              <c:f>Sheet1!$C$2:$C$7</c:f>
              <c:numCache>
                <c:formatCode>0.0%</c:formatCode>
                <c:ptCount val="6"/>
                <c:pt idx="0">
                  <c:v>0.44600000000000001</c:v>
                </c:pt>
                <c:pt idx="1">
                  <c:v>0.56299999999999994</c:v>
                </c:pt>
                <c:pt idx="2">
                  <c:v>0.5</c:v>
                </c:pt>
                <c:pt idx="3">
                  <c:v>0.55200000000000005</c:v>
                </c:pt>
                <c:pt idx="4">
                  <c:v>0.45500000000000002</c:v>
                </c:pt>
                <c:pt idx="5">
                  <c:v>0.47599999999999998</c:v>
                </c:pt>
              </c:numCache>
            </c:numRef>
          </c:val>
        </c:ser>
        <c:ser>
          <c:idx val="1"/>
          <c:order val="1"/>
          <c:tx>
            <c:strRef>
              <c:f>Sheet1!$D$1</c:f>
              <c:strCache>
                <c:ptCount val="1"/>
                <c:pt idx="0">
                  <c:v>Frequently</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tx1">
                        <a:lumMod val="50000"/>
                      </a:schemeClr>
                    </a:solidFill>
                  </a:defRPr>
                </a:pPr>
                <a:endParaRPr lang="en-US"/>
              </a:p>
            </c:txPr>
            <c:showLegendKey val="0"/>
            <c:showVal val="1"/>
            <c:showCatName val="0"/>
            <c:showSerName val="0"/>
            <c:showPercent val="0"/>
            <c:showBubbleSize val="0"/>
            <c:showLeaderLines val="0"/>
          </c:dLbls>
          <c:cat>
            <c:strRef>
              <c:f>Sheet1!$A$2:$A$7</c:f>
              <c:strCache>
                <c:ptCount val="6"/>
                <c:pt idx="0">
                  <c:v>That faculty provided me with feedback that helped me assess my progress in class</c:v>
                </c:pt>
                <c:pt idx="1">
                  <c:v>That faculty provided me with feedback that helped me assess my progress in class</c:v>
                </c:pt>
                <c:pt idx="2">
                  <c:v>That my contributions were valued in class</c:v>
                </c:pt>
                <c:pt idx="3">
                  <c:v>That my contributions were valued in class</c:v>
                </c:pt>
                <c:pt idx="4">
                  <c:v>That faculty encouraged me to ask questions and participate in discussions</c:v>
                </c:pt>
                <c:pt idx="5">
                  <c:v>That faculty encouraged me to ask questions and participate in discussions</c:v>
                </c:pt>
              </c:strCache>
            </c:strRef>
          </c:cat>
          <c:val>
            <c:numRef>
              <c:f>Sheet1!$D$2:$D$7</c:f>
              <c:numCache>
                <c:formatCode>0.0%</c:formatCode>
                <c:ptCount val="6"/>
                <c:pt idx="0">
                  <c:v>0.49199999999999999</c:v>
                </c:pt>
                <c:pt idx="1">
                  <c:v>0.30399999999999999</c:v>
                </c:pt>
                <c:pt idx="2">
                  <c:v>0.46899999999999997</c:v>
                </c:pt>
                <c:pt idx="3">
                  <c:v>0.28299999999999997</c:v>
                </c:pt>
                <c:pt idx="4">
                  <c:v>0.53</c:v>
                </c:pt>
                <c:pt idx="5">
                  <c:v>0.439</c:v>
                </c:pt>
              </c:numCache>
            </c:numRef>
          </c:val>
        </c:ser>
        <c:dLbls>
          <c:showLegendKey val="0"/>
          <c:showVal val="0"/>
          <c:showCatName val="0"/>
          <c:showSerName val="0"/>
          <c:showPercent val="0"/>
          <c:showBubbleSize val="0"/>
        </c:dLbls>
        <c:gapWidth val="90"/>
        <c:overlap val="100"/>
        <c:axId val="42693120"/>
        <c:axId val="153448384"/>
      </c:barChart>
      <c:catAx>
        <c:axId val="42693120"/>
        <c:scaling>
          <c:orientation val="minMax"/>
        </c:scaling>
        <c:delete val="0"/>
        <c:axPos val="b"/>
        <c:majorGridlines/>
        <c:majorTickMark val="none"/>
        <c:minorTickMark val="none"/>
        <c:tickLblPos val="none"/>
        <c:crossAx val="153448384"/>
        <c:crosses val="autoZero"/>
        <c:auto val="1"/>
        <c:lblAlgn val="ctr"/>
        <c:lblOffset val="100"/>
        <c:tickLblSkip val="2"/>
        <c:tickMarkSkip val="2"/>
        <c:noMultiLvlLbl val="0"/>
      </c:catAx>
      <c:valAx>
        <c:axId val="153448384"/>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2693120"/>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599"/>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tx1">
                        <a:lumMod val="50000"/>
                      </a:schemeClr>
                    </a:solidFill>
                  </a:defRPr>
                </a:pPr>
                <a:endParaRPr lang="en-US"/>
              </a:p>
            </c:txPr>
            <c:showLegendKey val="0"/>
            <c:showVal val="1"/>
            <c:showCatName val="0"/>
            <c:showSerName val="0"/>
            <c:showPercent val="0"/>
            <c:showBubbleSize val="0"/>
            <c:showLeaderLines val="0"/>
          </c:dLbls>
          <c:cat>
            <c:strRef>
              <c:f>Sheet1!$A$2:$A$7</c:f>
              <c:strCache>
                <c:ptCount val="6"/>
                <c:pt idx="0">
                  <c:v>At least one faculty member has taken an interest in my development</c:v>
                </c:pt>
                <c:pt idx="1">
                  <c:v>At least one faculty member has taken an interest in my development</c:v>
                </c:pt>
                <c:pt idx="2">
                  <c:v>Faculty empower me to learn here</c:v>
                </c:pt>
                <c:pt idx="3">
                  <c:v>Faculty empower me to learn here</c:v>
                </c:pt>
                <c:pt idx="4">
                  <c:v>Faculty believe in my potential to succeed academically</c:v>
                </c:pt>
                <c:pt idx="5">
                  <c:v>Faculty believe in my potential to succeed academically</c:v>
                </c:pt>
              </c:strCache>
            </c:strRef>
          </c:cat>
          <c:val>
            <c:numRef>
              <c:f>Sheet1!$C$2:$C$7</c:f>
              <c:numCache>
                <c:formatCode>0.0%</c:formatCode>
                <c:ptCount val="6"/>
                <c:pt idx="0">
                  <c:v>0.56699999999999995</c:v>
                </c:pt>
                <c:pt idx="1">
                  <c:v>0.55200000000000005</c:v>
                </c:pt>
                <c:pt idx="2">
                  <c:v>0.629</c:v>
                </c:pt>
                <c:pt idx="3">
                  <c:v>0.67100000000000004</c:v>
                </c:pt>
                <c:pt idx="4">
                  <c:v>0.64500000000000002</c:v>
                </c:pt>
                <c:pt idx="5">
                  <c:v>0.64900000000000002</c:v>
                </c:pt>
              </c:numCache>
            </c:numRef>
          </c:val>
        </c:ser>
        <c:ser>
          <c:idx val="1"/>
          <c:order val="1"/>
          <c:tx>
            <c:strRef>
              <c:f>Sheet1!$D$1</c:f>
              <c:strCache>
                <c:ptCount val="1"/>
                <c:pt idx="0">
                  <c:v>Frequently</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tx1">
                        <a:lumMod val="50000"/>
                      </a:schemeClr>
                    </a:solidFill>
                  </a:defRPr>
                </a:pPr>
                <a:endParaRPr lang="en-US"/>
              </a:p>
            </c:txPr>
            <c:showLegendKey val="0"/>
            <c:showVal val="1"/>
            <c:showCatName val="0"/>
            <c:showSerName val="0"/>
            <c:showPercent val="0"/>
            <c:showBubbleSize val="0"/>
            <c:showLeaderLines val="0"/>
          </c:dLbls>
          <c:cat>
            <c:strRef>
              <c:f>Sheet1!$A$2:$A$7</c:f>
              <c:strCache>
                <c:ptCount val="6"/>
                <c:pt idx="0">
                  <c:v>At least one faculty member has taken an interest in my development</c:v>
                </c:pt>
                <c:pt idx="1">
                  <c:v>At least one faculty member has taken an interest in my development</c:v>
                </c:pt>
                <c:pt idx="2">
                  <c:v>Faculty empower me to learn here</c:v>
                </c:pt>
                <c:pt idx="3">
                  <c:v>Faculty empower me to learn here</c:v>
                </c:pt>
                <c:pt idx="4">
                  <c:v>Faculty believe in my potential to succeed academically</c:v>
                </c:pt>
                <c:pt idx="5">
                  <c:v>Faculty believe in my potential to succeed academically</c:v>
                </c:pt>
              </c:strCache>
            </c:strRef>
          </c:cat>
          <c:val>
            <c:numRef>
              <c:f>Sheet1!$D$2:$D$7</c:f>
              <c:numCache>
                <c:formatCode>0.0%</c:formatCode>
                <c:ptCount val="6"/>
                <c:pt idx="0">
                  <c:v>0.183</c:v>
                </c:pt>
                <c:pt idx="1">
                  <c:v>0.152</c:v>
                </c:pt>
                <c:pt idx="2">
                  <c:v>0.19400000000000001</c:v>
                </c:pt>
                <c:pt idx="3">
                  <c:v>0.13200000000000001</c:v>
                </c:pt>
                <c:pt idx="4">
                  <c:v>0.22600000000000001</c:v>
                </c:pt>
                <c:pt idx="5">
                  <c:v>0.154</c:v>
                </c:pt>
              </c:numCache>
            </c:numRef>
          </c:val>
        </c:ser>
        <c:dLbls>
          <c:showLegendKey val="0"/>
          <c:showVal val="0"/>
          <c:showCatName val="0"/>
          <c:showSerName val="0"/>
          <c:showPercent val="0"/>
          <c:showBubbleSize val="0"/>
        </c:dLbls>
        <c:gapWidth val="90"/>
        <c:overlap val="100"/>
        <c:axId val="42853888"/>
        <c:axId val="153451264"/>
      </c:barChart>
      <c:catAx>
        <c:axId val="42853888"/>
        <c:scaling>
          <c:orientation val="minMax"/>
        </c:scaling>
        <c:delete val="0"/>
        <c:axPos val="b"/>
        <c:majorGridlines/>
        <c:majorTickMark val="none"/>
        <c:minorTickMark val="none"/>
        <c:tickLblPos val="none"/>
        <c:crossAx val="153451264"/>
        <c:crosses val="autoZero"/>
        <c:auto val="1"/>
        <c:lblAlgn val="ctr"/>
        <c:lblOffset val="100"/>
        <c:tickLblSkip val="2"/>
        <c:tickMarkSkip val="2"/>
        <c:noMultiLvlLbl val="0"/>
      </c:catAx>
      <c:valAx>
        <c:axId val="153451264"/>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2853888"/>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2.5322251385243512E-3"/>
          <c:y val="0.13155151976970617"/>
          <c:w val="0.93080110819481165"/>
          <c:h val="0.74796517622797165"/>
        </c:manualLayout>
      </c:layout>
      <c:pieChart>
        <c:varyColors val="1"/>
        <c:ser>
          <c:idx val="0"/>
          <c:order val="0"/>
          <c:tx>
            <c:strRef>
              <c:f>Sheet1!$B$1</c:f>
              <c:strCache>
                <c:ptCount val="1"/>
                <c:pt idx="0">
                  <c:v>Institution</c:v>
                </c:pt>
              </c:strCache>
            </c:strRef>
          </c:tx>
          <c:spPr>
            <a:solidFill>
              <a:schemeClr val="accent2">
                <a:lumMod val="40000"/>
                <a:lumOff val="60000"/>
              </a:schemeClr>
            </a:solidFill>
          </c:spPr>
          <c:dPt>
            <c:idx val="0"/>
            <c:bubble3D val="0"/>
            <c:spPr>
              <a:solidFill>
                <a:schemeClr val="accent1">
                  <a:lumMod val="60000"/>
                  <a:lumOff val="40000"/>
                </a:schemeClr>
              </a:solidFill>
            </c:spPr>
          </c:dPt>
          <c:dPt>
            <c:idx val="1"/>
            <c:bubble3D val="0"/>
            <c:spPr>
              <a:solidFill>
                <a:srgbClr val="FFD5D1"/>
              </a:solidFill>
            </c:spPr>
          </c:dPt>
          <c:dLbls>
            <c:dLbl>
              <c:idx val="1"/>
              <c:spPr/>
              <c:txPr>
                <a:bodyPr/>
                <a:lstStyle/>
                <a:p>
                  <a:pPr>
                    <a:defRPr sz="1600" b="1">
                      <a:solidFill>
                        <a:schemeClr val="tx1">
                          <a:lumMod val="50000"/>
                        </a:schemeClr>
                      </a:solidFill>
                    </a:defRPr>
                  </a:pPr>
                  <a:endParaRPr lang="en-US"/>
                </a:p>
              </c:txPr>
              <c:dLblPos val="inEnd"/>
              <c:showLegendKey val="0"/>
              <c:showVal val="1"/>
              <c:showCatName val="0"/>
              <c:showSerName val="0"/>
              <c:showPercent val="0"/>
              <c:showBubbleSize val="0"/>
            </c:dLbl>
            <c:txPr>
              <a:bodyPr/>
              <a:lstStyle/>
              <a:p>
                <a:pPr>
                  <a:defRPr sz="1400" b="1">
                    <a:solidFill>
                      <a:schemeClr val="tx1">
                        <a:lumMod val="50000"/>
                      </a:schemeClr>
                    </a:solidFill>
                  </a:defRPr>
                </a:pPr>
                <a:endParaRPr lang="en-US"/>
              </a:p>
            </c:txPr>
            <c:dLblPos val="inEnd"/>
            <c:showLegendKey val="0"/>
            <c:showVal val="1"/>
            <c:showCatName val="0"/>
            <c:showSerName val="0"/>
            <c:showPercent val="0"/>
            <c:showBubbleSize val="0"/>
            <c:showLeaderLines val="1"/>
          </c:dLbls>
          <c:cat>
            <c:strRef>
              <c:f>Sheet1!$A$2:$A$3</c:f>
              <c:strCache>
                <c:ptCount val="2"/>
                <c:pt idx="0">
                  <c:v>Male</c:v>
                </c:pt>
                <c:pt idx="1">
                  <c:v>Female</c:v>
                </c:pt>
              </c:strCache>
            </c:strRef>
          </c:cat>
          <c:val>
            <c:numRef>
              <c:f>Sheet1!$B$2:$B$3</c:f>
              <c:numCache>
                <c:formatCode>0.0%</c:formatCode>
                <c:ptCount val="2"/>
                <c:pt idx="0">
                  <c:v>0.36799999999999999</c:v>
                </c:pt>
                <c:pt idx="1">
                  <c:v>0.63200000000000001</c:v>
                </c:pt>
              </c:numCache>
            </c:numRef>
          </c:val>
        </c:ser>
        <c:dLbls>
          <c:showLegendKey val="0"/>
          <c:showVal val="1"/>
          <c:showCatName val="0"/>
          <c:showSerName val="0"/>
          <c:showPercent val="0"/>
          <c:showBubbleSize val="0"/>
          <c:showLeaderLines val="1"/>
        </c:dLbls>
        <c:firstSliceAng val="0"/>
      </c:pieChart>
      <c:spPr>
        <a:noFill/>
        <a:ln w="25379">
          <a:noFill/>
        </a:ln>
      </c:spPr>
    </c:plotArea>
    <c:legend>
      <c:legendPos val="b"/>
      <c:layout>
        <c:manualLayout>
          <c:xMode val="edge"/>
          <c:yMode val="edge"/>
          <c:x val="0.3328837219447327"/>
          <c:y val="0.870610659554655"/>
          <c:w val="0.29268654437586122"/>
          <c:h val="0.12938912877825737"/>
        </c:manualLayout>
      </c:layout>
      <c:overlay val="0"/>
      <c:txPr>
        <a:bodyPr/>
        <a:lstStyle/>
        <a:p>
          <a:pPr>
            <a:defRPr>
              <a:solidFill>
                <a:schemeClr val="tx1">
                  <a:lumMod val="50000"/>
                </a:schemeClr>
              </a:solidFill>
            </a:defRPr>
          </a:pPr>
          <a:endParaRPr lang="en-US"/>
        </a:p>
      </c:txPr>
    </c:legend>
    <c:plotVisOnly val="1"/>
    <c:dispBlanksAs val="zero"/>
    <c:showDLblsOverMax val="0"/>
  </c:chart>
  <c:spPr>
    <a:noFill/>
    <a:ln>
      <a:noFill/>
    </a:ln>
  </c:spPr>
  <c:txPr>
    <a:bodyPr/>
    <a:lstStyle/>
    <a:p>
      <a:pPr>
        <a:defRPr sz="1793"/>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599"/>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tx1">
                        <a:lumMod val="50000"/>
                      </a:schemeClr>
                    </a:solidFill>
                  </a:defRPr>
                </a:pPr>
                <a:endParaRPr lang="en-US"/>
              </a:p>
            </c:txPr>
            <c:showLegendKey val="0"/>
            <c:showVal val="1"/>
            <c:showCatName val="0"/>
            <c:showSerName val="0"/>
            <c:showPercent val="0"/>
            <c:showBubbleSize val="0"/>
            <c:showLeaderLines val="0"/>
          </c:dLbls>
          <c:cat>
            <c:strRef>
              <c:f>Sheet1!$A$2:$A$7</c:f>
              <c:strCache>
                <c:ptCount val="6"/>
                <c:pt idx="0">
                  <c:v>At least one staff member has taken an interest in my development</c:v>
                </c:pt>
                <c:pt idx="1">
                  <c:v>At least one staff member has taken an interest in my development</c:v>
                </c:pt>
                <c:pt idx="2">
                  <c:v>Staff recognize my achievement</c:v>
                </c:pt>
                <c:pt idx="3">
                  <c:v>Staff recognize my achievement</c:v>
                </c:pt>
                <c:pt idx="4">
                  <c:v>Staff encouraged me to get involved in campus activities</c:v>
                </c:pt>
                <c:pt idx="5">
                  <c:v>Staff encouraged me to get involved in campus activities</c:v>
                </c:pt>
              </c:strCache>
            </c:strRef>
          </c:cat>
          <c:val>
            <c:numRef>
              <c:f>Sheet1!$C$2:$C$7</c:f>
              <c:numCache>
                <c:formatCode>0.0%</c:formatCode>
                <c:ptCount val="6"/>
                <c:pt idx="0">
                  <c:v>0.54100000000000004</c:v>
                </c:pt>
                <c:pt idx="1">
                  <c:v>0.504</c:v>
                </c:pt>
                <c:pt idx="2">
                  <c:v>0.58599999999999997</c:v>
                </c:pt>
                <c:pt idx="3">
                  <c:v>0.53500000000000003</c:v>
                </c:pt>
                <c:pt idx="4">
                  <c:v>0.54100000000000004</c:v>
                </c:pt>
                <c:pt idx="5">
                  <c:v>0.57099999999999995</c:v>
                </c:pt>
              </c:numCache>
            </c:numRef>
          </c:val>
        </c:ser>
        <c:ser>
          <c:idx val="1"/>
          <c:order val="1"/>
          <c:tx>
            <c:strRef>
              <c:f>Sheet1!$D$1</c:f>
              <c:strCache>
                <c:ptCount val="1"/>
                <c:pt idx="0">
                  <c:v>Frequently</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tx1">
                        <a:lumMod val="50000"/>
                      </a:schemeClr>
                    </a:solidFill>
                  </a:defRPr>
                </a:pPr>
                <a:endParaRPr lang="en-US"/>
              </a:p>
            </c:txPr>
            <c:showLegendKey val="0"/>
            <c:showVal val="1"/>
            <c:showCatName val="0"/>
            <c:showSerName val="0"/>
            <c:showPercent val="0"/>
            <c:showBubbleSize val="0"/>
            <c:showLeaderLines val="0"/>
          </c:dLbls>
          <c:cat>
            <c:strRef>
              <c:f>Sheet1!$A$2:$A$7</c:f>
              <c:strCache>
                <c:ptCount val="6"/>
                <c:pt idx="0">
                  <c:v>At least one staff member has taken an interest in my development</c:v>
                </c:pt>
                <c:pt idx="1">
                  <c:v>At least one staff member has taken an interest in my development</c:v>
                </c:pt>
                <c:pt idx="2">
                  <c:v>Staff recognize my achievement</c:v>
                </c:pt>
                <c:pt idx="3">
                  <c:v>Staff recognize my achievement</c:v>
                </c:pt>
                <c:pt idx="4">
                  <c:v>Staff encouraged me to get involved in campus activities</c:v>
                </c:pt>
                <c:pt idx="5">
                  <c:v>Staff encouraged me to get involved in campus activities</c:v>
                </c:pt>
              </c:strCache>
            </c:strRef>
          </c:cat>
          <c:val>
            <c:numRef>
              <c:f>Sheet1!$D$2:$D$7</c:f>
              <c:numCache>
                <c:formatCode>0.0%</c:formatCode>
                <c:ptCount val="6"/>
                <c:pt idx="0">
                  <c:v>0.29499999999999998</c:v>
                </c:pt>
                <c:pt idx="1">
                  <c:v>0.22</c:v>
                </c:pt>
                <c:pt idx="2">
                  <c:v>0.13800000000000001</c:v>
                </c:pt>
                <c:pt idx="3">
                  <c:v>7.1999999999999995E-2</c:v>
                </c:pt>
                <c:pt idx="4">
                  <c:v>0.21299999999999999</c:v>
                </c:pt>
                <c:pt idx="5">
                  <c:v>0.13300000000000001</c:v>
                </c:pt>
              </c:numCache>
            </c:numRef>
          </c:val>
        </c:ser>
        <c:dLbls>
          <c:showLegendKey val="0"/>
          <c:showVal val="0"/>
          <c:showCatName val="0"/>
          <c:showSerName val="0"/>
          <c:showPercent val="0"/>
          <c:showBubbleSize val="0"/>
        </c:dLbls>
        <c:gapWidth val="90"/>
        <c:overlap val="100"/>
        <c:axId val="42903040"/>
        <c:axId val="153463040"/>
      </c:barChart>
      <c:catAx>
        <c:axId val="42903040"/>
        <c:scaling>
          <c:orientation val="minMax"/>
        </c:scaling>
        <c:delete val="0"/>
        <c:axPos val="b"/>
        <c:majorGridlines/>
        <c:majorTickMark val="none"/>
        <c:minorTickMark val="none"/>
        <c:tickLblPos val="none"/>
        <c:crossAx val="153463040"/>
        <c:crosses val="autoZero"/>
        <c:auto val="1"/>
        <c:lblAlgn val="ctr"/>
        <c:lblOffset val="100"/>
        <c:tickLblSkip val="2"/>
        <c:tickMarkSkip val="2"/>
        <c:noMultiLvlLbl val="0"/>
      </c:catAx>
      <c:valAx>
        <c:axId val="153463040"/>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2903040"/>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588"/>
        </c:manualLayout>
      </c:layout>
      <c:barChart>
        <c:barDir val="col"/>
        <c:grouping val="stacked"/>
        <c:varyColors val="0"/>
        <c:ser>
          <c:idx val="0"/>
          <c:order val="0"/>
          <c:tx>
            <c:strRef>
              <c:f>Sheet1!$C$1</c:f>
              <c:strCache>
                <c:ptCount val="1"/>
                <c:pt idx="0">
                  <c:v>Much Stronger</c:v>
                </c:pt>
              </c:strCache>
            </c:strRef>
          </c:tx>
          <c:spPr>
            <a:ln cap="flat">
              <a:solidFill>
                <a:srgbClr val="7680AC">
                  <a:alpha val="30000"/>
                </a:srgbClr>
              </a:solidFill>
            </a:ln>
            <a:effectLst/>
          </c:spPr>
          <c:invertIfNegative val="0"/>
          <c:dPt>
            <c:idx val="1"/>
            <c:invertIfNegative val="0"/>
            <c:bubble3D val="0"/>
            <c:spPr>
              <a:solidFill>
                <a:srgbClr val="FFFF66"/>
              </a:solidFill>
              <a:ln cap="flat">
                <a:solidFill>
                  <a:srgbClr val="7680AC">
                    <a:alpha val="30000"/>
                  </a:srgbClr>
                </a:solidFill>
              </a:ln>
              <a:effectLst/>
            </c:spPr>
          </c:dPt>
          <c:dPt>
            <c:idx val="3"/>
            <c:invertIfNegative val="0"/>
            <c:bubble3D val="0"/>
            <c:spPr>
              <a:solidFill>
                <a:srgbClr val="FFFF66"/>
              </a:solidFill>
              <a:ln cap="flat">
                <a:solidFill>
                  <a:srgbClr val="7680AC">
                    <a:alpha val="30000"/>
                  </a:srgbClr>
                </a:solidFill>
              </a:ln>
              <a:effectLst/>
            </c:spPr>
          </c:dPt>
          <c:dPt>
            <c:idx val="5"/>
            <c:invertIfNegative val="0"/>
            <c:bubble3D val="0"/>
            <c:spPr>
              <a:solidFill>
                <a:srgbClr val="FFFF66"/>
              </a:solidFill>
              <a:ln cap="flat">
                <a:solidFill>
                  <a:srgbClr val="7680AC">
                    <a:alpha val="30000"/>
                  </a:srgbClr>
                </a:solidFill>
              </a:ln>
              <a:effectLst/>
            </c:spPr>
          </c:dPt>
          <c:dPt>
            <c:idx val="7"/>
            <c:invertIfNegative val="0"/>
            <c:bubble3D val="0"/>
            <c:spPr>
              <a:solidFill>
                <a:srgbClr val="FFFF66"/>
              </a:solidFill>
              <a:ln cap="flat">
                <a:solidFill>
                  <a:srgbClr val="7680AC">
                    <a:alpha val="30000"/>
                  </a:srgbClr>
                </a:solidFill>
              </a:ln>
              <a:effectLst/>
            </c:spPr>
          </c:dPt>
          <c:dLbls>
            <c:numFmt formatCode="0.0%" sourceLinked="0"/>
            <c:txPr>
              <a:bodyPr/>
              <a:lstStyle/>
              <a:p>
                <a:pPr>
                  <a:defRPr sz="1400" b="1">
                    <a:solidFill>
                      <a:schemeClr val="tx2">
                        <a:lumMod val="50000"/>
                      </a:schemeClr>
                    </a:solidFill>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Sheet1!$C$2:$C$9</c:f>
              <c:numCache>
                <c:formatCode>0.0%</c:formatCode>
                <c:ptCount val="8"/>
                <c:pt idx="0">
                  <c:v>0.621</c:v>
                </c:pt>
                <c:pt idx="1">
                  <c:v>0.64</c:v>
                </c:pt>
                <c:pt idx="2">
                  <c:v>0.621</c:v>
                </c:pt>
                <c:pt idx="3">
                  <c:v>0.625</c:v>
                </c:pt>
                <c:pt idx="4">
                  <c:v>0.60299999999999998</c:v>
                </c:pt>
                <c:pt idx="5">
                  <c:v>0.65800000000000003</c:v>
                </c:pt>
                <c:pt idx="6">
                  <c:v>0.621</c:v>
                </c:pt>
                <c:pt idx="7">
                  <c:v>0.66600000000000004</c:v>
                </c:pt>
              </c:numCache>
            </c:numRef>
          </c:val>
        </c:ser>
        <c:ser>
          <c:idx val="1"/>
          <c:order val="1"/>
          <c:tx>
            <c:strRef>
              <c:f>Sheet1!$D$1</c:f>
              <c:strCache>
                <c:ptCount val="1"/>
                <c:pt idx="0">
                  <c:v>Stronger</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tx2">
                        <a:lumMod val="50000"/>
                      </a:schemeClr>
                    </a:solidFill>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Sheet1!$D$2:$D$9</c:f>
              <c:numCache>
                <c:formatCode>0.0%</c:formatCode>
                <c:ptCount val="8"/>
                <c:pt idx="0">
                  <c:v>0.34499999999999997</c:v>
                </c:pt>
                <c:pt idx="1">
                  <c:v>0.28100000000000003</c:v>
                </c:pt>
                <c:pt idx="2">
                  <c:v>0.29299999999999998</c:v>
                </c:pt>
                <c:pt idx="3">
                  <c:v>0.313</c:v>
                </c:pt>
                <c:pt idx="4">
                  <c:v>0.31</c:v>
                </c:pt>
                <c:pt idx="5">
                  <c:v>0.24399999999999999</c:v>
                </c:pt>
                <c:pt idx="6">
                  <c:v>0.25900000000000001</c:v>
                </c:pt>
                <c:pt idx="7">
                  <c:v>0.23599999999999999</c:v>
                </c:pt>
              </c:numCache>
            </c:numRef>
          </c:val>
        </c:ser>
        <c:dLbls>
          <c:showLegendKey val="0"/>
          <c:showVal val="0"/>
          <c:showCatName val="0"/>
          <c:showSerName val="0"/>
          <c:showPercent val="0"/>
          <c:showBubbleSize val="0"/>
        </c:dLbls>
        <c:gapWidth val="58"/>
        <c:overlap val="100"/>
        <c:axId val="43063808"/>
        <c:axId val="153467072"/>
      </c:barChart>
      <c:catAx>
        <c:axId val="43063808"/>
        <c:scaling>
          <c:orientation val="minMax"/>
        </c:scaling>
        <c:delete val="0"/>
        <c:axPos val="b"/>
        <c:majorGridlines/>
        <c:majorTickMark val="none"/>
        <c:minorTickMark val="none"/>
        <c:tickLblPos val="none"/>
        <c:crossAx val="153467072"/>
        <c:crosses val="autoZero"/>
        <c:auto val="1"/>
        <c:lblAlgn val="ctr"/>
        <c:lblOffset val="100"/>
        <c:tickLblSkip val="2"/>
        <c:tickMarkSkip val="2"/>
        <c:noMultiLvlLbl val="0"/>
      </c:catAx>
      <c:valAx>
        <c:axId val="153467072"/>
        <c:scaling>
          <c:orientation val="minMax"/>
          <c:max val="1"/>
          <c:min val="0"/>
        </c:scaling>
        <c:delete val="0"/>
        <c:axPos val="l"/>
        <c:numFmt formatCode="0%" sourceLinked="0"/>
        <c:majorTickMark val="none"/>
        <c:minorTickMark val="none"/>
        <c:tickLblPos val="nextTo"/>
        <c:txPr>
          <a:bodyPr rot="0" vert="horz"/>
          <a:lstStyle/>
          <a:p>
            <a:pPr>
              <a:defRPr sz="1400">
                <a:solidFill>
                  <a:schemeClr val="tx2">
                    <a:lumMod val="50000"/>
                  </a:schemeClr>
                </a:solidFill>
              </a:defRPr>
            </a:pPr>
            <a:endParaRPr lang="en-US"/>
          </a:p>
        </c:txPr>
        <c:crossAx val="43063808"/>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6.9488679569259457E-2"/>
          <c:y val="2.8790786948176578E-2"/>
          <c:w val="0.92345083032845265"/>
          <c:h val="0.93282149712092644"/>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Sheet1!$B$2:$B$3</c:f>
              <c:strCache>
                <c:ptCount val="2"/>
                <c:pt idx="0">
                  <c:v>Your Institution</c:v>
                </c:pt>
                <c:pt idx="1">
                  <c:v>Comparison Group</c:v>
                </c:pt>
              </c:strCache>
            </c:strRef>
          </c:cat>
          <c:val>
            <c:numRef>
              <c:f>Sheet1!$C$2:$C$3</c:f>
              <c:numCache>
                <c:formatCode>0.0%</c:formatCode>
                <c:ptCount val="2"/>
                <c:pt idx="0">
                  <c:v>0.53</c:v>
                </c:pt>
                <c:pt idx="1">
                  <c:v>0.53400000000000003</c:v>
                </c:pt>
              </c:numCache>
            </c:numRef>
          </c:val>
        </c:ser>
        <c:ser>
          <c:idx val="1"/>
          <c:order val="1"/>
          <c:tx>
            <c:strRef>
              <c:f>Sheet1!$D$1</c:f>
              <c:strCache>
                <c:ptCount val="1"/>
                <c:pt idx="0">
                  <c:v>Frequently</c:v>
                </c:pt>
              </c:strCache>
            </c:strRef>
          </c:tx>
          <c:spPr>
            <a:ln>
              <a:solidFill>
                <a:srgbClr val="7680AC">
                  <a:alpha val="30000"/>
                </a:srgbClr>
              </a:solidFill>
            </a:ln>
            <a:effectLst/>
          </c:spPr>
          <c:invertIfNegative val="0"/>
          <c:dPt>
            <c:idx val="1"/>
            <c:invertIfNegative val="0"/>
            <c:bubble3D val="0"/>
            <c:spPr>
              <a:solidFill>
                <a:srgbClr val="FFFFCC"/>
              </a:solidFill>
              <a:ln>
                <a:solidFill>
                  <a:srgbClr val="7680AC">
                    <a:alpha val="30000"/>
                  </a:srgbClr>
                </a:solidFill>
              </a:ln>
              <a:effectLst/>
            </c:spPr>
          </c:dPt>
          <c:dPt>
            <c:idx val="3"/>
            <c:invertIfNegative val="0"/>
            <c:bubble3D val="0"/>
            <c:spPr>
              <a:solidFill>
                <a:srgbClr val="FFFFCC"/>
              </a:solidFill>
              <a:ln>
                <a:solidFill>
                  <a:srgbClr val="7680AC">
                    <a:alpha val="30000"/>
                  </a:srgbClr>
                </a:solidFill>
              </a:ln>
              <a:effectLst/>
            </c:spPr>
          </c:dPt>
          <c:dLbls>
            <c:txPr>
              <a:bodyPr/>
              <a:lstStyle/>
              <a:p>
                <a:pPr>
                  <a:defRPr sz="1400" b="1">
                    <a:solidFill>
                      <a:schemeClr val="tx1">
                        <a:lumMod val="50000"/>
                      </a:schemeClr>
                    </a:solidFill>
                  </a:defRPr>
                </a:pPr>
                <a:endParaRPr lang="en-US"/>
              </a:p>
            </c:txPr>
            <c:dLblPos val="ctr"/>
            <c:showLegendKey val="0"/>
            <c:showVal val="1"/>
            <c:showCatName val="0"/>
            <c:showSerName val="0"/>
            <c:showPercent val="0"/>
            <c:showBubbleSize val="0"/>
            <c:showLeaderLines val="0"/>
          </c:dLbls>
          <c:cat>
            <c:strRef>
              <c:f>Sheet1!$B$2:$B$3</c:f>
              <c:strCache>
                <c:ptCount val="2"/>
                <c:pt idx="0">
                  <c:v>Your Institution</c:v>
                </c:pt>
                <c:pt idx="1">
                  <c:v>Comparison Group</c:v>
                </c:pt>
              </c:strCache>
            </c:strRef>
          </c:cat>
          <c:val>
            <c:numRef>
              <c:f>Sheet1!$D$2:$D$3</c:f>
              <c:numCache>
                <c:formatCode>0.0%</c:formatCode>
                <c:ptCount val="2"/>
                <c:pt idx="0">
                  <c:v>0.379</c:v>
                </c:pt>
                <c:pt idx="1">
                  <c:v>0.36099999999999999</c:v>
                </c:pt>
              </c:numCache>
            </c:numRef>
          </c:val>
        </c:ser>
        <c:dLbls>
          <c:showLegendKey val="0"/>
          <c:showVal val="0"/>
          <c:showCatName val="0"/>
          <c:showSerName val="0"/>
          <c:showPercent val="0"/>
          <c:showBubbleSize val="0"/>
        </c:dLbls>
        <c:gapWidth val="90"/>
        <c:overlap val="100"/>
        <c:axId val="43152896"/>
        <c:axId val="153467648"/>
      </c:barChart>
      <c:catAx>
        <c:axId val="43152896"/>
        <c:scaling>
          <c:orientation val="minMax"/>
        </c:scaling>
        <c:delete val="0"/>
        <c:axPos val="b"/>
        <c:majorGridlines/>
        <c:majorTickMark val="none"/>
        <c:minorTickMark val="none"/>
        <c:tickLblPos val="none"/>
        <c:crossAx val="153467648"/>
        <c:crosses val="autoZero"/>
        <c:auto val="1"/>
        <c:lblAlgn val="ctr"/>
        <c:lblOffset val="100"/>
        <c:tickLblSkip val="2"/>
        <c:tickMarkSkip val="2"/>
        <c:noMultiLvlLbl val="0"/>
      </c:catAx>
      <c:valAx>
        <c:axId val="153467648"/>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3152896"/>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577"/>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spPr>
              <a:ln>
                <a:noFill/>
              </a:ln>
            </c:spPr>
            <c:txPr>
              <a:bodyPr/>
              <a:lstStyle/>
              <a:p>
                <a:pPr>
                  <a:defRPr sz="1388" b="1">
                    <a:solidFill>
                      <a:schemeClr val="bg1"/>
                    </a:solidFill>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Sheet1!$C$2:$C$9</c:f>
              <c:numCache>
                <c:formatCode>0.0%</c:formatCode>
                <c:ptCount val="8"/>
                <c:pt idx="0">
                  <c:v>0.443</c:v>
                </c:pt>
                <c:pt idx="1">
                  <c:v>0.12</c:v>
                </c:pt>
                <c:pt idx="2">
                  <c:v>0.435</c:v>
                </c:pt>
                <c:pt idx="3">
                  <c:v>0.58299999999999996</c:v>
                </c:pt>
                <c:pt idx="4">
                  <c:v>0.27900000000000003</c:v>
                </c:pt>
                <c:pt idx="5">
                  <c:v>0.28799999999999998</c:v>
                </c:pt>
                <c:pt idx="6">
                  <c:v>0.51600000000000001</c:v>
                </c:pt>
                <c:pt idx="7">
                  <c:v>0.625</c:v>
                </c:pt>
              </c:numCache>
            </c:numRef>
          </c:val>
        </c:ser>
        <c:ser>
          <c:idx val="1"/>
          <c:order val="1"/>
          <c:tx>
            <c:strRef>
              <c:f>Sheet1!$D$1</c:f>
              <c:strCache>
                <c:ptCount val="1"/>
                <c:pt idx="0">
                  <c:v>Frequently</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388" b="1">
                    <a:solidFill>
                      <a:schemeClr val="bg1"/>
                    </a:solidFill>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Sheet1!$D$2:$D$9</c:f>
              <c:numCache>
                <c:formatCode>0.0%</c:formatCode>
                <c:ptCount val="8"/>
                <c:pt idx="0">
                  <c:v>0.21299999999999999</c:v>
                </c:pt>
                <c:pt idx="1">
                  <c:v>4.2999999999999997E-2</c:v>
                </c:pt>
                <c:pt idx="2">
                  <c:v>0.48399999999999999</c:v>
                </c:pt>
                <c:pt idx="3">
                  <c:v>0.129</c:v>
                </c:pt>
                <c:pt idx="4">
                  <c:v>6.6000000000000003E-2</c:v>
                </c:pt>
                <c:pt idx="5">
                  <c:v>6.9000000000000006E-2</c:v>
                </c:pt>
                <c:pt idx="6">
                  <c:v>0.45200000000000001</c:v>
                </c:pt>
                <c:pt idx="7">
                  <c:v>0.29799999999999999</c:v>
                </c:pt>
              </c:numCache>
            </c:numRef>
          </c:val>
        </c:ser>
        <c:dLbls>
          <c:showLegendKey val="0"/>
          <c:showVal val="0"/>
          <c:showCatName val="0"/>
          <c:showSerName val="0"/>
          <c:showPercent val="0"/>
          <c:showBubbleSize val="0"/>
        </c:dLbls>
        <c:gapWidth val="64"/>
        <c:overlap val="100"/>
        <c:axId val="43190784"/>
        <c:axId val="44985728"/>
      </c:barChart>
      <c:catAx>
        <c:axId val="43190784"/>
        <c:scaling>
          <c:orientation val="minMax"/>
        </c:scaling>
        <c:delete val="0"/>
        <c:axPos val="b"/>
        <c:majorGridlines/>
        <c:majorTickMark val="none"/>
        <c:minorTickMark val="none"/>
        <c:tickLblPos val="none"/>
        <c:crossAx val="44985728"/>
        <c:crosses val="autoZero"/>
        <c:auto val="1"/>
        <c:lblAlgn val="ctr"/>
        <c:lblOffset val="100"/>
        <c:tickLblSkip val="2"/>
        <c:tickMarkSkip val="2"/>
        <c:noMultiLvlLbl val="0"/>
      </c:catAx>
      <c:valAx>
        <c:axId val="44985728"/>
        <c:scaling>
          <c:orientation val="minMax"/>
          <c:max val="1"/>
          <c:min val="0"/>
        </c:scaling>
        <c:delete val="0"/>
        <c:axPos val="l"/>
        <c:numFmt formatCode="0%" sourceLinked="0"/>
        <c:majorTickMark val="none"/>
        <c:minorTickMark val="none"/>
        <c:tickLblPos val="nextTo"/>
        <c:txPr>
          <a:bodyPr rot="0" vert="horz"/>
          <a:lstStyle/>
          <a:p>
            <a:pPr>
              <a:defRPr sz="1388">
                <a:solidFill>
                  <a:schemeClr val="tx1">
                    <a:lumMod val="75000"/>
                  </a:schemeClr>
                </a:solidFill>
              </a:defRPr>
            </a:pPr>
            <a:endParaRPr lang="en-US"/>
          </a:p>
        </c:txPr>
        <c:crossAx val="43190784"/>
        <c:crosses val="autoZero"/>
        <c:crossBetween val="between"/>
        <c:majorUnit val="0.1"/>
      </c:valAx>
      <c:spPr>
        <a:noFill/>
        <a:ln w="25179">
          <a:noFill/>
        </a:ln>
      </c:spPr>
    </c:plotArea>
    <c:plotVisOnly val="1"/>
    <c:dispBlanksAs val="gap"/>
    <c:showDLblsOverMax val="0"/>
  </c:chart>
  <c:txPr>
    <a:bodyPr/>
    <a:lstStyle/>
    <a:p>
      <a:pPr>
        <a:defRPr sz="1784"/>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599"/>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Sheet1!$B$2:$B$7</c:f>
              <c:strCache>
                <c:ptCount val="6"/>
                <c:pt idx="0">
                  <c:v>Your Institution</c:v>
                </c:pt>
                <c:pt idx="1">
                  <c:v>Comparison Group</c:v>
                </c:pt>
                <c:pt idx="2">
                  <c:v>Your Institution</c:v>
                </c:pt>
                <c:pt idx="3">
                  <c:v>Comparison Group</c:v>
                </c:pt>
                <c:pt idx="4">
                  <c:v>Your Institution</c:v>
                </c:pt>
                <c:pt idx="5">
                  <c:v>Comparison Group</c:v>
                </c:pt>
              </c:strCache>
            </c:strRef>
          </c:cat>
          <c:val>
            <c:numRef>
              <c:f>Sheet1!$C$2:$C$7</c:f>
              <c:numCache>
                <c:formatCode>0.0%</c:formatCode>
                <c:ptCount val="6"/>
                <c:pt idx="0">
                  <c:v>0.25800000000000001</c:v>
                </c:pt>
                <c:pt idx="1">
                  <c:v>0.376</c:v>
                </c:pt>
                <c:pt idx="2">
                  <c:v>0.50800000000000001</c:v>
                </c:pt>
                <c:pt idx="3">
                  <c:v>0.53400000000000003</c:v>
                </c:pt>
                <c:pt idx="4">
                  <c:v>0.50800000000000001</c:v>
                </c:pt>
                <c:pt idx="5">
                  <c:v>0.52700000000000002</c:v>
                </c:pt>
              </c:numCache>
            </c:numRef>
          </c:val>
        </c:ser>
        <c:ser>
          <c:idx val="1"/>
          <c:order val="1"/>
          <c:tx>
            <c:strRef>
              <c:f>Sheet1!$D$1</c:f>
              <c:strCache>
                <c:ptCount val="1"/>
                <c:pt idx="0">
                  <c:v>Frequently</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Sheet1!$B$2:$B$7</c:f>
              <c:strCache>
                <c:ptCount val="6"/>
                <c:pt idx="0">
                  <c:v>Your Institution</c:v>
                </c:pt>
                <c:pt idx="1">
                  <c:v>Comparison Group</c:v>
                </c:pt>
                <c:pt idx="2">
                  <c:v>Your Institution</c:v>
                </c:pt>
                <c:pt idx="3">
                  <c:v>Comparison Group</c:v>
                </c:pt>
                <c:pt idx="4">
                  <c:v>Your Institution</c:v>
                </c:pt>
                <c:pt idx="5">
                  <c:v>Comparison Group</c:v>
                </c:pt>
              </c:strCache>
            </c:strRef>
          </c:cat>
          <c:val>
            <c:numRef>
              <c:f>Sheet1!$D$2:$D$7</c:f>
              <c:numCache>
                <c:formatCode>0.0%</c:formatCode>
                <c:ptCount val="6"/>
                <c:pt idx="0">
                  <c:v>0.74199999999999999</c:v>
                </c:pt>
                <c:pt idx="1">
                  <c:v>0.6</c:v>
                </c:pt>
                <c:pt idx="2">
                  <c:v>0.16900000000000001</c:v>
                </c:pt>
                <c:pt idx="3">
                  <c:v>0.34399999999999997</c:v>
                </c:pt>
                <c:pt idx="4">
                  <c:v>0.41</c:v>
                </c:pt>
                <c:pt idx="5">
                  <c:v>0.39800000000000002</c:v>
                </c:pt>
              </c:numCache>
            </c:numRef>
          </c:val>
        </c:ser>
        <c:dLbls>
          <c:showLegendKey val="0"/>
          <c:showVal val="0"/>
          <c:showCatName val="0"/>
          <c:showSerName val="0"/>
          <c:showPercent val="0"/>
          <c:showBubbleSize val="0"/>
        </c:dLbls>
        <c:gapWidth val="60"/>
        <c:overlap val="100"/>
        <c:axId val="43314688"/>
        <c:axId val="44988032"/>
      </c:barChart>
      <c:catAx>
        <c:axId val="43314688"/>
        <c:scaling>
          <c:orientation val="minMax"/>
        </c:scaling>
        <c:delete val="0"/>
        <c:axPos val="b"/>
        <c:majorGridlines/>
        <c:majorTickMark val="none"/>
        <c:minorTickMark val="none"/>
        <c:tickLblPos val="none"/>
        <c:crossAx val="44988032"/>
        <c:crosses val="autoZero"/>
        <c:auto val="1"/>
        <c:lblAlgn val="ctr"/>
        <c:lblOffset val="100"/>
        <c:tickLblSkip val="2"/>
        <c:tickMarkSkip val="2"/>
        <c:noMultiLvlLbl val="0"/>
      </c:catAx>
      <c:valAx>
        <c:axId val="44988032"/>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3314688"/>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632"/>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Sheet1!$B$2:$B$5</c:f>
              <c:strCache>
                <c:ptCount val="4"/>
                <c:pt idx="0">
                  <c:v>Your Institution</c:v>
                </c:pt>
                <c:pt idx="1">
                  <c:v>Comparison Group</c:v>
                </c:pt>
                <c:pt idx="2">
                  <c:v>Your Institution</c:v>
                </c:pt>
                <c:pt idx="3">
                  <c:v>Comparison Group</c:v>
                </c:pt>
              </c:strCache>
            </c:strRef>
          </c:cat>
          <c:val>
            <c:numRef>
              <c:f>Sheet1!$C$2:$C$5</c:f>
              <c:numCache>
                <c:formatCode>0.0%</c:formatCode>
                <c:ptCount val="4"/>
                <c:pt idx="0">
                  <c:v>0.443</c:v>
                </c:pt>
                <c:pt idx="1">
                  <c:v>0.61399999999999999</c:v>
                </c:pt>
                <c:pt idx="2">
                  <c:v>0.61299999999999999</c:v>
                </c:pt>
                <c:pt idx="3">
                  <c:v>0.62</c:v>
                </c:pt>
              </c:numCache>
            </c:numRef>
          </c:val>
        </c:ser>
        <c:ser>
          <c:idx val="1"/>
          <c:order val="1"/>
          <c:tx>
            <c:strRef>
              <c:f>Sheet1!$D$1</c:f>
              <c:strCache>
                <c:ptCount val="1"/>
                <c:pt idx="0">
                  <c:v>Frequently</c:v>
                </c:pt>
              </c:strCache>
            </c:strRef>
          </c:tx>
          <c:spPr>
            <a:ln>
              <a:solidFill>
                <a:srgbClr val="7680AC">
                  <a:alpha val="30000"/>
                </a:srgbClr>
              </a:solidFill>
            </a:ln>
            <a:effectLst/>
          </c:spPr>
          <c:invertIfNegative val="0"/>
          <c:dPt>
            <c:idx val="1"/>
            <c:invertIfNegative val="0"/>
            <c:bubble3D val="0"/>
            <c:spPr>
              <a:solidFill>
                <a:srgbClr val="FFFFCC"/>
              </a:solidFill>
              <a:ln>
                <a:solidFill>
                  <a:srgbClr val="7680AC">
                    <a:alpha val="30000"/>
                  </a:srgbClr>
                </a:solidFill>
              </a:ln>
              <a:effectLst/>
            </c:spPr>
          </c:dPt>
          <c:dPt>
            <c:idx val="3"/>
            <c:invertIfNegative val="0"/>
            <c:bubble3D val="0"/>
            <c:spPr>
              <a:solidFill>
                <a:srgbClr val="FFFFCC"/>
              </a:solidFill>
              <a:ln>
                <a:solidFill>
                  <a:srgbClr val="7680AC">
                    <a:alpha val="30000"/>
                  </a:srgbClr>
                </a:solidFill>
              </a:ln>
              <a:effectLst/>
            </c:spPr>
          </c:dPt>
          <c:dLbls>
            <c:txPr>
              <a:bodyPr/>
              <a:lstStyle/>
              <a:p>
                <a:pPr>
                  <a:defRPr sz="1400" b="1">
                    <a:solidFill>
                      <a:schemeClr val="tx1">
                        <a:lumMod val="50000"/>
                      </a:schemeClr>
                    </a:solidFill>
                  </a:defRPr>
                </a:pPr>
                <a:endParaRPr lang="en-US"/>
              </a:p>
            </c:txPr>
            <c:dLblPos val="ctr"/>
            <c:showLegendKey val="0"/>
            <c:showVal val="1"/>
            <c:showCatName val="0"/>
            <c:showSerName val="0"/>
            <c:showPercent val="0"/>
            <c:showBubbleSize val="0"/>
            <c:showLeaderLines val="0"/>
          </c:dLbls>
          <c:cat>
            <c:strRef>
              <c:f>Sheet1!$B$2:$B$5</c:f>
              <c:strCache>
                <c:ptCount val="4"/>
                <c:pt idx="0">
                  <c:v>Your Institution</c:v>
                </c:pt>
                <c:pt idx="1">
                  <c:v>Comparison Group</c:v>
                </c:pt>
                <c:pt idx="2">
                  <c:v>Your Institution</c:v>
                </c:pt>
                <c:pt idx="3">
                  <c:v>Comparison Group</c:v>
                </c:pt>
              </c:strCache>
            </c:strRef>
          </c:cat>
          <c:val>
            <c:numRef>
              <c:f>Sheet1!$D$2:$D$5</c:f>
              <c:numCache>
                <c:formatCode>0.0%</c:formatCode>
                <c:ptCount val="4"/>
                <c:pt idx="0">
                  <c:v>0.42599999999999999</c:v>
                </c:pt>
                <c:pt idx="1">
                  <c:v>0.17299999999999999</c:v>
                </c:pt>
                <c:pt idx="2">
                  <c:v>0.25800000000000001</c:v>
                </c:pt>
                <c:pt idx="3">
                  <c:v>0.14899999999999999</c:v>
                </c:pt>
              </c:numCache>
            </c:numRef>
          </c:val>
        </c:ser>
        <c:dLbls>
          <c:showLegendKey val="0"/>
          <c:showVal val="0"/>
          <c:showCatName val="0"/>
          <c:showSerName val="0"/>
          <c:showPercent val="0"/>
          <c:showBubbleSize val="0"/>
        </c:dLbls>
        <c:gapWidth val="90"/>
        <c:overlap val="100"/>
        <c:axId val="43389440"/>
        <c:axId val="45646400"/>
      </c:barChart>
      <c:catAx>
        <c:axId val="43389440"/>
        <c:scaling>
          <c:orientation val="minMax"/>
        </c:scaling>
        <c:delete val="0"/>
        <c:axPos val="b"/>
        <c:majorGridlines/>
        <c:majorTickMark val="none"/>
        <c:minorTickMark val="none"/>
        <c:tickLblPos val="none"/>
        <c:crossAx val="45646400"/>
        <c:crosses val="autoZero"/>
        <c:auto val="1"/>
        <c:lblAlgn val="ctr"/>
        <c:lblOffset val="100"/>
        <c:tickLblSkip val="2"/>
        <c:tickMarkSkip val="2"/>
        <c:noMultiLvlLbl val="0"/>
      </c:catAx>
      <c:valAx>
        <c:axId val="45646400"/>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3389440"/>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High Pluralistic Orientation</a:t>
            </a:r>
          </a:p>
        </c:rich>
      </c:tx>
      <c:layout>
        <c:manualLayout>
          <c:xMode val="edge"/>
          <c:yMode val="edge"/>
          <c:x val="0.38794079007924542"/>
          <c:y val="2.0881707968322328E-2"/>
        </c:manualLayout>
      </c:layout>
      <c:overlay val="0"/>
    </c:title>
    <c:autoTitleDeleted val="0"/>
    <c:plotArea>
      <c:layout>
        <c:manualLayout>
          <c:layoutTarget val="inner"/>
          <c:xMode val="edge"/>
          <c:yMode val="edge"/>
          <c:x val="0.11149032992036405"/>
          <c:y val="0.12529002320185612"/>
          <c:w val="0.85324232081911267"/>
          <c:h val="0.75406032482598606"/>
        </c:manualLayout>
      </c:layout>
      <c:barChart>
        <c:barDir val="bar"/>
        <c:grouping val="clustered"/>
        <c:varyColors val="0"/>
        <c:dLbls>
          <c:showLegendKey val="0"/>
          <c:showVal val="0"/>
          <c:showCatName val="0"/>
          <c:showSerName val="0"/>
          <c:showPercent val="0"/>
          <c:showBubbleSize val="0"/>
        </c:dLbls>
        <c:gapWidth val="50"/>
        <c:axId val="43619840"/>
        <c:axId val="45649280"/>
      </c:barChart>
      <c:catAx>
        <c:axId val="43619840"/>
        <c:scaling>
          <c:orientation val="minMax"/>
        </c:scaling>
        <c:delete val="0"/>
        <c:axPos val="l"/>
        <c:majorTickMark val="none"/>
        <c:minorTickMark val="none"/>
        <c:tickLblPos val="nextTo"/>
        <c:txPr>
          <a:bodyPr rot="0" vert="horz"/>
          <a:lstStyle/>
          <a:p>
            <a:pPr>
              <a:defRPr/>
            </a:pPr>
            <a:endParaRPr lang="en-US"/>
          </a:p>
        </c:txPr>
        <c:crossAx val="45649280"/>
        <c:crosses val="autoZero"/>
        <c:auto val="1"/>
        <c:lblAlgn val="ctr"/>
        <c:lblOffset val="100"/>
        <c:tickLblSkip val="1"/>
        <c:tickMarkSkip val="1"/>
        <c:noMultiLvlLbl val="0"/>
      </c:catAx>
      <c:valAx>
        <c:axId val="45649280"/>
        <c:scaling>
          <c:orientation val="minMax"/>
          <c:max val="1"/>
          <c:min val="0"/>
        </c:scaling>
        <c:delete val="0"/>
        <c:axPos val="b"/>
        <c:numFmt formatCode="0%" sourceLinked="0"/>
        <c:majorTickMark val="none"/>
        <c:minorTickMark val="none"/>
        <c:tickLblPos val="nextTo"/>
        <c:txPr>
          <a:bodyPr rot="0" vert="horz"/>
          <a:lstStyle/>
          <a:p>
            <a:pPr>
              <a:defRPr/>
            </a:pPr>
            <a:endParaRPr lang="en-US"/>
          </a:p>
        </c:txPr>
        <c:crossAx val="43619840"/>
        <c:crosses val="autoZero"/>
        <c:crossBetween val="between"/>
        <c:majorUnit val="0.2"/>
        <c:minorUnit val="4.0000000000000022E-2"/>
      </c:valAx>
      <c:spPr>
        <a:noFill/>
        <a:ln w="25397">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95495821642992"/>
          <c:y val="5.0618279569892469E-2"/>
          <c:w val="0.76293421916010995"/>
          <c:h val="0.755511599356532"/>
        </c:manualLayout>
      </c:layout>
      <c:lineChart>
        <c:grouping val="standard"/>
        <c:varyColors val="0"/>
        <c:ser>
          <c:idx val="0"/>
          <c:order val="0"/>
          <c:tx>
            <c:strRef>
              <c:f>Sheet1!$B$1</c:f>
              <c:strCache>
                <c:ptCount val="1"/>
                <c:pt idx="0">
                  <c:v>i</c:v>
                </c:pt>
              </c:strCache>
            </c:strRef>
          </c:tx>
          <c:spPr>
            <a:ln w="50696">
              <a:solidFill>
                <a:schemeClr val="tx2">
                  <a:lumMod val="75000"/>
                </a:schemeClr>
              </a:solidFill>
            </a:ln>
          </c:spPr>
          <c:marker>
            <c:symbol val="none"/>
          </c:marker>
          <c:cat>
            <c:strRef>
              <c:f>Sheet1!$A$2:$A$3</c:f>
              <c:strCache>
                <c:ptCount val="2"/>
                <c:pt idx="0">
                  <c:v>TFS</c:v>
                </c:pt>
                <c:pt idx="1">
                  <c:v>YFCY</c:v>
                </c:pt>
              </c:strCache>
            </c:strRef>
          </c:cat>
          <c:val>
            <c:numRef>
              <c:f>Sheet1!$B$2:$B$3</c:f>
              <c:numCache>
                <c:formatCode>0.0</c:formatCode>
                <c:ptCount val="2"/>
                <c:pt idx="0">
                  <c:v>45.04</c:v>
                </c:pt>
                <c:pt idx="1">
                  <c:v>49.03</c:v>
                </c:pt>
              </c:numCache>
            </c:numRef>
          </c:val>
          <c:smooth val="0"/>
        </c:ser>
        <c:ser>
          <c:idx val="1"/>
          <c:order val="1"/>
          <c:tx>
            <c:strRef>
              <c:f>Sheet1!$C$1</c:f>
              <c:strCache>
                <c:ptCount val="1"/>
                <c:pt idx="0">
                  <c:v>c</c:v>
                </c:pt>
              </c:strCache>
            </c:strRef>
          </c:tx>
          <c:spPr>
            <a:ln w="50696">
              <a:solidFill>
                <a:srgbClr val="FFFF66"/>
              </a:solidFill>
            </a:ln>
          </c:spPr>
          <c:marker>
            <c:symbol val="none"/>
          </c:marker>
          <c:cat>
            <c:strRef>
              <c:f>Sheet1!$A$2:$A$3</c:f>
              <c:strCache>
                <c:ptCount val="2"/>
                <c:pt idx="0">
                  <c:v>TFS</c:v>
                </c:pt>
                <c:pt idx="1">
                  <c:v>YFCY</c:v>
                </c:pt>
              </c:strCache>
            </c:strRef>
          </c:cat>
          <c:val>
            <c:numRef>
              <c:f>Sheet1!$C$2:$C$3</c:f>
              <c:numCache>
                <c:formatCode>0.0</c:formatCode>
                <c:ptCount val="2"/>
                <c:pt idx="0">
                  <c:v>49.38</c:v>
                </c:pt>
                <c:pt idx="1">
                  <c:v>51.54</c:v>
                </c:pt>
              </c:numCache>
            </c:numRef>
          </c:val>
          <c:smooth val="0"/>
        </c:ser>
        <c:dLbls>
          <c:showLegendKey val="0"/>
          <c:showVal val="0"/>
          <c:showCatName val="0"/>
          <c:showSerName val="0"/>
          <c:showPercent val="0"/>
          <c:showBubbleSize val="0"/>
        </c:dLbls>
        <c:marker val="1"/>
        <c:smooth val="0"/>
        <c:axId val="43618304"/>
        <c:axId val="45651008"/>
      </c:lineChart>
      <c:catAx>
        <c:axId val="43618304"/>
        <c:scaling>
          <c:orientation val="minMax"/>
        </c:scaling>
        <c:delete val="0"/>
        <c:axPos val="b"/>
        <c:numFmt formatCode="General" sourceLinked="1"/>
        <c:majorTickMark val="none"/>
        <c:minorTickMark val="none"/>
        <c:tickLblPos val="nextTo"/>
        <c:txPr>
          <a:bodyPr/>
          <a:lstStyle/>
          <a:p>
            <a:pPr>
              <a:defRPr>
                <a:solidFill>
                  <a:schemeClr val="tx2">
                    <a:lumMod val="75000"/>
                  </a:schemeClr>
                </a:solidFill>
              </a:defRPr>
            </a:pPr>
            <a:endParaRPr lang="en-US"/>
          </a:p>
        </c:txPr>
        <c:crossAx val="45651008"/>
        <c:crosses val="autoZero"/>
        <c:auto val="1"/>
        <c:lblAlgn val="ctr"/>
        <c:lblOffset val="100"/>
        <c:noMultiLvlLbl val="0"/>
      </c:catAx>
      <c:valAx>
        <c:axId val="45651008"/>
        <c:scaling>
          <c:orientation val="minMax"/>
          <c:max val="60"/>
          <c:min val="40"/>
        </c:scaling>
        <c:delete val="0"/>
        <c:axPos val="l"/>
        <c:numFmt formatCode="#,##0" sourceLinked="0"/>
        <c:majorTickMark val="none"/>
        <c:minorTickMark val="none"/>
        <c:tickLblPos val="nextTo"/>
        <c:txPr>
          <a:bodyPr/>
          <a:lstStyle/>
          <a:p>
            <a:pPr>
              <a:defRPr sz="1392">
                <a:solidFill>
                  <a:schemeClr val="tx2">
                    <a:lumMod val="75000"/>
                  </a:schemeClr>
                </a:solidFill>
              </a:defRPr>
            </a:pPr>
            <a:endParaRPr lang="en-US"/>
          </a:p>
        </c:txPr>
        <c:crossAx val="43618304"/>
        <c:crosses val="autoZero"/>
        <c:crossBetween val="between"/>
        <c:majorUnit val="2"/>
      </c:valAx>
      <c:dTable>
        <c:showHorzBorder val="1"/>
        <c:showVertBorder val="1"/>
        <c:showOutline val="0"/>
        <c:showKeys val="0"/>
        <c:txPr>
          <a:bodyPr/>
          <a:lstStyle/>
          <a:p>
            <a:pPr rtl="0">
              <a:defRPr sz="1200" baseline="0"/>
            </a:pPr>
            <a:endParaRPr lang="en-US"/>
          </a:p>
        </c:txPr>
      </c:dTable>
      <c:spPr>
        <a:noFill/>
        <a:ln w="25387">
          <a:noFill/>
        </a:ln>
      </c:spPr>
    </c:plotArea>
    <c:plotVisOnly val="1"/>
    <c:dispBlanksAs val="gap"/>
    <c:showDLblsOverMax val="0"/>
  </c:chart>
  <c:txPr>
    <a:bodyPr/>
    <a:lstStyle/>
    <a:p>
      <a:pPr>
        <a:defRPr sz="1792"/>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3693215699217727E-2"/>
          <c:y val="9.1665348762099183E-2"/>
          <c:w val="0.5654202294808256"/>
          <c:h val="0.78623973983450091"/>
        </c:manualLayout>
      </c:layout>
      <c:barChart>
        <c:barDir val="col"/>
        <c:grouping val="clustered"/>
        <c:varyColors val="0"/>
        <c:ser>
          <c:idx val="2"/>
          <c:order val="0"/>
          <c:spPr>
            <a:solidFill>
              <a:schemeClr val="tx1">
                <a:lumMod val="75000"/>
              </a:schemeClr>
            </a:solidFill>
            <a:ln>
              <a:noFill/>
            </a:ln>
          </c:spPr>
          <c:invertIfNegative val="0"/>
          <c:dLbls>
            <c:txPr>
              <a:bodyPr/>
              <a:lstStyle/>
              <a:p>
                <a:pPr>
                  <a:defRPr sz="1592">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49</c:v>
                </c:pt>
                <c:pt idx="1">
                  <c:v>51.19</c:v>
                </c:pt>
                <c:pt idx="2">
                  <c:v>47.72</c:v>
                </c:pt>
              </c:numCache>
            </c:numRef>
          </c:val>
        </c:ser>
        <c:ser>
          <c:idx val="0"/>
          <c:order val="1"/>
          <c:spPr>
            <a:solidFill>
              <a:srgbClr val="FFFF66"/>
            </a:solidFill>
            <a:ln>
              <a:noFill/>
            </a:ln>
          </c:spPr>
          <c:invertIfNegative val="0"/>
          <c:dLbls>
            <c:txPr>
              <a:bodyPr/>
              <a:lstStyle/>
              <a:p>
                <a:pPr>
                  <a:defRPr sz="1592">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47.53</c:v>
                </c:pt>
                <c:pt idx="1">
                  <c:v>47.49</c:v>
                </c:pt>
                <c:pt idx="2">
                  <c:v>47.56</c:v>
                </c:pt>
              </c:numCache>
            </c:numRef>
          </c:val>
        </c:ser>
        <c:dLbls>
          <c:showLegendKey val="0"/>
          <c:showVal val="1"/>
          <c:showCatName val="0"/>
          <c:showSerName val="0"/>
          <c:showPercent val="0"/>
          <c:showBubbleSize val="0"/>
        </c:dLbls>
        <c:gapWidth val="50"/>
        <c:overlap val="-6"/>
        <c:axId val="43810304"/>
        <c:axId val="44552128"/>
      </c:barChart>
      <c:catAx>
        <c:axId val="43810304"/>
        <c:scaling>
          <c:orientation val="minMax"/>
        </c:scaling>
        <c:delete val="0"/>
        <c:axPos val="b"/>
        <c:numFmt formatCode="General" sourceLinked="1"/>
        <c:majorTickMark val="none"/>
        <c:minorTickMark val="none"/>
        <c:tickLblPos val="nextTo"/>
        <c:txPr>
          <a:bodyPr rot="0" vert="horz"/>
          <a:lstStyle/>
          <a:p>
            <a:pPr>
              <a:defRPr sz="1591">
                <a:solidFill>
                  <a:schemeClr val="tx1">
                    <a:lumMod val="75000"/>
                  </a:schemeClr>
                </a:solidFill>
              </a:defRPr>
            </a:pPr>
            <a:endParaRPr lang="en-US"/>
          </a:p>
        </c:txPr>
        <c:crossAx val="44552128"/>
        <c:crosses val="autoZero"/>
        <c:auto val="1"/>
        <c:lblAlgn val="ctr"/>
        <c:lblOffset val="100"/>
        <c:tickLblSkip val="1"/>
        <c:tickMarkSkip val="1"/>
        <c:noMultiLvlLbl val="0"/>
      </c:catAx>
      <c:valAx>
        <c:axId val="44552128"/>
        <c:scaling>
          <c:orientation val="minMax"/>
          <c:max val="100"/>
          <c:min val="0"/>
        </c:scaling>
        <c:delete val="0"/>
        <c:axPos val="l"/>
        <c:numFmt formatCode="#,##0" sourceLinked="0"/>
        <c:majorTickMark val="none"/>
        <c:minorTickMark val="none"/>
        <c:tickLblPos val="nextTo"/>
        <c:txPr>
          <a:bodyPr rot="0" vert="horz"/>
          <a:lstStyle/>
          <a:p>
            <a:pPr>
              <a:defRPr sz="1392">
                <a:solidFill>
                  <a:schemeClr val="tx1">
                    <a:lumMod val="75000"/>
                  </a:schemeClr>
                </a:solidFill>
              </a:defRPr>
            </a:pPr>
            <a:endParaRPr lang="en-US"/>
          </a:p>
        </c:txPr>
        <c:crossAx val="43810304"/>
        <c:crosses val="autoZero"/>
        <c:crossBetween val="between"/>
        <c:majorUnit val="10"/>
        <c:minorUnit val="5"/>
      </c:valAx>
      <c:spPr>
        <a:noFill/>
        <a:ln w="25402">
          <a:noFill/>
        </a:ln>
      </c:spPr>
    </c:plotArea>
    <c:plotVisOnly val="1"/>
    <c:dispBlanksAs val="gap"/>
    <c:showDLblsOverMax val="0"/>
  </c:chart>
  <c:txPr>
    <a:bodyPr/>
    <a:lstStyle/>
    <a:p>
      <a:pPr>
        <a:defRPr sz="1791"/>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9.2163981439621859E-2"/>
          <c:y val="9.1665348762099183E-2"/>
          <c:w val="0.60501671104061627"/>
          <c:h val="0.78623973983450091"/>
        </c:manualLayout>
      </c:layout>
      <c:barChart>
        <c:barDir val="col"/>
        <c:grouping val="clustered"/>
        <c:varyColors val="0"/>
        <c:ser>
          <c:idx val="2"/>
          <c:order val="0"/>
          <c:spPr>
            <a:solidFill>
              <a:schemeClr val="tx1">
                <a:lumMod val="75000"/>
              </a:schemeClr>
            </a:solidFill>
            <a:ln>
              <a:noFill/>
            </a:ln>
          </c:spPr>
          <c:invertIfNegative val="0"/>
          <c:dLbls>
            <c:txPr>
              <a:bodyPr/>
              <a:lstStyle/>
              <a:p>
                <a:pPr>
                  <a:defRPr sz="1592">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52.32</c:v>
                </c:pt>
                <c:pt idx="1">
                  <c:v>55.16</c:v>
                </c:pt>
                <c:pt idx="2">
                  <c:v>50.46</c:v>
                </c:pt>
              </c:numCache>
            </c:numRef>
          </c:val>
        </c:ser>
        <c:ser>
          <c:idx val="0"/>
          <c:order val="1"/>
          <c:spPr>
            <a:solidFill>
              <a:srgbClr val="FFFF66"/>
            </a:solidFill>
            <a:ln>
              <a:noFill/>
            </a:ln>
          </c:spPr>
          <c:invertIfNegative val="0"/>
          <c:dLbls>
            <c:txPr>
              <a:bodyPr/>
              <a:lstStyle/>
              <a:p>
                <a:pPr>
                  <a:defRPr sz="1592">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49.1</c:v>
                </c:pt>
                <c:pt idx="1">
                  <c:v>48.57</c:v>
                </c:pt>
                <c:pt idx="2">
                  <c:v>49.43</c:v>
                </c:pt>
              </c:numCache>
            </c:numRef>
          </c:val>
        </c:ser>
        <c:dLbls>
          <c:showLegendKey val="0"/>
          <c:showVal val="1"/>
          <c:showCatName val="0"/>
          <c:showSerName val="0"/>
          <c:showPercent val="0"/>
          <c:showBubbleSize val="0"/>
        </c:dLbls>
        <c:gapWidth val="37"/>
        <c:overlap val="-6"/>
        <c:axId val="44103168"/>
        <c:axId val="44523520"/>
      </c:barChart>
      <c:catAx>
        <c:axId val="44103168"/>
        <c:scaling>
          <c:orientation val="minMax"/>
        </c:scaling>
        <c:delete val="0"/>
        <c:axPos val="b"/>
        <c:numFmt formatCode="General" sourceLinked="1"/>
        <c:majorTickMark val="none"/>
        <c:minorTickMark val="none"/>
        <c:tickLblPos val="nextTo"/>
        <c:txPr>
          <a:bodyPr rot="0" vert="horz"/>
          <a:lstStyle/>
          <a:p>
            <a:pPr>
              <a:defRPr sz="1591">
                <a:solidFill>
                  <a:schemeClr val="tx1">
                    <a:lumMod val="75000"/>
                  </a:schemeClr>
                </a:solidFill>
              </a:defRPr>
            </a:pPr>
            <a:endParaRPr lang="en-US"/>
          </a:p>
        </c:txPr>
        <c:crossAx val="44523520"/>
        <c:crosses val="autoZero"/>
        <c:auto val="1"/>
        <c:lblAlgn val="ctr"/>
        <c:lblOffset val="100"/>
        <c:tickLblSkip val="1"/>
        <c:tickMarkSkip val="1"/>
        <c:noMultiLvlLbl val="0"/>
      </c:catAx>
      <c:valAx>
        <c:axId val="44523520"/>
        <c:scaling>
          <c:orientation val="minMax"/>
          <c:max val="100"/>
          <c:min val="0"/>
        </c:scaling>
        <c:delete val="0"/>
        <c:axPos val="l"/>
        <c:numFmt formatCode="#,##0" sourceLinked="0"/>
        <c:majorTickMark val="none"/>
        <c:minorTickMark val="none"/>
        <c:tickLblPos val="nextTo"/>
        <c:txPr>
          <a:bodyPr rot="0" vert="horz"/>
          <a:lstStyle/>
          <a:p>
            <a:pPr>
              <a:defRPr sz="1392">
                <a:solidFill>
                  <a:schemeClr val="tx1">
                    <a:lumMod val="75000"/>
                  </a:schemeClr>
                </a:solidFill>
              </a:defRPr>
            </a:pPr>
            <a:endParaRPr lang="en-US"/>
          </a:p>
        </c:txPr>
        <c:crossAx val="44103168"/>
        <c:crosses val="autoZero"/>
        <c:crossBetween val="between"/>
        <c:majorUnit val="10"/>
        <c:minorUnit val="5"/>
      </c:valAx>
      <c:spPr>
        <a:noFill/>
        <a:ln w="25391">
          <a:noFill/>
        </a:ln>
      </c:spPr>
    </c:plotArea>
    <c:plotVisOnly val="1"/>
    <c:dispBlanksAs val="gap"/>
    <c:showDLblsOverMax val="0"/>
  </c:chart>
  <c:txPr>
    <a:bodyPr/>
    <a:lstStyle/>
    <a:p>
      <a:pPr>
        <a:defRPr sz="1791"/>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7946969696969783"/>
          <c:y val="3.1746031746031744E-2"/>
          <c:w val="0.6511616161616206"/>
          <c:h val="0.68216931216931265"/>
        </c:manualLayout>
      </c:layout>
      <c:pieChart>
        <c:varyColors val="1"/>
        <c:ser>
          <c:idx val="0"/>
          <c:order val="0"/>
          <c:tx>
            <c:strRef>
              <c:f>Sheet1!$B$1</c:f>
              <c:strCache>
                <c:ptCount val="1"/>
                <c:pt idx="0">
                  <c:v>Your Institution</c:v>
                </c:pt>
              </c:strCache>
            </c:strRef>
          </c:tx>
          <c:dPt>
            <c:idx val="0"/>
            <c:bubble3D val="0"/>
            <c:spPr>
              <a:solidFill>
                <a:srgbClr val="5D93FF"/>
              </a:solidFill>
            </c:spPr>
          </c:dPt>
          <c:dPt>
            <c:idx val="1"/>
            <c:bubble3D val="0"/>
            <c:spPr>
              <a:solidFill>
                <a:srgbClr val="FE5548"/>
              </a:solidFill>
            </c:spPr>
          </c:dPt>
          <c:dPt>
            <c:idx val="2"/>
            <c:bubble3D val="0"/>
            <c:spPr>
              <a:solidFill>
                <a:srgbClr val="A4D76B"/>
              </a:solidFill>
            </c:spPr>
          </c:dPt>
          <c:dPt>
            <c:idx val="3"/>
            <c:bubble3D val="0"/>
            <c:spPr>
              <a:solidFill>
                <a:schemeClr val="bg2">
                  <a:lumMod val="65000"/>
                </a:schemeClr>
              </a:solidFill>
            </c:spPr>
          </c:dPt>
          <c:dLbls>
            <c:txPr>
              <a:bodyPr/>
              <a:lstStyle/>
              <a:p>
                <a:pPr>
                  <a:defRPr sz="1600" b="1">
                    <a:solidFill>
                      <a:schemeClr val="tx1">
                        <a:lumMod val="50000"/>
                      </a:schemeClr>
                    </a:solidFill>
                    <a:latin typeface="+mn-lt"/>
                  </a:defRPr>
                </a:pPr>
                <a:endParaRPr lang="en-US"/>
              </a:p>
            </c:txPr>
            <c:dLblPos val="bestFit"/>
            <c:showLegendKey val="0"/>
            <c:showVal val="1"/>
            <c:showCatName val="0"/>
            <c:showSerName val="0"/>
            <c:showPercent val="0"/>
            <c:showBubbleSize val="0"/>
            <c:showLeaderLines val="1"/>
          </c:dLbls>
          <c:cat>
            <c:strRef>
              <c:f>Sheet1!$A$2:$A$5</c:f>
              <c:strCache>
                <c:ptCount val="4"/>
                <c:pt idx="0">
                  <c:v>Residence Halls</c:v>
                </c:pt>
                <c:pt idx="1">
                  <c:v>Special Interest Housing</c:v>
                </c:pt>
                <c:pt idx="2">
                  <c:v>With Family</c:v>
                </c:pt>
                <c:pt idx="3">
                  <c:v>All Other Responses</c:v>
                </c:pt>
              </c:strCache>
            </c:strRef>
          </c:cat>
          <c:val>
            <c:numRef>
              <c:f>Sheet1!$B$2:$B$5</c:f>
              <c:numCache>
                <c:formatCode>0.0%</c:formatCode>
                <c:ptCount val="4"/>
                <c:pt idx="0">
                  <c:v>0</c:v>
                </c:pt>
                <c:pt idx="1">
                  <c:v>6.7000000000000004E-2</c:v>
                </c:pt>
                <c:pt idx="2">
                  <c:v>0.7</c:v>
                </c:pt>
                <c:pt idx="3">
                  <c:v>0.23400000000000001</c:v>
                </c:pt>
              </c:numCache>
            </c:numRef>
          </c:val>
        </c:ser>
        <c:dLbls>
          <c:showLegendKey val="0"/>
          <c:showVal val="1"/>
          <c:showCatName val="0"/>
          <c:showSerName val="0"/>
          <c:showPercent val="0"/>
          <c:showBubbleSize val="0"/>
          <c:showLeaderLines val="1"/>
        </c:dLbls>
        <c:firstSliceAng val="0"/>
      </c:pieChart>
      <c:spPr>
        <a:noFill/>
        <a:ln w="25408">
          <a:noFill/>
        </a:ln>
      </c:spPr>
    </c:plotArea>
    <c:legend>
      <c:legendPos val="b"/>
      <c:layout>
        <c:manualLayout>
          <c:xMode val="edge"/>
          <c:yMode val="edge"/>
          <c:x val="0.31604777213499358"/>
          <c:y val="0.7641798170290498"/>
          <c:w val="0.51184353435110563"/>
          <c:h val="0.21994707451692116"/>
        </c:manualLayout>
      </c:layout>
      <c:overlay val="0"/>
      <c:txPr>
        <a:bodyPr/>
        <a:lstStyle/>
        <a:p>
          <a:pPr>
            <a:defRPr sz="1729" baseline="0">
              <a:solidFill>
                <a:schemeClr val="tx1">
                  <a:lumMod val="50000"/>
                </a:schemeClr>
              </a:solidFill>
            </a:defRPr>
          </a:pPr>
          <a:endParaRPr lang="en-US"/>
        </a:p>
      </c:txPr>
    </c:legend>
    <c:plotVisOnly val="1"/>
    <c:dispBlanksAs val="zero"/>
    <c:showDLblsOverMax val="0"/>
  </c:chart>
  <c:spPr>
    <a:noFill/>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3693215699217574E-2"/>
          <c:y val="0.10863847464611533"/>
          <c:w val="0.5799845918540758"/>
          <c:h val="0.78341088552049809"/>
        </c:manualLayout>
      </c:layout>
      <c:barChart>
        <c:barDir val="col"/>
        <c:grouping val="clustered"/>
        <c:varyColors val="0"/>
        <c:ser>
          <c:idx val="2"/>
          <c:order val="0"/>
          <c:spPr>
            <a:solidFill>
              <a:schemeClr val="tx1">
                <a:lumMod val="75000"/>
              </a:schemeClr>
            </a:solidFill>
            <a:ln>
              <a:noFill/>
            </a:ln>
            <a:effectLst/>
          </c:spPr>
          <c:invertIfNegative val="0"/>
          <c:dLbls>
            <c:txPr>
              <a:bodyPr/>
              <a:lstStyle/>
              <a:p>
                <a:pPr>
                  <a:defRPr sz="1589">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49.06</c:v>
                </c:pt>
                <c:pt idx="1">
                  <c:v>49.97</c:v>
                </c:pt>
                <c:pt idx="2">
                  <c:v>48.48</c:v>
                </c:pt>
              </c:numCache>
            </c:numRef>
          </c:val>
        </c:ser>
        <c:ser>
          <c:idx val="0"/>
          <c:order val="1"/>
          <c:spPr>
            <a:solidFill>
              <a:srgbClr val="FFFF66"/>
            </a:solidFill>
            <a:ln>
              <a:noFill/>
            </a:ln>
          </c:spPr>
          <c:invertIfNegative val="0"/>
          <c:dLbls>
            <c:txPr>
              <a:bodyPr/>
              <a:lstStyle/>
              <a:p>
                <a:pPr>
                  <a:defRPr sz="1589">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51.29</c:v>
                </c:pt>
                <c:pt idx="1">
                  <c:v>50.29</c:v>
                </c:pt>
                <c:pt idx="2">
                  <c:v>51.9</c:v>
                </c:pt>
              </c:numCache>
            </c:numRef>
          </c:val>
        </c:ser>
        <c:dLbls>
          <c:showLegendKey val="0"/>
          <c:showVal val="1"/>
          <c:showCatName val="0"/>
          <c:showSerName val="0"/>
          <c:showPercent val="0"/>
          <c:showBubbleSize val="0"/>
        </c:dLbls>
        <c:gapWidth val="50"/>
        <c:overlap val="-6"/>
        <c:axId val="44193792"/>
        <c:axId val="44526400"/>
      </c:barChart>
      <c:catAx>
        <c:axId val="44193792"/>
        <c:scaling>
          <c:orientation val="minMax"/>
        </c:scaling>
        <c:delete val="0"/>
        <c:axPos val="b"/>
        <c:numFmt formatCode="General" sourceLinked="1"/>
        <c:majorTickMark val="none"/>
        <c:minorTickMark val="none"/>
        <c:tickLblPos val="nextTo"/>
        <c:txPr>
          <a:bodyPr rot="0" vert="horz"/>
          <a:lstStyle/>
          <a:p>
            <a:pPr>
              <a:defRPr sz="1588">
                <a:solidFill>
                  <a:schemeClr val="tx1">
                    <a:lumMod val="75000"/>
                  </a:schemeClr>
                </a:solidFill>
              </a:defRPr>
            </a:pPr>
            <a:endParaRPr lang="en-US"/>
          </a:p>
        </c:txPr>
        <c:crossAx val="44526400"/>
        <c:crosses val="autoZero"/>
        <c:auto val="1"/>
        <c:lblAlgn val="ctr"/>
        <c:lblOffset val="100"/>
        <c:tickLblSkip val="1"/>
        <c:tickMarkSkip val="1"/>
        <c:noMultiLvlLbl val="0"/>
      </c:catAx>
      <c:valAx>
        <c:axId val="44526400"/>
        <c:scaling>
          <c:orientation val="minMax"/>
          <c:max val="100"/>
          <c:min val="0"/>
        </c:scaling>
        <c:delete val="0"/>
        <c:axPos val="l"/>
        <c:numFmt formatCode="#,##0" sourceLinked="0"/>
        <c:majorTickMark val="none"/>
        <c:minorTickMark val="none"/>
        <c:tickLblPos val="nextTo"/>
        <c:txPr>
          <a:bodyPr rot="0" vert="horz"/>
          <a:lstStyle/>
          <a:p>
            <a:pPr>
              <a:defRPr sz="1389">
                <a:solidFill>
                  <a:schemeClr val="tx1">
                    <a:lumMod val="75000"/>
                  </a:schemeClr>
                </a:solidFill>
              </a:defRPr>
            </a:pPr>
            <a:endParaRPr lang="en-US"/>
          </a:p>
        </c:txPr>
        <c:crossAx val="44193792"/>
        <c:crosses val="autoZero"/>
        <c:crossBetween val="between"/>
        <c:majorUnit val="10"/>
        <c:minorUnit val="5"/>
      </c:valAx>
      <c:spPr>
        <a:noFill/>
        <a:ln w="25391">
          <a:noFill/>
        </a:ln>
      </c:spPr>
    </c:plotArea>
    <c:plotVisOnly val="1"/>
    <c:dispBlanksAs val="gap"/>
    <c:showDLblsOverMax val="0"/>
  </c:chart>
  <c:txPr>
    <a:bodyPr/>
    <a:lstStyle/>
    <a:p>
      <a:pPr>
        <a:defRPr sz="1788"/>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1012694388897624E-2"/>
          <c:y val="0.10298076601810922"/>
          <c:w val="0.59008983833652562"/>
          <c:h val="0.78341088552049809"/>
        </c:manualLayout>
      </c:layout>
      <c:barChart>
        <c:barDir val="col"/>
        <c:grouping val="clustered"/>
        <c:varyColors val="0"/>
        <c:ser>
          <c:idx val="2"/>
          <c:order val="0"/>
          <c:spPr>
            <a:solidFill>
              <a:schemeClr val="tx1">
                <a:lumMod val="75000"/>
              </a:schemeClr>
            </a:solidFill>
            <a:ln>
              <a:solidFill>
                <a:schemeClr val="tx1"/>
              </a:solidFill>
            </a:ln>
            <a:effectLst/>
          </c:spPr>
          <c:invertIfNegative val="0"/>
          <c:dLbls>
            <c:txPr>
              <a:bodyPr/>
              <a:lstStyle/>
              <a:p>
                <a:pPr>
                  <a:defRPr sz="1595">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50.43</c:v>
                </c:pt>
                <c:pt idx="1">
                  <c:v>49.54</c:v>
                </c:pt>
                <c:pt idx="2">
                  <c:v>51.01</c:v>
                </c:pt>
              </c:numCache>
            </c:numRef>
          </c:val>
        </c:ser>
        <c:ser>
          <c:idx val="0"/>
          <c:order val="1"/>
          <c:spPr>
            <a:solidFill>
              <a:srgbClr val="FFFF66"/>
            </a:solidFill>
            <a:ln>
              <a:noFill/>
            </a:ln>
            <a:effectLst/>
          </c:spPr>
          <c:invertIfNegative val="0"/>
          <c:dLbls>
            <c:txPr>
              <a:bodyPr/>
              <a:lstStyle/>
              <a:p>
                <a:pPr>
                  <a:defRPr sz="1595">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51.69</c:v>
                </c:pt>
                <c:pt idx="1">
                  <c:v>52.03</c:v>
                </c:pt>
                <c:pt idx="2">
                  <c:v>51.49</c:v>
                </c:pt>
              </c:numCache>
            </c:numRef>
          </c:val>
        </c:ser>
        <c:dLbls>
          <c:showLegendKey val="0"/>
          <c:showVal val="1"/>
          <c:showCatName val="0"/>
          <c:showSerName val="0"/>
          <c:showPercent val="0"/>
          <c:showBubbleSize val="0"/>
        </c:dLbls>
        <c:gapWidth val="57"/>
        <c:overlap val="-6"/>
        <c:axId val="44256768"/>
        <c:axId val="44526976"/>
      </c:barChart>
      <c:catAx>
        <c:axId val="44256768"/>
        <c:scaling>
          <c:orientation val="minMax"/>
        </c:scaling>
        <c:delete val="0"/>
        <c:axPos val="b"/>
        <c:numFmt formatCode="General" sourceLinked="1"/>
        <c:majorTickMark val="none"/>
        <c:minorTickMark val="none"/>
        <c:tickLblPos val="nextTo"/>
        <c:txPr>
          <a:bodyPr rot="0" vert="horz"/>
          <a:lstStyle/>
          <a:p>
            <a:pPr>
              <a:defRPr sz="1594">
                <a:solidFill>
                  <a:schemeClr val="tx1">
                    <a:lumMod val="75000"/>
                  </a:schemeClr>
                </a:solidFill>
              </a:defRPr>
            </a:pPr>
            <a:endParaRPr lang="en-US"/>
          </a:p>
        </c:txPr>
        <c:crossAx val="44526976"/>
        <c:crosses val="autoZero"/>
        <c:auto val="1"/>
        <c:lblAlgn val="ctr"/>
        <c:lblOffset val="100"/>
        <c:tickLblSkip val="1"/>
        <c:tickMarkSkip val="1"/>
        <c:noMultiLvlLbl val="0"/>
      </c:catAx>
      <c:valAx>
        <c:axId val="44526976"/>
        <c:scaling>
          <c:orientation val="minMax"/>
          <c:max val="100"/>
          <c:min val="0"/>
        </c:scaling>
        <c:delete val="0"/>
        <c:axPos val="l"/>
        <c:numFmt formatCode="#,##0" sourceLinked="0"/>
        <c:majorTickMark val="none"/>
        <c:minorTickMark val="none"/>
        <c:tickLblPos val="nextTo"/>
        <c:txPr>
          <a:bodyPr rot="0" vert="horz"/>
          <a:lstStyle/>
          <a:p>
            <a:pPr>
              <a:defRPr sz="1395">
                <a:solidFill>
                  <a:schemeClr val="tx1">
                    <a:lumMod val="75000"/>
                  </a:schemeClr>
                </a:solidFill>
              </a:defRPr>
            </a:pPr>
            <a:endParaRPr lang="en-US"/>
          </a:p>
        </c:txPr>
        <c:crossAx val="44256768"/>
        <c:crosses val="autoZero"/>
        <c:crossBetween val="between"/>
        <c:majorUnit val="10"/>
        <c:minorUnit val="5"/>
      </c:valAx>
      <c:spPr>
        <a:noFill/>
        <a:ln w="25395">
          <a:noFill/>
        </a:ln>
      </c:spPr>
    </c:plotArea>
    <c:plotVisOnly val="1"/>
    <c:dispBlanksAs val="gap"/>
    <c:showDLblsOverMax val="0"/>
  </c:chart>
  <c:txPr>
    <a:bodyPr/>
    <a:lstStyle/>
    <a:p>
      <a:pPr>
        <a:defRPr sz="1794"/>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6.532431562678831E-2"/>
          <c:y val="2.6939817121220108E-2"/>
          <c:w val="0.94561598224195342"/>
          <c:h val="0.93282149712092688"/>
        </c:manualLayout>
      </c:layout>
      <c:barChart>
        <c:barDir val="col"/>
        <c:grouping val="stacked"/>
        <c:varyColors val="0"/>
        <c:ser>
          <c:idx val="0"/>
          <c:order val="0"/>
          <c:tx>
            <c:strRef>
              <c:f>Sheet1!$C$1</c:f>
              <c:strCache>
                <c:ptCount val="1"/>
                <c:pt idx="0">
                  <c:v>Agree</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txPr>
              <a:bodyPr/>
              <a:lstStyle/>
              <a:p>
                <a:pPr algn="ctr">
                  <a:defRPr lang="en-US" sz="1200" b="1" i="0" u="none" strike="noStrike" kern="1200" baseline="0">
                    <a:solidFill>
                      <a:srgbClr val="213246"/>
                    </a:solidFill>
                    <a:latin typeface="+mn-lt"/>
                    <a:ea typeface="+mn-ea"/>
                    <a:cs typeface="+mn-cs"/>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Sheet1!$C$2:$C$9</c:f>
              <c:numCache>
                <c:formatCode>0.0%</c:formatCode>
                <c:ptCount val="8"/>
                <c:pt idx="0">
                  <c:v>3.2000000000000001E-2</c:v>
                </c:pt>
                <c:pt idx="1">
                  <c:v>0.125</c:v>
                </c:pt>
                <c:pt idx="2">
                  <c:v>8.1000000000000003E-2</c:v>
                </c:pt>
                <c:pt idx="3">
                  <c:v>0.16200000000000001</c:v>
                </c:pt>
                <c:pt idx="4">
                  <c:v>0.24199999999999999</c:v>
                </c:pt>
                <c:pt idx="5">
                  <c:v>0.22900000000000001</c:v>
                </c:pt>
                <c:pt idx="6">
                  <c:v>0.53200000000000003</c:v>
                </c:pt>
                <c:pt idx="7">
                  <c:v>0.54500000000000004</c:v>
                </c:pt>
              </c:numCache>
            </c:numRef>
          </c:val>
        </c:ser>
        <c:ser>
          <c:idx val="1"/>
          <c:order val="1"/>
          <c:tx>
            <c:strRef>
              <c:f>Sheet1!$D$1</c:f>
              <c:strCache>
                <c:ptCount val="1"/>
                <c:pt idx="0">
                  <c:v>Strongly Agree</c:v>
                </c:pt>
              </c:strCache>
            </c:strRef>
          </c:tx>
          <c:spPr>
            <a:ln>
              <a:solidFill>
                <a:srgbClr val="7680AC">
                  <a:alpha val="30000"/>
                </a:srgbClr>
              </a:solidFill>
            </a:ln>
            <a:effectLst/>
          </c:spPr>
          <c:invertIfNegative val="1"/>
          <c:dPt>
            <c:idx val="1"/>
            <c:invertIfNegative val="1"/>
            <c:bubble3D val="0"/>
            <c:spPr>
              <a:solidFill>
                <a:schemeClr val="accent6">
                  <a:lumMod val="40000"/>
                  <a:lumOff val="60000"/>
                </a:schemeClr>
              </a:solidFill>
              <a:ln>
                <a:solidFill>
                  <a:srgbClr val="7680AC">
                    <a:alpha val="30000"/>
                  </a:srgbClr>
                </a:solidFill>
              </a:ln>
              <a:effectLst/>
            </c:spPr>
          </c:dPt>
          <c:dPt>
            <c:idx val="3"/>
            <c:invertIfNegative val="1"/>
            <c:bubble3D val="0"/>
            <c:spPr>
              <a:solidFill>
                <a:schemeClr val="accent6">
                  <a:lumMod val="40000"/>
                  <a:lumOff val="60000"/>
                </a:schemeClr>
              </a:solidFill>
              <a:ln>
                <a:solidFill>
                  <a:srgbClr val="7680AC">
                    <a:alpha val="30000"/>
                  </a:srgbClr>
                </a:solidFill>
              </a:ln>
              <a:effectLst/>
            </c:spPr>
          </c:dPt>
          <c:dPt>
            <c:idx val="5"/>
            <c:invertIfNegative val="1"/>
            <c:bubble3D val="0"/>
            <c:spPr>
              <a:solidFill>
                <a:schemeClr val="accent6">
                  <a:lumMod val="40000"/>
                  <a:lumOff val="60000"/>
                </a:schemeClr>
              </a:solidFill>
              <a:ln>
                <a:solidFill>
                  <a:srgbClr val="7680AC">
                    <a:alpha val="30000"/>
                  </a:srgbClr>
                </a:solidFill>
              </a:ln>
              <a:effectLst/>
            </c:spPr>
          </c:dPt>
          <c:dPt>
            <c:idx val="7"/>
            <c:invertIfNegative val="1"/>
            <c:bubble3D val="0"/>
            <c:spPr>
              <a:solidFill>
                <a:schemeClr val="accent6">
                  <a:lumMod val="40000"/>
                  <a:lumOff val="60000"/>
                </a:schemeClr>
              </a:solidFill>
              <a:ln>
                <a:solidFill>
                  <a:srgbClr val="7680AC">
                    <a:alpha val="30000"/>
                  </a:srgbClr>
                </a:solidFill>
              </a:ln>
              <a:effectLst/>
            </c:spPr>
          </c:dPt>
          <c:dLbls>
            <c:spPr>
              <a:ln>
                <a:noFill/>
              </a:ln>
            </c:spPr>
            <c:txPr>
              <a:bodyPr rot="0" vert="horz" anchor="ctr" anchorCtr="0"/>
              <a:lstStyle/>
              <a:p>
                <a:pPr algn="just">
                  <a:defRPr lang="en-US" sz="1200" b="1" i="0" u="none" strike="noStrike" kern="1200" baseline="0">
                    <a:solidFill>
                      <a:srgbClr val="213246"/>
                    </a:solidFill>
                    <a:latin typeface="+mn-lt"/>
                    <a:ea typeface="+mn-ea"/>
                    <a:cs typeface="+mn-cs"/>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Sheet1!$D$2:$D$9</c:f>
              <c:numCache>
                <c:formatCode>0.0%</c:formatCode>
                <c:ptCount val="8"/>
                <c:pt idx="0">
                  <c:v>1.6E-2</c:v>
                </c:pt>
                <c:pt idx="1">
                  <c:v>2.4E-2</c:v>
                </c:pt>
                <c:pt idx="2">
                  <c:v>0</c:v>
                </c:pt>
                <c:pt idx="3">
                  <c:v>2.8000000000000001E-2</c:v>
                </c:pt>
                <c:pt idx="4">
                  <c:v>6.5000000000000002E-2</c:v>
                </c:pt>
                <c:pt idx="5">
                  <c:v>3.7999999999999999E-2</c:v>
                </c:pt>
                <c:pt idx="6">
                  <c:v>0.371</c:v>
                </c:pt>
                <c:pt idx="7">
                  <c:v>0.34100000000000003</c:v>
                </c:pt>
              </c:numCache>
            </c:numRef>
          </c:val>
        </c:ser>
        <c:dLbls>
          <c:showLegendKey val="0"/>
          <c:showVal val="0"/>
          <c:showCatName val="0"/>
          <c:showSerName val="0"/>
          <c:showPercent val="0"/>
          <c:showBubbleSize val="0"/>
        </c:dLbls>
        <c:gapWidth val="61"/>
        <c:overlap val="100"/>
        <c:axId val="44389888"/>
        <c:axId val="44515328"/>
      </c:barChart>
      <c:catAx>
        <c:axId val="44389888"/>
        <c:scaling>
          <c:orientation val="minMax"/>
        </c:scaling>
        <c:delete val="0"/>
        <c:axPos val="b"/>
        <c:majorGridlines/>
        <c:majorTickMark val="none"/>
        <c:minorTickMark val="none"/>
        <c:tickLblPos val="none"/>
        <c:crossAx val="44515328"/>
        <c:crosses val="autoZero"/>
        <c:auto val="1"/>
        <c:lblAlgn val="ctr"/>
        <c:lblOffset val="100"/>
        <c:tickLblSkip val="2"/>
        <c:tickMarkSkip val="2"/>
        <c:noMultiLvlLbl val="0"/>
      </c:catAx>
      <c:valAx>
        <c:axId val="44515328"/>
        <c:scaling>
          <c:orientation val="minMax"/>
        </c:scaling>
        <c:delete val="0"/>
        <c:axPos val="l"/>
        <c:numFmt formatCode="0%" sourceLinked="0"/>
        <c:majorTickMark val="none"/>
        <c:minorTickMark val="none"/>
        <c:tickLblPos val="nextTo"/>
        <c:txPr>
          <a:bodyPr rot="0" vert="horz"/>
          <a:lstStyle/>
          <a:p>
            <a:pPr>
              <a:defRPr sz="1403">
                <a:solidFill>
                  <a:schemeClr val="tx2">
                    <a:lumMod val="75000"/>
                  </a:schemeClr>
                </a:solidFill>
              </a:defRPr>
            </a:pPr>
            <a:endParaRPr lang="en-US"/>
          </a:p>
        </c:txPr>
        <c:crossAx val="44389888"/>
        <c:crosses val="autoZero"/>
        <c:crossBetween val="between"/>
      </c:valAx>
    </c:plotArea>
    <c:plotVisOnly val="1"/>
    <c:dispBlanksAs val="gap"/>
    <c:showDLblsOverMax val="0"/>
  </c:chart>
  <c:txPr>
    <a:bodyPr/>
    <a:lstStyle/>
    <a:p>
      <a:pPr>
        <a:defRPr sz="1804"/>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61E-2"/>
          <c:y val="2.8790786948176578E-2"/>
          <c:w val="0.94561598224195342"/>
          <c:h val="0.93282149712092632"/>
        </c:manualLayout>
      </c:layout>
      <c:barChart>
        <c:barDir val="col"/>
        <c:grouping val="stacked"/>
        <c:varyColors val="0"/>
        <c:ser>
          <c:idx val="0"/>
          <c:order val="0"/>
          <c:tx>
            <c:strRef>
              <c:f>Sheet1!$C$1</c:f>
              <c:strCache>
                <c:ptCount val="1"/>
                <c:pt idx="0">
                  <c:v>Satisfied</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Sheet1!$B$2:$B$7</c:f>
              <c:strCache>
                <c:ptCount val="6"/>
                <c:pt idx="0">
                  <c:v>Your Institution</c:v>
                </c:pt>
                <c:pt idx="1">
                  <c:v>Comparison Group</c:v>
                </c:pt>
                <c:pt idx="2">
                  <c:v>Your Institution</c:v>
                </c:pt>
                <c:pt idx="3">
                  <c:v>Comparison Group</c:v>
                </c:pt>
                <c:pt idx="4">
                  <c:v>Your Institution</c:v>
                </c:pt>
                <c:pt idx="5">
                  <c:v>Comparison Group</c:v>
                </c:pt>
              </c:strCache>
            </c:strRef>
          </c:cat>
          <c:val>
            <c:numRef>
              <c:f>Sheet1!$C$2:$C$7</c:f>
              <c:numCache>
                <c:formatCode>0.0%</c:formatCode>
                <c:ptCount val="6"/>
                <c:pt idx="0">
                  <c:v>0.55400000000000005</c:v>
                </c:pt>
                <c:pt idx="1">
                  <c:v>0.40899999999999997</c:v>
                </c:pt>
                <c:pt idx="2">
                  <c:v>0.53700000000000003</c:v>
                </c:pt>
                <c:pt idx="3">
                  <c:v>0.40100000000000002</c:v>
                </c:pt>
                <c:pt idx="4">
                  <c:v>0.50800000000000001</c:v>
                </c:pt>
                <c:pt idx="5">
                  <c:v>0.51900000000000002</c:v>
                </c:pt>
              </c:numCache>
            </c:numRef>
          </c:val>
        </c:ser>
        <c:ser>
          <c:idx val="1"/>
          <c:order val="1"/>
          <c:tx>
            <c:strRef>
              <c:f>Sheet1!$D$1</c:f>
              <c:strCache>
                <c:ptCount val="1"/>
                <c:pt idx="0">
                  <c:v>Very Satisfied</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Sheet1!$B$2:$B$7</c:f>
              <c:strCache>
                <c:ptCount val="6"/>
                <c:pt idx="0">
                  <c:v>Your Institution</c:v>
                </c:pt>
                <c:pt idx="1">
                  <c:v>Comparison Group</c:v>
                </c:pt>
                <c:pt idx="2">
                  <c:v>Your Institution</c:v>
                </c:pt>
                <c:pt idx="3">
                  <c:v>Comparison Group</c:v>
                </c:pt>
                <c:pt idx="4">
                  <c:v>Your Institution</c:v>
                </c:pt>
                <c:pt idx="5">
                  <c:v>Comparison Group</c:v>
                </c:pt>
              </c:strCache>
            </c:strRef>
          </c:cat>
          <c:val>
            <c:numRef>
              <c:f>Sheet1!$D$2:$D$7</c:f>
              <c:numCache>
                <c:formatCode>0.0%</c:formatCode>
                <c:ptCount val="6"/>
                <c:pt idx="0">
                  <c:v>0.214</c:v>
                </c:pt>
                <c:pt idx="1">
                  <c:v>0.11899999999999999</c:v>
                </c:pt>
                <c:pt idx="2">
                  <c:v>0.29599999999999999</c:v>
                </c:pt>
                <c:pt idx="3">
                  <c:v>0.14599999999999999</c:v>
                </c:pt>
                <c:pt idx="4">
                  <c:v>0.30499999999999999</c:v>
                </c:pt>
                <c:pt idx="5">
                  <c:v>0.217</c:v>
                </c:pt>
              </c:numCache>
            </c:numRef>
          </c:val>
        </c:ser>
        <c:dLbls>
          <c:showLegendKey val="0"/>
          <c:showVal val="0"/>
          <c:showCatName val="0"/>
          <c:showSerName val="0"/>
          <c:showPercent val="0"/>
          <c:showBubbleSize val="0"/>
        </c:dLbls>
        <c:gapWidth val="90"/>
        <c:overlap val="100"/>
        <c:axId val="44729856"/>
        <c:axId val="44517056"/>
      </c:barChart>
      <c:catAx>
        <c:axId val="44729856"/>
        <c:scaling>
          <c:orientation val="minMax"/>
        </c:scaling>
        <c:delete val="0"/>
        <c:axPos val="b"/>
        <c:majorGridlines/>
        <c:majorTickMark val="none"/>
        <c:minorTickMark val="none"/>
        <c:tickLblPos val="none"/>
        <c:crossAx val="44517056"/>
        <c:crosses val="autoZero"/>
        <c:auto val="1"/>
        <c:lblAlgn val="ctr"/>
        <c:lblOffset val="100"/>
        <c:tickLblSkip val="2"/>
        <c:tickMarkSkip val="2"/>
        <c:noMultiLvlLbl val="0"/>
      </c:catAx>
      <c:valAx>
        <c:axId val="44517056"/>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4729856"/>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632"/>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Sheet1!$C$2:$C$9</c:f>
              <c:numCache>
                <c:formatCode>0.0%</c:formatCode>
                <c:ptCount val="8"/>
                <c:pt idx="0">
                  <c:v>0.5</c:v>
                </c:pt>
                <c:pt idx="1">
                  <c:v>0.496</c:v>
                </c:pt>
                <c:pt idx="2">
                  <c:v>0.39100000000000001</c:v>
                </c:pt>
                <c:pt idx="3">
                  <c:v>0.46400000000000002</c:v>
                </c:pt>
                <c:pt idx="4">
                  <c:v>0.27700000000000002</c:v>
                </c:pt>
                <c:pt idx="5">
                  <c:v>0.49</c:v>
                </c:pt>
                <c:pt idx="6">
                  <c:v>0.24199999999999999</c:v>
                </c:pt>
                <c:pt idx="7">
                  <c:v>0.44900000000000001</c:v>
                </c:pt>
              </c:numCache>
            </c:numRef>
          </c:val>
        </c:ser>
        <c:ser>
          <c:idx val="1"/>
          <c:order val="1"/>
          <c:tx>
            <c:strRef>
              <c:f>Sheet1!$D$1</c:f>
              <c:strCache>
                <c:ptCount val="1"/>
                <c:pt idx="0">
                  <c:v>Frequently</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Sheet1!$D$2:$D$9</c:f>
              <c:numCache>
                <c:formatCode>0.0%</c:formatCode>
                <c:ptCount val="8"/>
                <c:pt idx="0">
                  <c:v>0.375</c:v>
                </c:pt>
                <c:pt idx="1">
                  <c:v>0.441</c:v>
                </c:pt>
                <c:pt idx="2">
                  <c:v>0.20300000000000001</c:v>
                </c:pt>
                <c:pt idx="3">
                  <c:v>0.18</c:v>
                </c:pt>
                <c:pt idx="4">
                  <c:v>7.6999999999999999E-2</c:v>
                </c:pt>
                <c:pt idx="5">
                  <c:v>0.154</c:v>
                </c:pt>
                <c:pt idx="6">
                  <c:v>0.22700000000000001</c:v>
                </c:pt>
                <c:pt idx="7">
                  <c:v>0.21</c:v>
                </c:pt>
              </c:numCache>
            </c:numRef>
          </c:val>
        </c:ser>
        <c:dLbls>
          <c:showLegendKey val="0"/>
          <c:showVal val="0"/>
          <c:showCatName val="0"/>
          <c:showSerName val="0"/>
          <c:showPercent val="0"/>
          <c:showBubbleSize val="0"/>
        </c:dLbls>
        <c:gapWidth val="74"/>
        <c:overlap val="100"/>
        <c:axId val="44815872"/>
        <c:axId val="44519936"/>
      </c:barChart>
      <c:catAx>
        <c:axId val="44815872"/>
        <c:scaling>
          <c:orientation val="minMax"/>
        </c:scaling>
        <c:delete val="0"/>
        <c:axPos val="b"/>
        <c:majorGridlines/>
        <c:majorTickMark val="none"/>
        <c:minorTickMark val="none"/>
        <c:tickLblPos val="none"/>
        <c:crossAx val="44519936"/>
        <c:crosses val="autoZero"/>
        <c:auto val="1"/>
        <c:lblAlgn val="ctr"/>
        <c:lblOffset val="100"/>
        <c:tickLblSkip val="2"/>
        <c:tickMarkSkip val="2"/>
        <c:noMultiLvlLbl val="0"/>
      </c:catAx>
      <c:valAx>
        <c:axId val="44519936"/>
        <c:scaling>
          <c:orientation val="minMax"/>
          <c:max val="1"/>
          <c:min val="0"/>
        </c:scaling>
        <c:delete val="0"/>
        <c:axPos val="l"/>
        <c:numFmt formatCode="0%" sourceLinked="0"/>
        <c:majorTickMark val="none"/>
        <c:minorTickMark val="none"/>
        <c:tickLblPos val="nextTo"/>
        <c:txPr>
          <a:bodyPr rot="0" vert="horz"/>
          <a:lstStyle/>
          <a:p>
            <a:pPr>
              <a:defRPr sz="1400">
                <a:solidFill>
                  <a:schemeClr val="tx2">
                    <a:lumMod val="75000"/>
                  </a:schemeClr>
                </a:solidFill>
              </a:defRPr>
            </a:pPr>
            <a:endParaRPr lang="en-US"/>
          </a:p>
        </c:txPr>
        <c:crossAx val="44815872"/>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655"/>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Sheet1!$C$2:$C$9</c:f>
              <c:numCache>
                <c:formatCode>0.0%</c:formatCode>
                <c:ptCount val="8"/>
                <c:pt idx="0">
                  <c:v>0.154</c:v>
                </c:pt>
                <c:pt idx="1">
                  <c:v>0.247</c:v>
                </c:pt>
                <c:pt idx="2">
                  <c:v>0.32300000000000001</c:v>
                </c:pt>
                <c:pt idx="3">
                  <c:v>0.39200000000000002</c:v>
                </c:pt>
                <c:pt idx="4">
                  <c:v>0.68799999999999994</c:v>
                </c:pt>
                <c:pt idx="5">
                  <c:v>0.59599999999999997</c:v>
                </c:pt>
                <c:pt idx="6">
                  <c:v>0.46899999999999997</c:v>
                </c:pt>
                <c:pt idx="7">
                  <c:v>0.58799999999999997</c:v>
                </c:pt>
              </c:numCache>
            </c:numRef>
          </c:val>
        </c:ser>
        <c:ser>
          <c:idx val="1"/>
          <c:order val="1"/>
          <c:tx>
            <c:strRef>
              <c:f>Sheet1!$D$1</c:f>
              <c:strCache>
                <c:ptCount val="1"/>
                <c:pt idx="0">
                  <c:v>Frequently</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txPr>
              <a:bodyPr/>
              <a:lstStyle/>
              <a:p>
                <a:pPr algn="ctr">
                  <a:defRPr lang="en-US" sz="1400" b="1" i="0" u="none" strike="noStrike" kern="1200" baseline="0">
                    <a:solidFill>
                      <a:srgbClr val="213246"/>
                    </a:solidFill>
                    <a:latin typeface="+mn-lt"/>
                    <a:ea typeface="+mn-ea"/>
                    <a:cs typeface="+mn-cs"/>
                  </a:defRPr>
                </a:pPr>
                <a:endParaRPr lang="en-US"/>
              </a:p>
            </c:txPr>
            <c:dLblPos val="ct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Sheet1!$D$2:$D$9</c:f>
              <c:numCache>
                <c:formatCode>0.0%</c:formatCode>
                <c:ptCount val="8"/>
                <c:pt idx="0">
                  <c:v>1.4999999999999999E-2</c:v>
                </c:pt>
                <c:pt idx="1">
                  <c:v>1.9E-2</c:v>
                </c:pt>
                <c:pt idx="2">
                  <c:v>6.2E-2</c:v>
                </c:pt>
                <c:pt idx="3">
                  <c:v>0.114</c:v>
                </c:pt>
                <c:pt idx="4">
                  <c:v>9.4E-2</c:v>
                </c:pt>
                <c:pt idx="5">
                  <c:v>0.22500000000000001</c:v>
                </c:pt>
                <c:pt idx="6">
                  <c:v>0.219</c:v>
                </c:pt>
                <c:pt idx="7">
                  <c:v>0.24399999999999999</c:v>
                </c:pt>
              </c:numCache>
            </c:numRef>
          </c:val>
        </c:ser>
        <c:dLbls>
          <c:showLegendKey val="0"/>
          <c:showVal val="0"/>
          <c:showCatName val="0"/>
          <c:showSerName val="0"/>
          <c:showPercent val="0"/>
          <c:showBubbleSize val="0"/>
        </c:dLbls>
        <c:gapWidth val="71"/>
        <c:overlap val="100"/>
        <c:axId val="44942848"/>
        <c:axId val="48414720"/>
      </c:barChart>
      <c:catAx>
        <c:axId val="44942848"/>
        <c:scaling>
          <c:orientation val="minMax"/>
        </c:scaling>
        <c:delete val="0"/>
        <c:axPos val="b"/>
        <c:majorGridlines/>
        <c:majorTickMark val="none"/>
        <c:minorTickMark val="none"/>
        <c:tickLblPos val="none"/>
        <c:crossAx val="48414720"/>
        <c:crosses val="autoZero"/>
        <c:auto val="1"/>
        <c:lblAlgn val="ctr"/>
        <c:lblOffset val="100"/>
        <c:tickLblSkip val="2"/>
        <c:tickMarkSkip val="2"/>
        <c:noMultiLvlLbl val="0"/>
      </c:catAx>
      <c:valAx>
        <c:axId val="48414720"/>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4942848"/>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5134711286089442"/>
          <c:y val="2.2245651496952755E-2"/>
          <c:w val="0.8309536307961507"/>
          <c:h val="0.7123027395013124"/>
        </c:manualLayout>
      </c:layout>
      <c:barChart>
        <c:barDir val="col"/>
        <c:grouping val="stacked"/>
        <c:varyColors val="0"/>
        <c:ser>
          <c:idx val="0"/>
          <c:order val="0"/>
          <c:tx>
            <c:strRef>
              <c:f>Sheet1!$B$1</c:f>
              <c:strCache>
                <c:ptCount val="1"/>
                <c:pt idx="0">
                  <c:v>Occasionaly</c:v>
                </c:pt>
              </c:strCache>
            </c:strRef>
          </c:tx>
          <c:spPr>
            <a:solidFill>
              <a:srgbClr val="767FAC"/>
            </a:solidFill>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Lbls>
            <c:txPr>
              <a:bodyPr/>
              <a:lstStyle/>
              <a:p>
                <a:pPr>
                  <a:defRPr sz="1395" b="1">
                    <a:solidFill>
                      <a:schemeClr val="tx1">
                        <a:lumMod val="50000"/>
                      </a:schemeClr>
                    </a:solidFill>
                  </a:defRPr>
                </a:pPr>
                <a:endParaRPr lang="en-US"/>
              </a:p>
            </c:txPr>
            <c:dLblPos val="ctr"/>
            <c:showLegendKey val="0"/>
            <c:showVal val="1"/>
            <c:showCatName val="0"/>
            <c:showSerName val="0"/>
            <c:showPercent val="0"/>
            <c:showBubbleSize val="0"/>
            <c:showLeaderLines val="0"/>
          </c:dLbls>
          <c:cat>
            <c:strRef>
              <c:f>Sheet1!$A$2:$A$5</c:f>
              <c:strCache>
                <c:ptCount val="4"/>
                <c:pt idx="0">
                  <c:v>Student Health Services</c:v>
                </c:pt>
                <c:pt idx="1">
                  <c:v>comp</c:v>
                </c:pt>
                <c:pt idx="2">
                  <c:v>Psychological Services</c:v>
                </c:pt>
                <c:pt idx="3">
                  <c:v>comp</c:v>
                </c:pt>
              </c:strCache>
            </c:strRef>
          </c:cat>
          <c:val>
            <c:numRef>
              <c:f>Sheet1!$B$2:$B$5</c:f>
              <c:numCache>
                <c:formatCode>0.0%</c:formatCode>
                <c:ptCount val="4"/>
                <c:pt idx="0">
                  <c:v>8.1000000000000003E-2</c:v>
                </c:pt>
                <c:pt idx="1">
                  <c:v>0.35299999999999998</c:v>
                </c:pt>
                <c:pt idx="2">
                  <c:v>0.113</c:v>
                </c:pt>
                <c:pt idx="3">
                  <c:v>0.127</c:v>
                </c:pt>
              </c:numCache>
            </c:numRef>
          </c:val>
        </c:ser>
        <c:ser>
          <c:idx val="1"/>
          <c:order val="1"/>
          <c:tx>
            <c:strRef>
              <c:f>Sheet1!$C$1</c:f>
              <c:strCache>
                <c:ptCount val="1"/>
                <c:pt idx="0">
                  <c:v>Frequently</c:v>
                </c:pt>
              </c:strCache>
            </c:strRef>
          </c:tx>
          <c:spPr>
            <a:solidFill>
              <a:schemeClr val="accent5"/>
            </a:solidFill>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Lbls>
            <c:txPr>
              <a:bodyPr anchor="t" anchorCtr="1"/>
              <a:lstStyle/>
              <a:p>
                <a:pPr>
                  <a:defRPr sz="1395" b="1">
                    <a:solidFill>
                      <a:schemeClr val="tx2">
                        <a:lumMod val="50000"/>
                      </a:schemeClr>
                    </a:solidFill>
                  </a:defRPr>
                </a:pPr>
                <a:endParaRPr lang="en-US"/>
              </a:p>
            </c:txPr>
            <c:dLblPos val="ctr"/>
            <c:showLegendKey val="0"/>
            <c:showVal val="1"/>
            <c:showCatName val="0"/>
            <c:showSerName val="0"/>
            <c:showPercent val="0"/>
            <c:showBubbleSize val="0"/>
            <c:showLeaderLines val="0"/>
          </c:dLbls>
          <c:cat>
            <c:strRef>
              <c:f>Sheet1!$A$2:$A$5</c:f>
              <c:strCache>
                <c:ptCount val="4"/>
                <c:pt idx="0">
                  <c:v>Student Health Services</c:v>
                </c:pt>
                <c:pt idx="1">
                  <c:v>comp</c:v>
                </c:pt>
                <c:pt idx="2">
                  <c:v>Psychological Services</c:v>
                </c:pt>
                <c:pt idx="3">
                  <c:v>comp</c:v>
                </c:pt>
              </c:strCache>
            </c:strRef>
          </c:cat>
          <c:val>
            <c:numRef>
              <c:f>Sheet1!$C$2:$C$5</c:f>
              <c:numCache>
                <c:formatCode>0.0%</c:formatCode>
                <c:ptCount val="4"/>
                <c:pt idx="0">
                  <c:v>4.8000000000000001E-2</c:v>
                </c:pt>
                <c:pt idx="1">
                  <c:v>4.4999999999999998E-2</c:v>
                </c:pt>
                <c:pt idx="2">
                  <c:v>4.8000000000000001E-2</c:v>
                </c:pt>
                <c:pt idx="3">
                  <c:v>0.03</c:v>
                </c:pt>
              </c:numCache>
            </c:numRef>
          </c:val>
        </c:ser>
        <c:dLbls>
          <c:showLegendKey val="0"/>
          <c:showVal val="1"/>
          <c:showCatName val="0"/>
          <c:showSerName val="0"/>
          <c:showPercent val="0"/>
          <c:showBubbleSize val="0"/>
        </c:dLbls>
        <c:gapWidth val="71"/>
        <c:overlap val="100"/>
        <c:axId val="45110784"/>
        <c:axId val="48417600"/>
      </c:barChart>
      <c:catAx>
        <c:axId val="45110784"/>
        <c:scaling>
          <c:orientation val="minMax"/>
        </c:scaling>
        <c:delete val="1"/>
        <c:axPos val="b"/>
        <c:majorTickMark val="out"/>
        <c:minorTickMark val="none"/>
        <c:tickLblPos val="none"/>
        <c:crossAx val="48417600"/>
        <c:crosses val="autoZero"/>
        <c:auto val="1"/>
        <c:lblAlgn val="ctr"/>
        <c:lblOffset val="100"/>
        <c:noMultiLvlLbl val="0"/>
      </c:catAx>
      <c:valAx>
        <c:axId val="48417600"/>
        <c:scaling>
          <c:orientation val="minMax"/>
          <c:max val="1"/>
        </c:scaling>
        <c:delete val="0"/>
        <c:axPos val="l"/>
        <c:numFmt formatCode="0%" sourceLinked="0"/>
        <c:majorTickMark val="none"/>
        <c:minorTickMark val="none"/>
        <c:tickLblPos val="nextTo"/>
        <c:txPr>
          <a:bodyPr/>
          <a:lstStyle/>
          <a:p>
            <a:pPr>
              <a:defRPr sz="1394">
                <a:solidFill>
                  <a:schemeClr val="tx1">
                    <a:lumMod val="75000"/>
                  </a:schemeClr>
                </a:solidFill>
              </a:defRPr>
            </a:pPr>
            <a:endParaRPr lang="en-US"/>
          </a:p>
        </c:txPr>
        <c:crossAx val="45110784"/>
        <c:crosses val="autoZero"/>
        <c:crossBetween val="between"/>
        <c:majorUnit val="0.1"/>
      </c:valAx>
      <c:spPr>
        <a:noFill/>
        <a:ln w="25387">
          <a:noFill/>
        </a:ln>
      </c:spPr>
    </c:plotArea>
    <c:plotVisOnly val="1"/>
    <c:dispBlanksAs val="gap"/>
    <c:showDLblsOverMax val="0"/>
  </c:chart>
  <c:txPr>
    <a:bodyPr/>
    <a:lstStyle/>
    <a:p>
      <a:pPr>
        <a:defRPr sz="1794"/>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3536695884712707"/>
          <c:y val="3.6369945282263873E-2"/>
          <c:w val="0.78469568662408873"/>
          <c:h val="0.76059344276881236"/>
        </c:manualLayout>
      </c:layout>
      <c:barChart>
        <c:barDir val="col"/>
        <c:grouping val="clustered"/>
        <c:varyColors val="0"/>
        <c:ser>
          <c:idx val="0"/>
          <c:order val="0"/>
          <c:tx>
            <c:strRef>
              <c:f>Sheet1!$A$1</c:f>
              <c:strCache>
                <c:ptCount val="1"/>
                <c:pt idx="0">
                  <c:v>Your institution</c:v>
                </c:pt>
              </c:strCache>
            </c:strRef>
          </c:tx>
          <c:spPr>
            <a:solidFill>
              <a:schemeClr val="tx2">
                <a:lumMod val="75000"/>
              </a:schemeClr>
            </a:solidFill>
            <a:ln>
              <a:noFill/>
            </a:ln>
            <a:effectLst/>
          </c:spPr>
          <c:invertIfNegative val="0"/>
          <c:dLbls>
            <c:txPr>
              <a:bodyPr/>
              <a:lstStyle/>
              <a:p>
                <a:pPr>
                  <a:defRPr sz="1598" b="1">
                    <a:solidFill>
                      <a:schemeClr val="tx2">
                        <a:lumMod val="75000"/>
                      </a:schemeClr>
                    </a:solidFill>
                  </a:defRPr>
                </a:pPr>
                <a:endParaRPr lang="en-US"/>
              </a:p>
            </c:txPr>
            <c:dLblPos val="outEnd"/>
            <c:showLegendKey val="0"/>
            <c:showVal val="1"/>
            <c:showCatName val="0"/>
            <c:showSerName val="0"/>
            <c:showPercent val="0"/>
            <c:showBubbleSize val="0"/>
            <c:showLeaderLines val="0"/>
          </c:dLbls>
          <c:val>
            <c:numRef>
              <c:f>Sheet1!$A$2</c:f>
              <c:numCache>
                <c:formatCode>0.0%</c:formatCode>
                <c:ptCount val="1"/>
                <c:pt idx="0">
                  <c:v>0.186</c:v>
                </c:pt>
              </c:numCache>
            </c:numRef>
          </c:val>
        </c:ser>
        <c:ser>
          <c:idx val="1"/>
          <c:order val="1"/>
          <c:tx>
            <c:strRef>
              <c:f>Sheet1!$B$1</c:f>
              <c:strCache>
                <c:ptCount val="1"/>
                <c:pt idx="0">
                  <c:v>Comparison Group</c:v>
                </c:pt>
              </c:strCache>
            </c:strRef>
          </c:tx>
          <c:spPr>
            <a:solidFill>
              <a:srgbClr val="FFFF66"/>
            </a:solidFill>
            <a:ln>
              <a:noFill/>
            </a:ln>
            <a:effectLst/>
          </c:spPr>
          <c:invertIfNegative val="0"/>
          <c:dLbls>
            <c:txPr>
              <a:bodyPr/>
              <a:lstStyle/>
              <a:p>
                <a:pPr>
                  <a:defRPr sz="1598" b="1">
                    <a:solidFill>
                      <a:schemeClr val="tx2">
                        <a:lumMod val="75000"/>
                      </a:schemeClr>
                    </a:solidFill>
                  </a:defRPr>
                </a:pPr>
                <a:endParaRPr lang="en-US"/>
              </a:p>
            </c:txPr>
            <c:showLegendKey val="0"/>
            <c:showVal val="1"/>
            <c:showCatName val="0"/>
            <c:showSerName val="0"/>
            <c:showPercent val="0"/>
            <c:showBubbleSize val="0"/>
            <c:showLeaderLines val="0"/>
          </c:dLbls>
          <c:val>
            <c:numRef>
              <c:f>Sheet1!$B$2</c:f>
              <c:numCache>
                <c:formatCode>0.0%</c:formatCode>
                <c:ptCount val="1"/>
                <c:pt idx="0">
                  <c:v>0.17799999999999999</c:v>
                </c:pt>
              </c:numCache>
            </c:numRef>
          </c:val>
        </c:ser>
        <c:dLbls>
          <c:showLegendKey val="0"/>
          <c:showVal val="1"/>
          <c:showCatName val="0"/>
          <c:showSerName val="0"/>
          <c:showPercent val="0"/>
          <c:showBubbleSize val="0"/>
        </c:dLbls>
        <c:gapWidth val="101"/>
        <c:overlap val="-31"/>
        <c:axId val="44938752"/>
        <c:axId val="48419328"/>
      </c:barChart>
      <c:catAx>
        <c:axId val="44938752"/>
        <c:scaling>
          <c:orientation val="minMax"/>
        </c:scaling>
        <c:delete val="0"/>
        <c:axPos val="b"/>
        <c:majorTickMark val="none"/>
        <c:minorTickMark val="none"/>
        <c:tickLblPos val="none"/>
        <c:txPr>
          <a:bodyPr/>
          <a:lstStyle/>
          <a:p>
            <a:pPr>
              <a:defRPr sz="1598"/>
            </a:pPr>
            <a:endParaRPr lang="en-US"/>
          </a:p>
        </c:txPr>
        <c:crossAx val="48419328"/>
        <c:crosses val="autoZero"/>
        <c:auto val="1"/>
        <c:lblAlgn val="ctr"/>
        <c:lblOffset val="100"/>
        <c:noMultiLvlLbl val="0"/>
      </c:catAx>
      <c:valAx>
        <c:axId val="48419328"/>
        <c:scaling>
          <c:orientation val="minMax"/>
          <c:max val="1"/>
        </c:scaling>
        <c:delete val="0"/>
        <c:axPos val="l"/>
        <c:numFmt formatCode="0%" sourceLinked="0"/>
        <c:majorTickMark val="none"/>
        <c:minorTickMark val="none"/>
        <c:tickLblPos val="nextTo"/>
        <c:txPr>
          <a:bodyPr/>
          <a:lstStyle/>
          <a:p>
            <a:pPr>
              <a:defRPr sz="1398">
                <a:solidFill>
                  <a:schemeClr val="tx2">
                    <a:lumMod val="75000"/>
                  </a:schemeClr>
                </a:solidFill>
              </a:defRPr>
            </a:pPr>
            <a:endParaRPr lang="en-US"/>
          </a:p>
        </c:txPr>
        <c:crossAx val="44938752"/>
        <c:crosses val="autoZero"/>
        <c:crossBetween val="between"/>
        <c:majorUnit val="0.1"/>
      </c:valAx>
      <c:spPr>
        <a:noFill/>
        <a:ln w="25384">
          <a:noFill/>
        </a:ln>
      </c:spPr>
    </c:plotArea>
    <c:legend>
      <c:legendPos val="b"/>
      <c:layout>
        <c:manualLayout>
          <c:xMode val="edge"/>
          <c:yMode val="edge"/>
          <c:x val="0.13251525377509712"/>
          <c:y val="0.88250703334387959"/>
          <c:w val="0.8407362716024136"/>
          <c:h val="6.0995821611093182E-2"/>
        </c:manualLayout>
      </c:layout>
      <c:overlay val="0"/>
      <c:txPr>
        <a:bodyPr/>
        <a:lstStyle/>
        <a:p>
          <a:pPr>
            <a:defRPr sz="1199" b="1">
              <a:solidFill>
                <a:schemeClr val="tx2">
                  <a:lumMod val="75000"/>
                </a:schemeClr>
              </a:solidFill>
            </a:defRPr>
          </a:pPr>
          <a:endParaRPr lang="en-US"/>
        </a:p>
      </c:txPr>
    </c:legend>
    <c:plotVisOnly val="1"/>
    <c:dispBlanksAs val="gap"/>
    <c:showDLblsOverMax val="0"/>
  </c:chart>
  <c:txPr>
    <a:bodyPr/>
    <a:lstStyle/>
    <a:p>
      <a:pPr>
        <a:defRPr sz="1798"/>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8745827762095776"/>
          <c:y val="6.130823490813711E-2"/>
          <c:w val="0.7936893973159016"/>
          <c:h val="0.72049950787401584"/>
        </c:manualLayout>
      </c:layout>
      <c:barChart>
        <c:barDir val="col"/>
        <c:grouping val="stacked"/>
        <c:varyColors val="0"/>
        <c:ser>
          <c:idx val="0"/>
          <c:order val="0"/>
          <c:tx>
            <c:strRef>
              <c:f>Sheet1!$B$1</c:f>
              <c:strCache>
                <c:ptCount val="1"/>
                <c:pt idx="0">
                  <c:v>Occasionally</c:v>
                </c:pt>
              </c:strCache>
            </c:strRef>
          </c:tx>
          <c:spPr>
            <a:solidFill>
              <a:srgbClr val="767FAC"/>
            </a:solidFill>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Lbls>
            <c:txPr>
              <a:bodyPr/>
              <a:lstStyle/>
              <a:p>
                <a:pPr>
                  <a:defRPr sz="1600" b="1">
                    <a:solidFill>
                      <a:schemeClr val="tx1">
                        <a:lumMod val="50000"/>
                      </a:schemeClr>
                    </a:solidFill>
                  </a:defRPr>
                </a:pPr>
                <a:endParaRPr lang="en-US"/>
              </a:p>
            </c:txPr>
            <c:dLblPos val="ctr"/>
            <c:showLegendKey val="0"/>
            <c:showVal val="1"/>
            <c:showCatName val="0"/>
            <c:showSerName val="0"/>
            <c:showPercent val="0"/>
            <c:showBubbleSize val="0"/>
            <c:showLeaderLines val="0"/>
          </c:dLbls>
          <c:cat>
            <c:strRef>
              <c:f>Sheet1!$A$2:$A$5</c:f>
              <c:strCache>
                <c:ptCount val="4"/>
                <c:pt idx="0">
                  <c:v>Beer</c:v>
                </c:pt>
                <c:pt idx="1">
                  <c:v>comp</c:v>
                </c:pt>
                <c:pt idx="2">
                  <c:v>Wine or Liquor</c:v>
                </c:pt>
                <c:pt idx="3">
                  <c:v>comp</c:v>
                </c:pt>
              </c:strCache>
            </c:strRef>
          </c:cat>
          <c:val>
            <c:numRef>
              <c:f>Sheet1!$B$2:$B$5</c:f>
              <c:numCache>
                <c:formatCode>0.0%</c:formatCode>
                <c:ptCount val="4"/>
                <c:pt idx="0">
                  <c:v>0.185</c:v>
                </c:pt>
                <c:pt idx="1">
                  <c:v>0.28999999999999998</c:v>
                </c:pt>
                <c:pt idx="2">
                  <c:v>0.4</c:v>
                </c:pt>
                <c:pt idx="3">
                  <c:v>0.34899999999999998</c:v>
                </c:pt>
              </c:numCache>
            </c:numRef>
          </c:val>
        </c:ser>
        <c:ser>
          <c:idx val="1"/>
          <c:order val="1"/>
          <c:tx>
            <c:strRef>
              <c:f>Sheet1!$C$1</c:f>
              <c:strCache>
                <c:ptCount val="1"/>
                <c:pt idx="0">
                  <c:v>Frequently</c:v>
                </c:pt>
              </c:strCache>
            </c:strRef>
          </c:tx>
          <c:spPr>
            <a:solidFill>
              <a:schemeClr val="tx1">
                <a:lumMod val="60000"/>
                <a:lumOff val="40000"/>
              </a:schemeClr>
            </a:solidFill>
            <a:ln>
              <a:solidFill>
                <a:srgbClr val="7680AC">
                  <a:alpha val="30000"/>
                </a:srgbClr>
              </a:solidFill>
            </a:ln>
            <a:effectLst/>
          </c:spPr>
          <c:invertIfNegative val="0"/>
          <c:dPt>
            <c:idx val="1"/>
            <c:invertIfNegative val="0"/>
            <c:bubble3D val="0"/>
            <c:spPr>
              <a:solidFill>
                <a:srgbClr val="FFFFCC"/>
              </a:solidFill>
              <a:ln>
                <a:solidFill>
                  <a:srgbClr val="7680AC">
                    <a:alpha val="30000"/>
                  </a:srgbClr>
                </a:solidFill>
              </a:ln>
              <a:effectLst/>
            </c:spPr>
          </c:dPt>
          <c:dPt>
            <c:idx val="3"/>
            <c:invertIfNegative val="0"/>
            <c:bubble3D val="0"/>
            <c:spPr>
              <a:solidFill>
                <a:srgbClr val="FFFFCC"/>
              </a:solidFill>
              <a:ln>
                <a:solidFill>
                  <a:srgbClr val="7680AC">
                    <a:alpha val="30000"/>
                  </a:srgbClr>
                </a:solidFill>
              </a:ln>
              <a:effectLst/>
            </c:spPr>
          </c:dPt>
          <c:dLbls>
            <c:txPr>
              <a:bodyPr/>
              <a:lstStyle/>
              <a:p>
                <a:pPr>
                  <a:defRPr sz="1600" b="1">
                    <a:solidFill>
                      <a:schemeClr val="tx1">
                        <a:lumMod val="50000"/>
                      </a:schemeClr>
                    </a:solidFill>
                  </a:defRPr>
                </a:pPr>
                <a:endParaRPr lang="en-US"/>
              </a:p>
            </c:txPr>
            <c:dLblPos val="ctr"/>
            <c:showLegendKey val="0"/>
            <c:showVal val="1"/>
            <c:showCatName val="0"/>
            <c:showSerName val="0"/>
            <c:showPercent val="0"/>
            <c:showBubbleSize val="0"/>
            <c:showLeaderLines val="0"/>
          </c:dLbls>
          <c:cat>
            <c:strRef>
              <c:f>Sheet1!$A$2:$A$5</c:f>
              <c:strCache>
                <c:ptCount val="4"/>
                <c:pt idx="0">
                  <c:v>Beer</c:v>
                </c:pt>
                <c:pt idx="1">
                  <c:v>comp</c:v>
                </c:pt>
                <c:pt idx="2">
                  <c:v>Wine or Liquor</c:v>
                </c:pt>
                <c:pt idx="3">
                  <c:v>comp</c:v>
                </c:pt>
              </c:strCache>
            </c:strRef>
          </c:cat>
          <c:val>
            <c:numRef>
              <c:f>Sheet1!$C$2:$C$5</c:f>
              <c:numCache>
                <c:formatCode>0.0%</c:formatCode>
                <c:ptCount val="4"/>
                <c:pt idx="0">
                  <c:v>3.1E-2</c:v>
                </c:pt>
                <c:pt idx="1">
                  <c:v>6.2E-2</c:v>
                </c:pt>
                <c:pt idx="2">
                  <c:v>3.1E-2</c:v>
                </c:pt>
                <c:pt idx="3">
                  <c:v>8.5999999999999993E-2</c:v>
                </c:pt>
              </c:numCache>
            </c:numRef>
          </c:val>
        </c:ser>
        <c:dLbls>
          <c:showLegendKey val="0"/>
          <c:showVal val="0"/>
          <c:showCatName val="0"/>
          <c:showSerName val="0"/>
          <c:showPercent val="0"/>
          <c:showBubbleSize val="0"/>
        </c:dLbls>
        <c:gapWidth val="42"/>
        <c:overlap val="100"/>
        <c:axId val="45268480"/>
        <c:axId val="48421632"/>
      </c:barChart>
      <c:catAx>
        <c:axId val="45268480"/>
        <c:scaling>
          <c:orientation val="minMax"/>
        </c:scaling>
        <c:delete val="0"/>
        <c:axPos val="b"/>
        <c:numFmt formatCode="General" sourceLinked="1"/>
        <c:majorTickMark val="none"/>
        <c:minorTickMark val="none"/>
        <c:tickLblPos val="none"/>
        <c:txPr>
          <a:bodyPr/>
          <a:lstStyle/>
          <a:p>
            <a:pPr>
              <a:defRPr sz="1600">
                <a:solidFill>
                  <a:schemeClr val="tx1">
                    <a:lumMod val="75000"/>
                  </a:schemeClr>
                </a:solidFill>
              </a:defRPr>
            </a:pPr>
            <a:endParaRPr lang="en-US"/>
          </a:p>
        </c:txPr>
        <c:crossAx val="48421632"/>
        <c:crosses val="autoZero"/>
        <c:auto val="1"/>
        <c:lblAlgn val="ctr"/>
        <c:lblOffset val="100"/>
        <c:noMultiLvlLbl val="0"/>
      </c:catAx>
      <c:valAx>
        <c:axId val="48421632"/>
        <c:scaling>
          <c:orientation val="minMax"/>
          <c:max val="1"/>
        </c:scaling>
        <c:delete val="0"/>
        <c:axPos val="l"/>
        <c:numFmt formatCode="0%" sourceLinked="0"/>
        <c:majorTickMark val="none"/>
        <c:minorTickMark val="none"/>
        <c:tickLblPos val="nextTo"/>
        <c:txPr>
          <a:bodyPr/>
          <a:lstStyle/>
          <a:p>
            <a:pPr algn="ctr">
              <a:defRPr lang="en-US" sz="1400" b="0" i="0" u="none" strike="noStrike" kern="1200" baseline="0">
                <a:solidFill>
                  <a:srgbClr val="7680AC">
                    <a:lumMod val="75000"/>
                  </a:srgbClr>
                </a:solidFill>
                <a:latin typeface="+mn-lt"/>
                <a:ea typeface="+mn-ea"/>
                <a:cs typeface="+mn-cs"/>
              </a:defRPr>
            </a:pPr>
            <a:endParaRPr lang="en-US"/>
          </a:p>
        </c:txPr>
        <c:crossAx val="45268480"/>
        <c:crosses val="autoZero"/>
        <c:crossBetween val="between"/>
        <c:majorUnit val="0.1"/>
      </c:valAx>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9.2146896572764647E-2"/>
          <c:y val="0.10298076601810922"/>
          <c:w val="0.56114135141921362"/>
          <c:h val="0.76926661395048757"/>
        </c:manualLayout>
      </c:layout>
      <c:barChart>
        <c:barDir val="col"/>
        <c:grouping val="clustered"/>
        <c:varyColors val="0"/>
        <c:ser>
          <c:idx val="2"/>
          <c:order val="0"/>
          <c:spPr>
            <a:solidFill>
              <a:schemeClr val="tx1">
                <a:lumMod val="75000"/>
              </a:schemeClr>
            </a:solidFill>
            <a:ln>
              <a:solidFill>
                <a:schemeClr val="tx1">
                  <a:lumMod val="75000"/>
                </a:schemeClr>
              </a:solidFill>
            </a:ln>
          </c:spPr>
          <c:invertIfNegative val="0"/>
          <c:dLbls>
            <c:txPr>
              <a:bodyPr/>
              <a:lstStyle/>
              <a:p>
                <a:pPr>
                  <a:defRPr sz="1596">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47.85</c:v>
                </c:pt>
                <c:pt idx="1">
                  <c:v>51.1</c:v>
                </c:pt>
                <c:pt idx="2">
                  <c:v>45.87</c:v>
                </c:pt>
              </c:numCache>
            </c:numRef>
          </c:val>
        </c:ser>
        <c:ser>
          <c:idx val="0"/>
          <c:order val="1"/>
          <c:spPr>
            <a:solidFill>
              <a:srgbClr val="FFFF66"/>
            </a:solidFill>
            <a:ln>
              <a:noFill/>
            </a:ln>
          </c:spPr>
          <c:invertIfNegative val="0"/>
          <c:dLbls>
            <c:txPr>
              <a:bodyPr/>
              <a:lstStyle/>
              <a:p>
                <a:pPr>
                  <a:defRPr sz="1596">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45.22</c:v>
                </c:pt>
                <c:pt idx="1">
                  <c:v>44.9</c:v>
                </c:pt>
                <c:pt idx="2">
                  <c:v>45.41</c:v>
                </c:pt>
              </c:numCache>
            </c:numRef>
          </c:val>
        </c:ser>
        <c:dLbls>
          <c:showLegendKey val="0"/>
          <c:showVal val="1"/>
          <c:showCatName val="0"/>
          <c:showSerName val="0"/>
          <c:showPercent val="0"/>
          <c:showBubbleSize val="0"/>
        </c:dLbls>
        <c:gapWidth val="50"/>
        <c:overlap val="-6"/>
        <c:axId val="45690368"/>
        <c:axId val="42789120"/>
      </c:barChart>
      <c:catAx>
        <c:axId val="45690368"/>
        <c:scaling>
          <c:orientation val="minMax"/>
        </c:scaling>
        <c:delete val="0"/>
        <c:axPos val="b"/>
        <c:numFmt formatCode="General" sourceLinked="1"/>
        <c:majorTickMark val="none"/>
        <c:minorTickMark val="none"/>
        <c:tickLblPos val="nextTo"/>
        <c:txPr>
          <a:bodyPr rot="0" vert="horz"/>
          <a:lstStyle/>
          <a:p>
            <a:pPr>
              <a:defRPr sz="1595">
                <a:solidFill>
                  <a:schemeClr val="tx1">
                    <a:lumMod val="75000"/>
                  </a:schemeClr>
                </a:solidFill>
              </a:defRPr>
            </a:pPr>
            <a:endParaRPr lang="en-US"/>
          </a:p>
        </c:txPr>
        <c:crossAx val="42789120"/>
        <c:crosses val="autoZero"/>
        <c:auto val="1"/>
        <c:lblAlgn val="ctr"/>
        <c:lblOffset val="100"/>
        <c:tickLblSkip val="1"/>
        <c:tickMarkSkip val="1"/>
        <c:noMultiLvlLbl val="0"/>
      </c:catAx>
      <c:valAx>
        <c:axId val="42789120"/>
        <c:scaling>
          <c:orientation val="minMax"/>
          <c:max val="100"/>
          <c:min val="0"/>
        </c:scaling>
        <c:delete val="0"/>
        <c:axPos val="l"/>
        <c:numFmt formatCode="#,##0" sourceLinked="0"/>
        <c:majorTickMark val="none"/>
        <c:minorTickMark val="none"/>
        <c:tickLblPos val="nextTo"/>
        <c:txPr>
          <a:bodyPr rot="0" vert="horz"/>
          <a:lstStyle/>
          <a:p>
            <a:pPr>
              <a:defRPr sz="1396">
                <a:solidFill>
                  <a:schemeClr val="tx1">
                    <a:lumMod val="75000"/>
                  </a:schemeClr>
                </a:solidFill>
              </a:defRPr>
            </a:pPr>
            <a:endParaRPr lang="en-US"/>
          </a:p>
        </c:txPr>
        <c:crossAx val="45690368"/>
        <c:crosses val="autoZero"/>
        <c:crossBetween val="between"/>
        <c:majorUnit val="10"/>
        <c:minorUnit val="5"/>
      </c:valAx>
      <c:spPr>
        <a:noFill/>
        <a:ln w="25402">
          <a:noFill/>
        </a:ln>
      </c:spPr>
    </c:plotArea>
    <c:plotVisOnly val="1"/>
    <c:dispBlanksAs val="gap"/>
    <c:showDLblsOverMax val="0"/>
  </c:chart>
  <c:txPr>
    <a:bodyPr/>
    <a:lstStyle/>
    <a:p>
      <a:pPr>
        <a:defRPr sz="1795"/>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Comparison Group</c:v>
                </c:pt>
              </c:strCache>
            </c:strRef>
          </c:tx>
          <c:spPr>
            <a:solidFill>
              <a:schemeClr val="accent2">
                <a:lumMod val="90000"/>
              </a:schemeClr>
            </a:solidFill>
            <a:ln w="3175">
              <a:solidFill>
                <a:srgbClr val="7680AC">
                  <a:alpha val="50000"/>
                </a:srgbClr>
              </a:solidFill>
            </a:ln>
          </c:spPr>
          <c:invertIfNegative val="0"/>
          <c:dLbls>
            <c:txPr>
              <a:bodyPr/>
              <a:lstStyle/>
              <a:p>
                <a:pPr>
                  <a:defRPr sz="1100"/>
                </a:pPr>
                <a:endParaRPr lang="en-US"/>
              </a:p>
            </c:txPr>
            <c:dLblPos val="outEnd"/>
            <c:showLegendKey val="0"/>
            <c:showVal val="1"/>
            <c:showCatName val="0"/>
            <c:showSerName val="0"/>
            <c:showPercent val="0"/>
            <c:showBubbleSize val="0"/>
            <c:showLeaderLines val="0"/>
          </c:dLbls>
          <c:cat>
            <c:strRef>
              <c:f>Sheet1!$A$2:$A$6</c:f>
              <c:strCache>
                <c:ptCount val="5"/>
                <c:pt idx="0">
                  <c:v>Other sources</c:v>
                </c:pt>
                <c:pt idx="1">
                  <c:v>Aid to be repaid</c:v>
                </c:pt>
                <c:pt idx="2">
                  <c:v>Aid not to be repaid</c:v>
                </c:pt>
                <c:pt idx="3">
                  <c:v>Personal resources</c:v>
                </c:pt>
                <c:pt idx="4">
                  <c:v>Family resources</c:v>
                </c:pt>
              </c:strCache>
            </c:strRef>
          </c:cat>
          <c:val>
            <c:numRef>
              <c:f>Sheet1!$C$2:$C$6</c:f>
              <c:numCache>
                <c:formatCode>0.0%</c:formatCode>
                <c:ptCount val="5"/>
                <c:pt idx="0">
                  <c:v>0.13200000000000001</c:v>
                </c:pt>
                <c:pt idx="1">
                  <c:v>0.47299999999999998</c:v>
                </c:pt>
                <c:pt idx="2">
                  <c:v>0.69300000000000006</c:v>
                </c:pt>
                <c:pt idx="3">
                  <c:v>0.504</c:v>
                </c:pt>
                <c:pt idx="4">
                  <c:v>0.76300000000000001</c:v>
                </c:pt>
              </c:numCache>
            </c:numRef>
          </c:val>
        </c:ser>
        <c:ser>
          <c:idx val="2"/>
          <c:order val="1"/>
          <c:tx>
            <c:strRef>
              <c:f>Sheet1!$B$1</c:f>
              <c:strCache>
                <c:ptCount val="1"/>
                <c:pt idx="0">
                  <c:v>Your Institution</c:v>
                </c:pt>
              </c:strCache>
            </c:strRef>
          </c:tx>
          <c:spPr>
            <a:solidFill>
              <a:schemeClr val="accent1"/>
            </a:solidFill>
            <a:ln w="3175">
              <a:solidFill>
                <a:schemeClr val="accent1"/>
              </a:solidFill>
            </a:ln>
          </c:spPr>
          <c:invertIfNegative val="0"/>
          <c:dLbls>
            <c:txPr>
              <a:bodyPr/>
              <a:lstStyle/>
              <a:p>
                <a:pPr>
                  <a:defRPr sz="1100"/>
                </a:pPr>
                <a:endParaRPr lang="en-US"/>
              </a:p>
            </c:txPr>
            <c:dLblPos val="outEnd"/>
            <c:showLegendKey val="0"/>
            <c:showVal val="1"/>
            <c:showCatName val="0"/>
            <c:showSerName val="0"/>
            <c:showPercent val="0"/>
            <c:showBubbleSize val="0"/>
            <c:showLeaderLines val="0"/>
          </c:dLbls>
          <c:cat>
            <c:strRef>
              <c:f>Sheet1!$A$2:$A$6</c:f>
              <c:strCache>
                <c:ptCount val="5"/>
                <c:pt idx="0">
                  <c:v>Other sources</c:v>
                </c:pt>
                <c:pt idx="1">
                  <c:v>Aid to be repaid</c:v>
                </c:pt>
                <c:pt idx="2">
                  <c:v>Aid not to be repaid</c:v>
                </c:pt>
                <c:pt idx="3">
                  <c:v>Personal resources</c:v>
                </c:pt>
                <c:pt idx="4">
                  <c:v>Family resources</c:v>
                </c:pt>
              </c:strCache>
            </c:strRef>
          </c:cat>
          <c:val>
            <c:numRef>
              <c:f>Sheet1!$B$2:$B$6</c:f>
              <c:numCache>
                <c:formatCode>0.0%</c:formatCode>
                <c:ptCount val="5"/>
                <c:pt idx="0">
                  <c:v>4.9000000000000002E-2</c:v>
                </c:pt>
                <c:pt idx="1">
                  <c:v>0.54600000000000004</c:v>
                </c:pt>
                <c:pt idx="2">
                  <c:v>0.84499999999999997</c:v>
                </c:pt>
                <c:pt idx="3">
                  <c:v>0.48399999999999999</c:v>
                </c:pt>
                <c:pt idx="4">
                  <c:v>0.626</c:v>
                </c:pt>
              </c:numCache>
            </c:numRef>
          </c:val>
        </c:ser>
        <c:dLbls>
          <c:showLegendKey val="0"/>
          <c:showVal val="0"/>
          <c:showCatName val="0"/>
          <c:showSerName val="0"/>
          <c:showPercent val="0"/>
          <c:showBubbleSize val="0"/>
        </c:dLbls>
        <c:gapWidth val="75"/>
        <c:overlap val="-25"/>
        <c:axId val="38290944"/>
        <c:axId val="45632896"/>
      </c:barChart>
      <c:catAx>
        <c:axId val="38290944"/>
        <c:scaling>
          <c:orientation val="minMax"/>
        </c:scaling>
        <c:delete val="0"/>
        <c:axPos val="l"/>
        <c:majorGridlines/>
        <c:numFmt formatCode="General" sourceLinked="1"/>
        <c:majorTickMark val="none"/>
        <c:minorTickMark val="none"/>
        <c:tickLblPos val="nextTo"/>
        <c:txPr>
          <a:bodyPr rot="0" vert="horz"/>
          <a:lstStyle/>
          <a:p>
            <a:pPr>
              <a:defRPr sz="1400" b="0">
                <a:solidFill>
                  <a:schemeClr val="tx2"/>
                </a:solidFill>
              </a:defRPr>
            </a:pPr>
            <a:endParaRPr lang="en-US"/>
          </a:p>
        </c:txPr>
        <c:crossAx val="45632896"/>
        <c:crosses val="autoZero"/>
        <c:auto val="1"/>
        <c:lblAlgn val="ctr"/>
        <c:lblOffset val="100"/>
        <c:tickLblSkip val="1"/>
        <c:tickMarkSkip val="1"/>
        <c:noMultiLvlLbl val="0"/>
      </c:catAx>
      <c:valAx>
        <c:axId val="45632896"/>
        <c:scaling>
          <c:orientation val="minMax"/>
          <c:max val="1"/>
          <c:min val="0"/>
        </c:scaling>
        <c:delete val="0"/>
        <c:axPos val="b"/>
        <c:numFmt formatCode="0%" sourceLinked="0"/>
        <c:majorTickMark val="none"/>
        <c:minorTickMark val="none"/>
        <c:tickLblPos val="nextTo"/>
        <c:spPr>
          <a:ln w="9525">
            <a:noFill/>
          </a:ln>
        </c:spPr>
        <c:txPr>
          <a:bodyPr rot="0" vert="horz"/>
          <a:lstStyle/>
          <a:p>
            <a:pPr>
              <a:defRPr sz="1400" b="0">
                <a:solidFill>
                  <a:schemeClr val="tx2"/>
                </a:solidFill>
              </a:defRPr>
            </a:pPr>
            <a:endParaRPr lang="en-US"/>
          </a:p>
        </c:txPr>
        <c:crossAx val="38290944"/>
        <c:crosses val="autoZero"/>
        <c:crossBetween val="between"/>
        <c:majorUnit val="0.1"/>
        <c:minorUnit val="4.0000000000000022E-2"/>
      </c:valAx>
      <c:spPr>
        <a:noFill/>
        <a:ln w="24366">
          <a:noFill/>
        </a:ln>
      </c:spPr>
    </c:plotArea>
    <c:legend>
      <c:legendPos val="b"/>
      <c:layout/>
      <c:overlay val="0"/>
      <c:txPr>
        <a:bodyPr/>
        <a:lstStyle/>
        <a:p>
          <a:pPr>
            <a:defRPr sz="1200" b="0">
              <a:solidFill>
                <a:schemeClr val="tx2"/>
              </a:solidFill>
            </a:defRPr>
          </a:pPr>
          <a:endParaRPr lang="en-US"/>
        </a:p>
      </c:txPr>
    </c:legend>
    <c:plotVisOnly val="1"/>
    <c:dispBlanksAs val="gap"/>
    <c:showDLblsOverMax val="0"/>
  </c:chart>
  <c:spPr>
    <a:noFill/>
    <a:ln>
      <a:noFill/>
    </a:ln>
  </c:spPr>
  <c:txPr>
    <a:bodyPr/>
    <a:lstStyle/>
    <a:p>
      <a:pPr>
        <a:defRPr sz="1143" b="1" i="0" u="none" strike="noStrike" baseline="0">
          <a:solidFill>
            <a:schemeClr val="accent1">
              <a:lumMod val="50000"/>
            </a:schemeClr>
          </a:solidFill>
          <a:latin typeface="Garamond"/>
          <a:ea typeface="Garamond"/>
          <a:cs typeface="Garamond"/>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3798735215159528E-2"/>
          <c:y val="0.10863847464611549"/>
          <c:w val="0.59040998798117428"/>
          <c:h val="0.76926661395048801"/>
        </c:manualLayout>
      </c:layout>
      <c:barChart>
        <c:barDir val="col"/>
        <c:grouping val="clustered"/>
        <c:varyColors val="0"/>
        <c:ser>
          <c:idx val="2"/>
          <c:order val="0"/>
          <c:spPr>
            <a:solidFill>
              <a:schemeClr val="tx1">
                <a:lumMod val="75000"/>
              </a:schemeClr>
            </a:solidFill>
            <a:ln>
              <a:solidFill>
                <a:schemeClr val="tx1">
                  <a:lumMod val="75000"/>
                </a:schemeClr>
              </a:solidFill>
            </a:ln>
          </c:spPr>
          <c:invertIfNegative val="0"/>
          <c:dLbls>
            <c:txPr>
              <a:bodyPr/>
              <a:lstStyle/>
              <a:p>
                <a:pPr>
                  <a:defRPr sz="1592">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46.28</c:v>
                </c:pt>
                <c:pt idx="1">
                  <c:v>49.05</c:v>
                </c:pt>
                <c:pt idx="2">
                  <c:v>44.63</c:v>
                </c:pt>
              </c:numCache>
            </c:numRef>
          </c:val>
        </c:ser>
        <c:ser>
          <c:idx val="0"/>
          <c:order val="1"/>
          <c:spPr>
            <a:solidFill>
              <a:srgbClr val="FFFF66"/>
            </a:solidFill>
            <a:ln>
              <a:noFill/>
            </a:ln>
          </c:spPr>
          <c:invertIfNegative val="0"/>
          <c:dLbls>
            <c:txPr>
              <a:bodyPr/>
              <a:lstStyle/>
              <a:p>
                <a:pPr>
                  <a:defRPr sz="1592">
                    <a:solidFill>
                      <a:schemeClr val="tx1">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44.96</c:v>
                </c:pt>
                <c:pt idx="1">
                  <c:v>44.67</c:v>
                </c:pt>
                <c:pt idx="2">
                  <c:v>45.14</c:v>
                </c:pt>
              </c:numCache>
            </c:numRef>
          </c:val>
        </c:ser>
        <c:dLbls>
          <c:showLegendKey val="0"/>
          <c:showVal val="1"/>
          <c:showCatName val="0"/>
          <c:showSerName val="0"/>
          <c:showPercent val="0"/>
          <c:showBubbleSize val="0"/>
        </c:dLbls>
        <c:gapWidth val="50"/>
        <c:overlap val="-6"/>
        <c:axId val="46147072"/>
        <c:axId val="42791424"/>
      </c:barChart>
      <c:catAx>
        <c:axId val="46147072"/>
        <c:scaling>
          <c:orientation val="minMax"/>
        </c:scaling>
        <c:delete val="0"/>
        <c:axPos val="b"/>
        <c:numFmt formatCode="General" sourceLinked="1"/>
        <c:majorTickMark val="none"/>
        <c:minorTickMark val="none"/>
        <c:tickLblPos val="nextTo"/>
        <c:txPr>
          <a:bodyPr rot="0" vert="horz"/>
          <a:lstStyle/>
          <a:p>
            <a:pPr>
              <a:defRPr sz="1591">
                <a:solidFill>
                  <a:schemeClr val="tx1">
                    <a:lumMod val="75000"/>
                  </a:schemeClr>
                </a:solidFill>
              </a:defRPr>
            </a:pPr>
            <a:endParaRPr lang="en-US"/>
          </a:p>
        </c:txPr>
        <c:crossAx val="42791424"/>
        <c:crosses val="autoZero"/>
        <c:auto val="1"/>
        <c:lblAlgn val="ctr"/>
        <c:lblOffset val="100"/>
        <c:tickLblSkip val="1"/>
        <c:tickMarkSkip val="1"/>
        <c:noMultiLvlLbl val="0"/>
      </c:catAx>
      <c:valAx>
        <c:axId val="42791424"/>
        <c:scaling>
          <c:orientation val="minMax"/>
          <c:max val="100"/>
          <c:min val="0"/>
        </c:scaling>
        <c:delete val="0"/>
        <c:axPos val="l"/>
        <c:numFmt formatCode="#,##0" sourceLinked="0"/>
        <c:majorTickMark val="none"/>
        <c:minorTickMark val="none"/>
        <c:tickLblPos val="nextTo"/>
        <c:txPr>
          <a:bodyPr rot="0" vert="horz"/>
          <a:lstStyle/>
          <a:p>
            <a:pPr>
              <a:defRPr sz="1392">
                <a:solidFill>
                  <a:schemeClr val="tx1">
                    <a:lumMod val="75000"/>
                  </a:schemeClr>
                </a:solidFill>
              </a:defRPr>
            </a:pPr>
            <a:endParaRPr lang="en-US"/>
          </a:p>
        </c:txPr>
        <c:crossAx val="46147072"/>
        <c:crosses val="autoZero"/>
        <c:crossBetween val="between"/>
        <c:majorUnit val="10"/>
        <c:minorUnit val="5"/>
      </c:valAx>
      <c:spPr>
        <a:noFill/>
        <a:ln w="25399">
          <a:noFill/>
        </a:ln>
      </c:spPr>
    </c:plotArea>
    <c:plotVisOnly val="1"/>
    <c:dispBlanksAs val="gap"/>
    <c:showDLblsOverMax val="0"/>
  </c:chart>
  <c:txPr>
    <a:bodyPr/>
    <a:lstStyle/>
    <a:p>
      <a:pPr>
        <a:defRPr sz="1791"/>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71"/>
        </c:manualLayout>
      </c:layout>
      <c:barChart>
        <c:barDir val="col"/>
        <c:grouping val="stacked"/>
        <c:varyColors val="0"/>
        <c:ser>
          <c:idx val="0"/>
          <c:order val="0"/>
          <c:tx>
            <c:strRef>
              <c:f>Sheet1!$C$1</c:f>
              <c:strCache>
                <c:ptCount val="1"/>
                <c:pt idx="0">
                  <c:v>Sat</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Sheet1!$C$2:$C$9</c:f>
              <c:numCache>
                <c:formatCode>0.0%</c:formatCode>
                <c:ptCount val="8"/>
                <c:pt idx="0">
                  <c:v>0.46</c:v>
                </c:pt>
                <c:pt idx="1">
                  <c:v>0.39100000000000001</c:v>
                </c:pt>
                <c:pt idx="2">
                  <c:v>0.52500000000000002</c:v>
                </c:pt>
                <c:pt idx="3">
                  <c:v>0.39600000000000002</c:v>
                </c:pt>
                <c:pt idx="4">
                  <c:v>0.43099999999999999</c:v>
                </c:pt>
                <c:pt idx="5">
                  <c:v>0.34799999999999998</c:v>
                </c:pt>
                <c:pt idx="6">
                  <c:v>0.46</c:v>
                </c:pt>
                <c:pt idx="7">
                  <c:v>0.46700000000000003</c:v>
                </c:pt>
              </c:numCache>
            </c:numRef>
          </c:val>
        </c:ser>
        <c:ser>
          <c:idx val="1"/>
          <c:order val="1"/>
          <c:tx>
            <c:strRef>
              <c:f>Sheet1!$D$1</c:f>
              <c:strCache>
                <c:ptCount val="1"/>
                <c:pt idx="0">
                  <c:v>Very Sat</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Sheet1!$B$2:$B$9</c:f>
              <c:strCache>
                <c:ptCount val="8"/>
                <c:pt idx="0">
                  <c:v>Your Institution</c:v>
                </c:pt>
                <c:pt idx="1">
                  <c:v>Comparison Group</c:v>
                </c:pt>
                <c:pt idx="2">
                  <c:v>Your Institution</c:v>
                </c:pt>
                <c:pt idx="3">
                  <c:v>Comparison Group</c:v>
                </c:pt>
                <c:pt idx="4">
                  <c:v>Your Institution</c:v>
                </c:pt>
                <c:pt idx="5">
                  <c:v>Comparison Group</c:v>
                </c:pt>
                <c:pt idx="6">
                  <c:v>Your Institution</c:v>
                </c:pt>
                <c:pt idx="7">
                  <c:v>Comparison Group</c:v>
                </c:pt>
              </c:strCache>
            </c:strRef>
          </c:cat>
          <c:val>
            <c:numRef>
              <c:f>Sheet1!$D$2:$D$9</c:f>
              <c:numCache>
                <c:formatCode>0.0%</c:formatCode>
                <c:ptCount val="8"/>
                <c:pt idx="0">
                  <c:v>0.254</c:v>
                </c:pt>
                <c:pt idx="1">
                  <c:v>0.26600000000000001</c:v>
                </c:pt>
                <c:pt idx="2">
                  <c:v>0.32200000000000001</c:v>
                </c:pt>
                <c:pt idx="3">
                  <c:v>0.13900000000000001</c:v>
                </c:pt>
                <c:pt idx="4">
                  <c:v>0.17599999999999999</c:v>
                </c:pt>
                <c:pt idx="5">
                  <c:v>0.218</c:v>
                </c:pt>
                <c:pt idx="6">
                  <c:v>0.44400000000000001</c:v>
                </c:pt>
                <c:pt idx="7">
                  <c:v>0.33</c:v>
                </c:pt>
              </c:numCache>
            </c:numRef>
          </c:val>
        </c:ser>
        <c:dLbls>
          <c:showLegendKey val="0"/>
          <c:showVal val="0"/>
          <c:showCatName val="0"/>
          <c:showSerName val="0"/>
          <c:showPercent val="0"/>
          <c:showBubbleSize val="0"/>
        </c:dLbls>
        <c:gapWidth val="61"/>
        <c:overlap val="100"/>
        <c:axId val="46198272"/>
        <c:axId val="42793728"/>
      </c:barChart>
      <c:catAx>
        <c:axId val="46198272"/>
        <c:scaling>
          <c:orientation val="minMax"/>
        </c:scaling>
        <c:delete val="0"/>
        <c:axPos val="b"/>
        <c:majorGridlines/>
        <c:majorTickMark val="none"/>
        <c:minorTickMark val="none"/>
        <c:tickLblPos val="none"/>
        <c:crossAx val="42793728"/>
        <c:crosses val="autoZero"/>
        <c:auto val="1"/>
        <c:lblAlgn val="ctr"/>
        <c:lblOffset val="100"/>
        <c:tickLblSkip val="2"/>
        <c:tickMarkSkip val="2"/>
        <c:noMultiLvlLbl val="0"/>
      </c:catAx>
      <c:valAx>
        <c:axId val="42793728"/>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6198272"/>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721"/>
        </c:manualLayout>
      </c:layout>
      <c:barChart>
        <c:barDir val="col"/>
        <c:grouping val="stacked"/>
        <c:varyColors val="0"/>
        <c:ser>
          <c:idx val="0"/>
          <c:order val="0"/>
          <c:tx>
            <c:strRef>
              <c:f>Sheet1!$C$1</c:f>
              <c:strCache>
                <c:ptCount val="1"/>
                <c:pt idx="0">
                  <c:v>Sat</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Sheet1!$B$2:$B$7</c:f>
              <c:strCache>
                <c:ptCount val="6"/>
                <c:pt idx="0">
                  <c:v>Your Institution</c:v>
                </c:pt>
                <c:pt idx="1">
                  <c:v>Comparison Group</c:v>
                </c:pt>
                <c:pt idx="2">
                  <c:v>Your Institution</c:v>
                </c:pt>
                <c:pt idx="3">
                  <c:v>Comparison Group</c:v>
                </c:pt>
                <c:pt idx="4">
                  <c:v>Your Institution</c:v>
                </c:pt>
                <c:pt idx="5">
                  <c:v>Comparison Group</c:v>
                </c:pt>
              </c:strCache>
            </c:strRef>
          </c:cat>
          <c:val>
            <c:numRef>
              <c:f>Sheet1!$C$2:$C$7</c:f>
              <c:numCache>
                <c:formatCode>0.0%</c:formatCode>
                <c:ptCount val="6"/>
                <c:pt idx="0">
                  <c:v>0.47399999999999998</c:v>
                </c:pt>
                <c:pt idx="1">
                  <c:v>0.40200000000000002</c:v>
                </c:pt>
                <c:pt idx="2">
                  <c:v>0.48499999999999999</c:v>
                </c:pt>
                <c:pt idx="3">
                  <c:v>0.52200000000000002</c:v>
                </c:pt>
                <c:pt idx="4">
                  <c:v>0.54200000000000004</c:v>
                </c:pt>
                <c:pt idx="5">
                  <c:v>0.52800000000000002</c:v>
                </c:pt>
              </c:numCache>
            </c:numRef>
          </c:val>
        </c:ser>
        <c:ser>
          <c:idx val="1"/>
          <c:order val="1"/>
          <c:tx>
            <c:strRef>
              <c:f>Sheet1!$D$1</c:f>
              <c:strCache>
                <c:ptCount val="1"/>
                <c:pt idx="0">
                  <c:v>Very Sat</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Sheet1!$B$2:$B$7</c:f>
              <c:strCache>
                <c:ptCount val="6"/>
                <c:pt idx="0">
                  <c:v>Your Institution</c:v>
                </c:pt>
                <c:pt idx="1">
                  <c:v>Comparison Group</c:v>
                </c:pt>
                <c:pt idx="2">
                  <c:v>Your Institution</c:v>
                </c:pt>
                <c:pt idx="3">
                  <c:v>Comparison Group</c:v>
                </c:pt>
                <c:pt idx="4">
                  <c:v>Your Institution</c:v>
                </c:pt>
                <c:pt idx="5">
                  <c:v>Comparison Group</c:v>
                </c:pt>
              </c:strCache>
            </c:strRef>
          </c:cat>
          <c:val>
            <c:numRef>
              <c:f>Sheet1!$D$2:$D$7</c:f>
              <c:numCache>
                <c:formatCode>0.0%</c:formatCode>
                <c:ptCount val="6"/>
                <c:pt idx="0">
                  <c:v>0.193</c:v>
                </c:pt>
                <c:pt idx="1">
                  <c:v>0.112</c:v>
                </c:pt>
                <c:pt idx="2">
                  <c:v>0.27300000000000002</c:v>
                </c:pt>
                <c:pt idx="3">
                  <c:v>0.20499999999999999</c:v>
                </c:pt>
                <c:pt idx="4">
                  <c:v>0.20300000000000001</c:v>
                </c:pt>
                <c:pt idx="5">
                  <c:v>0.152</c:v>
                </c:pt>
              </c:numCache>
            </c:numRef>
          </c:val>
        </c:ser>
        <c:dLbls>
          <c:showLegendKey val="0"/>
          <c:showVal val="0"/>
          <c:showCatName val="0"/>
          <c:showSerName val="0"/>
          <c:showPercent val="0"/>
          <c:showBubbleSize val="0"/>
        </c:dLbls>
        <c:gapWidth val="90"/>
        <c:overlap val="100"/>
        <c:axId val="46420480"/>
        <c:axId val="49988736"/>
      </c:barChart>
      <c:catAx>
        <c:axId val="46420480"/>
        <c:scaling>
          <c:orientation val="minMax"/>
        </c:scaling>
        <c:delete val="0"/>
        <c:axPos val="b"/>
        <c:majorGridlines/>
        <c:majorTickMark val="none"/>
        <c:minorTickMark val="none"/>
        <c:tickLblPos val="none"/>
        <c:crossAx val="49988736"/>
        <c:crosses val="autoZero"/>
        <c:auto val="1"/>
        <c:lblAlgn val="ctr"/>
        <c:lblOffset val="100"/>
        <c:tickLblSkip val="2"/>
        <c:tickMarkSkip val="2"/>
        <c:noMultiLvlLbl val="0"/>
      </c:catAx>
      <c:valAx>
        <c:axId val="49988736"/>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6420480"/>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732"/>
        </c:manualLayout>
      </c:layout>
      <c:barChart>
        <c:barDir val="col"/>
        <c:grouping val="stacked"/>
        <c:varyColors val="0"/>
        <c:ser>
          <c:idx val="0"/>
          <c:order val="0"/>
          <c:tx>
            <c:strRef>
              <c:f>Sheet1!$C$1</c:f>
              <c:strCache>
                <c:ptCount val="1"/>
                <c:pt idx="0">
                  <c:v>Sat</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Sheet1!$B$2:$B$5</c:f>
              <c:strCache>
                <c:ptCount val="4"/>
                <c:pt idx="0">
                  <c:v>Your Institution</c:v>
                </c:pt>
                <c:pt idx="1">
                  <c:v>Comparison Group</c:v>
                </c:pt>
                <c:pt idx="2">
                  <c:v>Your Institution</c:v>
                </c:pt>
                <c:pt idx="3">
                  <c:v>Comparison Group</c:v>
                </c:pt>
              </c:strCache>
            </c:strRef>
          </c:cat>
          <c:val>
            <c:numRef>
              <c:f>Sheet1!$C$2:$C$5</c:f>
              <c:numCache>
                <c:formatCode>0.0%</c:formatCode>
                <c:ptCount val="4"/>
                <c:pt idx="0">
                  <c:v>0.54200000000000004</c:v>
                </c:pt>
                <c:pt idx="1">
                  <c:v>0.37</c:v>
                </c:pt>
                <c:pt idx="2">
                  <c:v>0.46600000000000003</c:v>
                </c:pt>
                <c:pt idx="3">
                  <c:v>0.41499999999999998</c:v>
                </c:pt>
              </c:numCache>
            </c:numRef>
          </c:val>
        </c:ser>
        <c:ser>
          <c:idx val="1"/>
          <c:order val="1"/>
          <c:tx>
            <c:strRef>
              <c:f>Sheet1!$D$1</c:f>
              <c:strCache>
                <c:ptCount val="1"/>
                <c:pt idx="0">
                  <c:v>Very Sat</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Sheet1!$B$2:$B$5</c:f>
              <c:strCache>
                <c:ptCount val="4"/>
                <c:pt idx="0">
                  <c:v>Your Institution</c:v>
                </c:pt>
                <c:pt idx="1">
                  <c:v>Comparison Group</c:v>
                </c:pt>
                <c:pt idx="2">
                  <c:v>Your Institution</c:v>
                </c:pt>
                <c:pt idx="3">
                  <c:v>Comparison Group</c:v>
                </c:pt>
              </c:strCache>
            </c:strRef>
          </c:cat>
          <c:val>
            <c:numRef>
              <c:f>Sheet1!$D$2:$D$5</c:f>
              <c:numCache>
                <c:formatCode>0.0%</c:formatCode>
                <c:ptCount val="4"/>
                <c:pt idx="0">
                  <c:v>0.11899999999999999</c:v>
                </c:pt>
                <c:pt idx="1">
                  <c:v>8.8999999999999996E-2</c:v>
                </c:pt>
                <c:pt idx="2">
                  <c:v>0.155</c:v>
                </c:pt>
                <c:pt idx="3">
                  <c:v>0.129</c:v>
                </c:pt>
              </c:numCache>
            </c:numRef>
          </c:val>
        </c:ser>
        <c:dLbls>
          <c:showLegendKey val="0"/>
          <c:showVal val="0"/>
          <c:showCatName val="0"/>
          <c:showSerName val="0"/>
          <c:showPercent val="0"/>
          <c:showBubbleSize val="0"/>
        </c:dLbls>
        <c:gapWidth val="126"/>
        <c:overlap val="100"/>
        <c:axId val="46558720"/>
        <c:axId val="49991040"/>
      </c:barChart>
      <c:catAx>
        <c:axId val="46558720"/>
        <c:scaling>
          <c:orientation val="minMax"/>
        </c:scaling>
        <c:delete val="0"/>
        <c:axPos val="b"/>
        <c:majorGridlines/>
        <c:majorTickMark val="none"/>
        <c:minorTickMark val="none"/>
        <c:tickLblPos val="none"/>
        <c:crossAx val="49991040"/>
        <c:crosses val="autoZero"/>
        <c:auto val="1"/>
        <c:lblAlgn val="ctr"/>
        <c:lblOffset val="100"/>
        <c:tickLblSkip val="2"/>
        <c:tickMarkSkip val="2"/>
        <c:noMultiLvlLbl val="0"/>
      </c:catAx>
      <c:valAx>
        <c:axId val="49991040"/>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6558720"/>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699"/>
        </c:manualLayout>
      </c:layout>
      <c:barChart>
        <c:barDir val="col"/>
        <c:grouping val="stacked"/>
        <c:varyColors val="0"/>
        <c:ser>
          <c:idx val="0"/>
          <c:order val="0"/>
          <c:tx>
            <c:strRef>
              <c:f>Sheet1!$C$1</c:f>
              <c:strCache>
                <c:ptCount val="1"/>
                <c:pt idx="0">
                  <c:v>Sat</c:v>
                </c:pt>
              </c:strCache>
            </c:strRef>
          </c:tx>
          <c:spPr>
            <a:ln>
              <a:solidFill>
                <a:srgbClr val="7680AC">
                  <a:alpha val="30000"/>
                </a:srgbClr>
              </a:solidFill>
            </a:ln>
            <a:effectLst/>
          </c:spPr>
          <c:invertIfNegative val="0"/>
          <c:dPt>
            <c:idx val="1"/>
            <c:invertIfNegative val="0"/>
            <c:bubble3D val="0"/>
            <c:spPr>
              <a:solidFill>
                <a:srgbClr val="FFFF66"/>
              </a:solidFill>
              <a:ln>
                <a:solidFill>
                  <a:srgbClr val="7680AC">
                    <a:alpha val="30000"/>
                  </a:srgbClr>
                </a:solidFill>
              </a:ln>
              <a:effectLst/>
            </c:spPr>
          </c:dPt>
          <c:dPt>
            <c:idx val="3"/>
            <c:invertIfNegative val="0"/>
            <c:bubble3D val="0"/>
            <c:spPr>
              <a:solidFill>
                <a:srgbClr val="FFFF66"/>
              </a:solidFill>
              <a:ln>
                <a:solidFill>
                  <a:srgbClr val="7680AC">
                    <a:alpha val="30000"/>
                  </a:srgbClr>
                </a:solidFill>
              </a:ln>
              <a:effectLst/>
            </c:spPr>
          </c:dPt>
          <c:dPt>
            <c:idx val="5"/>
            <c:invertIfNegative val="0"/>
            <c:bubble3D val="0"/>
            <c:spPr>
              <a:solidFill>
                <a:srgbClr val="FFFF66"/>
              </a:solidFill>
              <a:ln>
                <a:solidFill>
                  <a:srgbClr val="7680AC">
                    <a:alpha val="30000"/>
                  </a:srgbClr>
                </a:solidFill>
              </a:ln>
              <a:effectLst/>
            </c:spPr>
          </c:dPt>
          <c:dPt>
            <c:idx val="7"/>
            <c:invertIfNegative val="0"/>
            <c:bubble3D val="0"/>
            <c:spPr>
              <a:solidFill>
                <a:srgbClr val="FFFF66"/>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Sheet1!$B$2:$B$7</c:f>
              <c:strCache>
                <c:ptCount val="6"/>
                <c:pt idx="0">
                  <c:v>Your Institution</c:v>
                </c:pt>
                <c:pt idx="1">
                  <c:v>Comparison Group</c:v>
                </c:pt>
                <c:pt idx="2">
                  <c:v>Your Institution</c:v>
                </c:pt>
                <c:pt idx="3">
                  <c:v>Comparison Group</c:v>
                </c:pt>
                <c:pt idx="4">
                  <c:v>Your Institution</c:v>
                </c:pt>
                <c:pt idx="5">
                  <c:v>Comparison Group</c:v>
                </c:pt>
              </c:strCache>
            </c:strRef>
          </c:cat>
          <c:val>
            <c:numRef>
              <c:f>Sheet1!$C$2:$C$7</c:f>
              <c:numCache>
                <c:formatCode>0.0%</c:formatCode>
                <c:ptCount val="6"/>
                <c:pt idx="0">
                  <c:v>0.35699999999999998</c:v>
                </c:pt>
                <c:pt idx="1">
                  <c:v>0.32</c:v>
                </c:pt>
                <c:pt idx="2">
                  <c:v>0.52500000000000002</c:v>
                </c:pt>
                <c:pt idx="3">
                  <c:v>0.39900000000000002</c:v>
                </c:pt>
                <c:pt idx="4">
                  <c:v>0.28899999999999998</c:v>
                </c:pt>
                <c:pt idx="5">
                  <c:v>0.372</c:v>
                </c:pt>
              </c:numCache>
            </c:numRef>
          </c:val>
        </c:ser>
        <c:ser>
          <c:idx val="1"/>
          <c:order val="1"/>
          <c:tx>
            <c:strRef>
              <c:f>Sheet1!$D$1</c:f>
              <c:strCache>
                <c:ptCount val="1"/>
                <c:pt idx="0">
                  <c:v>Very Sat</c:v>
                </c:pt>
              </c:strCache>
            </c:strRef>
          </c:tx>
          <c:spPr>
            <a:ln>
              <a:solidFill>
                <a:srgbClr val="7680AC">
                  <a:alpha val="30000"/>
                </a:srgbClr>
              </a:solidFill>
            </a:ln>
            <a:effectLst/>
          </c:spPr>
          <c:invertIfNegative val="0"/>
          <c:dPt>
            <c:idx val="1"/>
            <c:invertIfNegative val="0"/>
            <c:bubble3D val="0"/>
            <c:spPr>
              <a:solidFill>
                <a:schemeClr val="accent6">
                  <a:lumMod val="40000"/>
                  <a:lumOff val="60000"/>
                </a:schemeClr>
              </a:solidFill>
              <a:ln>
                <a:solidFill>
                  <a:srgbClr val="7680AC">
                    <a:alpha val="30000"/>
                  </a:srgbClr>
                </a:solidFill>
              </a:ln>
              <a:effectLst/>
            </c:spPr>
          </c:dPt>
          <c:dPt>
            <c:idx val="3"/>
            <c:invertIfNegative val="0"/>
            <c:bubble3D val="0"/>
            <c:spPr>
              <a:solidFill>
                <a:schemeClr val="accent6">
                  <a:lumMod val="40000"/>
                  <a:lumOff val="60000"/>
                </a:schemeClr>
              </a:solidFill>
              <a:ln>
                <a:solidFill>
                  <a:srgbClr val="7680AC">
                    <a:alpha val="30000"/>
                  </a:srgbClr>
                </a:solidFill>
              </a:ln>
              <a:effectLst/>
            </c:spPr>
          </c:dPt>
          <c:dPt>
            <c:idx val="5"/>
            <c:invertIfNegative val="0"/>
            <c:bubble3D val="0"/>
            <c:spPr>
              <a:solidFill>
                <a:schemeClr val="accent6">
                  <a:lumMod val="40000"/>
                  <a:lumOff val="60000"/>
                </a:schemeClr>
              </a:solidFill>
              <a:ln>
                <a:solidFill>
                  <a:srgbClr val="7680AC">
                    <a:alpha val="30000"/>
                  </a:srgbClr>
                </a:solidFill>
              </a:ln>
              <a:effectLst/>
            </c:spPr>
          </c:dPt>
          <c:dPt>
            <c:idx val="7"/>
            <c:invertIfNegative val="0"/>
            <c:bubble3D val="0"/>
            <c:spPr>
              <a:solidFill>
                <a:schemeClr val="accent6">
                  <a:lumMod val="40000"/>
                  <a:lumOff val="60000"/>
                </a:schemeClr>
              </a:solidFill>
              <a:ln>
                <a:solidFill>
                  <a:srgbClr val="7680AC">
                    <a:alpha val="30000"/>
                  </a:srgbClr>
                </a:solidFill>
              </a:ln>
              <a:effectLst/>
            </c:spPr>
          </c:dPt>
          <c:dLbls>
            <c:numFmt formatCode="0.0%" sourceLinked="0"/>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Sheet1!$B$2:$B$7</c:f>
              <c:strCache>
                <c:ptCount val="6"/>
                <c:pt idx="0">
                  <c:v>Your Institution</c:v>
                </c:pt>
                <c:pt idx="1">
                  <c:v>Comparison Group</c:v>
                </c:pt>
                <c:pt idx="2">
                  <c:v>Your Institution</c:v>
                </c:pt>
                <c:pt idx="3">
                  <c:v>Comparison Group</c:v>
                </c:pt>
                <c:pt idx="4">
                  <c:v>Your Institution</c:v>
                </c:pt>
                <c:pt idx="5">
                  <c:v>Comparison Group</c:v>
                </c:pt>
              </c:strCache>
            </c:strRef>
          </c:cat>
          <c:val>
            <c:numRef>
              <c:f>Sheet1!$D$2:$D$7</c:f>
              <c:numCache>
                <c:formatCode>0.0%</c:formatCode>
                <c:ptCount val="6"/>
                <c:pt idx="0">
                  <c:v>0.214</c:v>
                </c:pt>
                <c:pt idx="1">
                  <c:v>0.20699999999999999</c:v>
                </c:pt>
                <c:pt idx="2">
                  <c:v>0.16400000000000001</c:v>
                </c:pt>
                <c:pt idx="3">
                  <c:v>0.19700000000000001</c:v>
                </c:pt>
                <c:pt idx="4">
                  <c:v>7.9000000000000001E-2</c:v>
                </c:pt>
                <c:pt idx="5">
                  <c:v>0.17599999999999999</c:v>
                </c:pt>
              </c:numCache>
            </c:numRef>
          </c:val>
        </c:ser>
        <c:dLbls>
          <c:showLegendKey val="0"/>
          <c:showVal val="0"/>
          <c:showCatName val="0"/>
          <c:showSerName val="0"/>
          <c:showPercent val="0"/>
          <c:showBubbleSize val="0"/>
        </c:dLbls>
        <c:gapWidth val="90"/>
        <c:overlap val="100"/>
        <c:axId val="46633472"/>
        <c:axId val="49993344"/>
      </c:barChart>
      <c:catAx>
        <c:axId val="46633472"/>
        <c:scaling>
          <c:orientation val="minMax"/>
        </c:scaling>
        <c:delete val="0"/>
        <c:axPos val="b"/>
        <c:majorGridlines/>
        <c:majorTickMark val="none"/>
        <c:minorTickMark val="none"/>
        <c:tickLblPos val="none"/>
        <c:crossAx val="49993344"/>
        <c:crosses val="autoZero"/>
        <c:auto val="1"/>
        <c:lblAlgn val="ctr"/>
        <c:lblOffset val="100"/>
        <c:tickLblSkip val="2"/>
        <c:tickMarkSkip val="2"/>
        <c:noMultiLvlLbl val="0"/>
      </c:catAx>
      <c:valAx>
        <c:axId val="49993344"/>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46633472"/>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Your Institution</c:v>
                </c:pt>
              </c:strCache>
            </c:strRef>
          </c:tx>
          <c:spPr>
            <a:ln>
              <a:solidFill>
                <a:srgbClr val="7680AC"/>
              </a:solidFill>
            </a:ln>
          </c:spPr>
          <c:invertIfNegative val="0"/>
          <c:dLbls>
            <c:txPr>
              <a:bodyPr/>
              <a:lstStyle/>
              <a:p>
                <a:pPr>
                  <a:defRPr sz="1594" b="1" baseline="0">
                    <a:solidFill>
                      <a:schemeClr val="tx1">
                        <a:lumMod val="50000"/>
                      </a:schemeClr>
                    </a:solidFill>
                  </a:defRPr>
                </a:pPr>
                <a:endParaRPr lang="en-US"/>
              </a:p>
            </c:txPr>
            <c:showLegendKey val="0"/>
            <c:showVal val="1"/>
            <c:showCatName val="0"/>
            <c:showSerName val="0"/>
            <c:showPercent val="0"/>
            <c:showBubbleSize val="0"/>
            <c:showLeaderLines val="0"/>
          </c:dLbls>
          <c:cat>
            <c:strRef>
              <c:f>Sheet1!$A$2:$A$5</c:f>
              <c:strCache>
                <c:ptCount val="4"/>
                <c:pt idx="0">
                  <c:v>Definitely Yes</c:v>
                </c:pt>
                <c:pt idx="1">
                  <c:v>Probably Yes</c:v>
                </c:pt>
                <c:pt idx="2">
                  <c:v>Probably No</c:v>
                </c:pt>
                <c:pt idx="3">
                  <c:v>Defnitely No</c:v>
                </c:pt>
              </c:strCache>
            </c:strRef>
          </c:cat>
          <c:val>
            <c:numRef>
              <c:f>Sheet1!$B$2:$B$5</c:f>
              <c:numCache>
                <c:formatCode>0.0%</c:formatCode>
                <c:ptCount val="4"/>
                <c:pt idx="0">
                  <c:v>0.27400000000000002</c:v>
                </c:pt>
                <c:pt idx="1">
                  <c:v>0.41899999999999998</c:v>
                </c:pt>
                <c:pt idx="2">
                  <c:v>0.129</c:v>
                </c:pt>
                <c:pt idx="3">
                  <c:v>6.5000000000000002E-2</c:v>
                </c:pt>
              </c:numCache>
            </c:numRef>
          </c:val>
        </c:ser>
        <c:ser>
          <c:idx val="1"/>
          <c:order val="1"/>
          <c:tx>
            <c:strRef>
              <c:f>Sheet1!$C$1</c:f>
              <c:strCache>
                <c:ptCount val="1"/>
                <c:pt idx="0">
                  <c:v>Comparison group</c:v>
                </c:pt>
              </c:strCache>
            </c:strRef>
          </c:tx>
          <c:spPr>
            <a:solidFill>
              <a:schemeClr val="accent2">
                <a:lumMod val="90000"/>
              </a:schemeClr>
            </a:solidFill>
            <a:ln>
              <a:noFill/>
            </a:ln>
          </c:spPr>
          <c:invertIfNegative val="0"/>
          <c:dLbls>
            <c:txPr>
              <a:bodyPr/>
              <a:lstStyle/>
              <a:p>
                <a:pPr>
                  <a:defRPr sz="1594" b="1" baseline="0">
                    <a:solidFill>
                      <a:schemeClr val="tx1">
                        <a:lumMod val="50000"/>
                      </a:schemeClr>
                    </a:solidFill>
                  </a:defRPr>
                </a:pPr>
                <a:endParaRPr lang="en-US"/>
              </a:p>
            </c:txPr>
            <c:showLegendKey val="0"/>
            <c:showVal val="1"/>
            <c:showCatName val="0"/>
            <c:showSerName val="0"/>
            <c:showPercent val="0"/>
            <c:showBubbleSize val="0"/>
            <c:showLeaderLines val="0"/>
          </c:dLbls>
          <c:cat>
            <c:strRef>
              <c:f>Sheet1!$A$2:$A$5</c:f>
              <c:strCache>
                <c:ptCount val="4"/>
                <c:pt idx="0">
                  <c:v>Definitely Yes</c:v>
                </c:pt>
                <c:pt idx="1">
                  <c:v>Probably Yes</c:v>
                </c:pt>
                <c:pt idx="2">
                  <c:v>Probably No</c:v>
                </c:pt>
                <c:pt idx="3">
                  <c:v>Defnitely No</c:v>
                </c:pt>
              </c:strCache>
            </c:strRef>
          </c:cat>
          <c:val>
            <c:numRef>
              <c:f>Sheet1!$C$2:$C$5</c:f>
              <c:numCache>
                <c:formatCode>0.0%</c:formatCode>
                <c:ptCount val="4"/>
                <c:pt idx="0">
                  <c:v>0.34300000000000003</c:v>
                </c:pt>
                <c:pt idx="1">
                  <c:v>0.42199999999999999</c:v>
                </c:pt>
                <c:pt idx="2">
                  <c:v>0.11899999999999999</c:v>
                </c:pt>
                <c:pt idx="3">
                  <c:v>5.3999999999999999E-2</c:v>
                </c:pt>
              </c:numCache>
            </c:numRef>
          </c:val>
        </c:ser>
        <c:dLbls>
          <c:showLegendKey val="0"/>
          <c:showVal val="0"/>
          <c:showCatName val="0"/>
          <c:showSerName val="0"/>
          <c:showPercent val="0"/>
          <c:showBubbleSize val="0"/>
        </c:dLbls>
        <c:gapWidth val="111"/>
        <c:overlap val="-6"/>
        <c:axId val="46843392"/>
        <c:axId val="109117440"/>
      </c:barChart>
      <c:catAx>
        <c:axId val="46843392"/>
        <c:scaling>
          <c:orientation val="minMax"/>
        </c:scaling>
        <c:delete val="0"/>
        <c:axPos val="b"/>
        <c:numFmt formatCode="General" sourceLinked="1"/>
        <c:majorTickMark val="out"/>
        <c:minorTickMark val="none"/>
        <c:tickLblPos val="nextTo"/>
        <c:txPr>
          <a:bodyPr/>
          <a:lstStyle/>
          <a:p>
            <a:pPr>
              <a:defRPr sz="1404" baseline="0">
                <a:solidFill>
                  <a:schemeClr val="tx2">
                    <a:lumMod val="75000"/>
                  </a:schemeClr>
                </a:solidFill>
              </a:defRPr>
            </a:pPr>
            <a:endParaRPr lang="en-US"/>
          </a:p>
        </c:txPr>
        <c:crossAx val="109117440"/>
        <c:crosses val="autoZero"/>
        <c:auto val="1"/>
        <c:lblAlgn val="ctr"/>
        <c:lblOffset val="100"/>
        <c:noMultiLvlLbl val="0"/>
      </c:catAx>
      <c:valAx>
        <c:axId val="109117440"/>
        <c:scaling>
          <c:orientation val="minMax"/>
          <c:max val="1"/>
        </c:scaling>
        <c:delete val="0"/>
        <c:axPos val="l"/>
        <c:numFmt formatCode="0%" sourceLinked="0"/>
        <c:majorTickMark val="out"/>
        <c:minorTickMark val="none"/>
        <c:tickLblPos val="nextTo"/>
        <c:txPr>
          <a:bodyPr/>
          <a:lstStyle/>
          <a:p>
            <a:pPr>
              <a:defRPr sz="1400" baseline="0">
                <a:solidFill>
                  <a:schemeClr val="tx2">
                    <a:lumMod val="75000"/>
                  </a:schemeClr>
                </a:solidFill>
              </a:defRPr>
            </a:pPr>
            <a:endParaRPr lang="en-US"/>
          </a:p>
        </c:txPr>
        <c:crossAx val="46843392"/>
        <c:crosses val="autoZero"/>
        <c:crossBetween val="between"/>
        <c:majorUnit val="0.1"/>
      </c:valAx>
      <c:spPr>
        <a:noFill/>
        <a:ln w="25392">
          <a:noFill/>
        </a:ln>
      </c:spPr>
    </c:plotArea>
    <c:plotVisOnly val="1"/>
    <c:dispBlanksAs val="gap"/>
    <c:showDLblsOverMax val="0"/>
  </c:chart>
  <c:txPr>
    <a:bodyPr/>
    <a:lstStyle/>
    <a:p>
      <a:pPr>
        <a:defRPr sz="1805"/>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Your Institution</c:v>
                </c:pt>
              </c:strCache>
            </c:strRef>
          </c:tx>
          <c:spPr>
            <a:ln>
              <a:solidFill>
                <a:srgbClr val="7680AC"/>
              </a:solidFill>
            </a:ln>
          </c:spPr>
          <c:invertIfNegative val="0"/>
          <c:dLbls>
            <c:txPr>
              <a:bodyPr/>
              <a:lstStyle/>
              <a:p>
                <a:pPr>
                  <a:defRPr sz="1590" b="1" baseline="0">
                    <a:solidFill>
                      <a:schemeClr val="tx1">
                        <a:lumMod val="50000"/>
                      </a:schemeClr>
                    </a:solidFill>
                  </a:defRPr>
                </a:pPr>
                <a:endParaRPr lang="en-US"/>
              </a:p>
            </c:txPr>
            <c:showLegendKey val="0"/>
            <c:showVal val="1"/>
            <c:showCatName val="0"/>
            <c:showSerName val="0"/>
            <c:showPercent val="0"/>
            <c:showBubbleSize val="0"/>
            <c:showLeaderLines val="0"/>
          </c:dLbls>
          <c:cat>
            <c:strRef>
              <c:f>Sheet1!$A$2:$A$5</c:f>
              <c:strCache>
                <c:ptCount val="4"/>
                <c:pt idx="0">
                  <c:v>Attending This Institution</c:v>
                </c:pt>
                <c:pt idx="1">
                  <c:v>Attending Another Institution</c:v>
                </c:pt>
                <c:pt idx="2">
                  <c:v>Don't Know/Have Not Decided Yet</c:v>
                </c:pt>
                <c:pt idx="3">
                  <c:v>Not Attending Any Institution</c:v>
                </c:pt>
              </c:strCache>
            </c:strRef>
          </c:cat>
          <c:val>
            <c:numRef>
              <c:f>Sheet1!$B$2:$B$5</c:f>
              <c:numCache>
                <c:formatCode>0.0%</c:formatCode>
                <c:ptCount val="4"/>
                <c:pt idx="0">
                  <c:v>0.90300000000000002</c:v>
                </c:pt>
                <c:pt idx="1">
                  <c:v>4.8000000000000001E-2</c:v>
                </c:pt>
                <c:pt idx="2">
                  <c:v>3.2000000000000001E-2</c:v>
                </c:pt>
                <c:pt idx="3">
                  <c:v>1.6E-2</c:v>
                </c:pt>
              </c:numCache>
            </c:numRef>
          </c:val>
        </c:ser>
        <c:ser>
          <c:idx val="1"/>
          <c:order val="1"/>
          <c:tx>
            <c:strRef>
              <c:f>Sheet1!$C$1</c:f>
              <c:strCache>
                <c:ptCount val="1"/>
                <c:pt idx="0">
                  <c:v>Comparison Group</c:v>
                </c:pt>
              </c:strCache>
            </c:strRef>
          </c:tx>
          <c:spPr>
            <a:solidFill>
              <a:schemeClr val="accent2">
                <a:lumMod val="90000"/>
              </a:schemeClr>
            </a:solidFill>
            <a:ln>
              <a:noFill/>
            </a:ln>
          </c:spPr>
          <c:invertIfNegative val="0"/>
          <c:dLbls>
            <c:txPr>
              <a:bodyPr/>
              <a:lstStyle/>
              <a:p>
                <a:pPr>
                  <a:defRPr sz="1590" b="1" baseline="0">
                    <a:solidFill>
                      <a:schemeClr val="tx1">
                        <a:lumMod val="50000"/>
                      </a:schemeClr>
                    </a:solidFill>
                  </a:defRPr>
                </a:pPr>
                <a:endParaRPr lang="en-US"/>
              </a:p>
            </c:txPr>
            <c:showLegendKey val="0"/>
            <c:showVal val="1"/>
            <c:showCatName val="0"/>
            <c:showSerName val="0"/>
            <c:showPercent val="0"/>
            <c:showBubbleSize val="0"/>
            <c:showLeaderLines val="0"/>
          </c:dLbls>
          <c:cat>
            <c:strRef>
              <c:f>Sheet1!$A$2:$A$5</c:f>
              <c:strCache>
                <c:ptCount val="4"/>
                <c:pt idx="0">
                  <c:v>Attending This Institution</c:v>
                </c:pt>
                <c:pt idx="1">
                  <c:v>Attending Another Institution</c:v>
                </c:pt>
                <c:pt idx="2">
                  <c:v>Don't Know/Have Not Decided Yet</c:v>
                </c:pt>
                <c:pt idx="3">
                  <c:v>Not Attending Any Institution</c:v>
                </c:pt>
              </c:strCache>
            </c:strRef>
          </c:cat>
          <c:val>
            <c:numRef>
              <c:f>Sheet1!$C$2:$C$5</c:f>
              <c:numCache>
                <c:formatCode>0.0%</c:formatCode>
                <c:ptCount val="4"/>
                <c:pt idx="0">
                  <c:v>0.93</c:v>
                </c:pt>
                <c:pt idx="1">
                  <c:v>3.3000000000000002E-2</c:v>
                </c:pt>
                <c:pt idx="2">
                  <c:v>3.4000000000000002E-2</c:v>
                </c:pt>
                <c:pt idx="3">
                  <c:v>4.0000000000000001E-3</c:v>
                </c:pt>
              </c:numCache>
            </c:numRef>
          </c:val>
        </c:ser>
        <c:dLbls>
          <c:showLegendKey val="0"/>
          <c:showVal val="0"/>
          <c:showCatName val="0"/>
          <c:showSerName val="0"/>
          <c:showPercent val="0"/>
          <c:showBubbleSize val="0"/>
        </c:dLbls>
        <c:gapWidth val="110"/>
        <c:overlap val="-5"/>
        <c:axId val="47081472"/>
        <c:axId val="109119744"/>
      </c:barChart>
      <c:catAx>
        <c:axId val="47081472"/>
        <c:scaling>
          <c:orientation val="minMax"/>
        </c:scaling>
        <c:delete val="0"/>
        <c:axPos val="b"/>
        <c:numFmt formatCode="General" sourceLinked="1"/>
        <c:majorTickMark val="out"/>
        <c:minorTickMark val="none"/>
        <c:tickLblPos val="nextTo"/>
        <c:txPr>
          <a:bodyPr/>
          <a:lstStyle/>
          <a:p>
            <a:pPr>
              <a:defRPr sz="1390" baseline="0">
                <a:solidFill>
                  <a:schemeClr val="tx1">
                    <a:lumMod val="75000"/>
                  </a:schemeClr>
                </a:solidFill>
              </a:defRPr>
            </a:pPr>
            <a:endParaRPr lang="en-US"/>
          </a:p>
        </c:txPr>
        <c:crossAx val="109119744"/>
        <c:crosses val="autoZero"/>
        <c:auto val="1"/>
        <c:lblAlgn val="ctr"/>
        <c:lblOffset val="100"/>
        <c:noMultiLvlLbl val="0"/>
      </c:catAx>
      <c:valAx>
        <c:axId val="109119744"/>
        <c:scaling>
          <c:orientation val="minMax"/>
        </c:scaling>
        <c:delete val="0"/>
        <c:axPos val="l"/>
        <c:numFmt formatCode="0%" sourceLinked="0"/>
        <c:majorTickMark val="out"/>
        <c:minorTickMark val="none"/>
        <c:tickLblPos val="nextTo"/>
        <c:txPr>
          <a:bodyPr/>
          <a:lstStyle/>
          <a:p>
            <a:pPr>
              <a:defRPr sz="1400" baseline="0">
                <a:solidFill>
                  <a:schemeClr val="tx1">
                    <a:lumMod val="75000"/>
                  </a:schemeClr>
                </a:solidFill>
              </a:defRPr>
            </a:pPr>
            <a:endParaRPr lang="en-US"/>
          </a:p>
        </c:txPr>
        <c:crossAx val="47081472"/>
        <c:crosses val="autoZero"/>
        <c:crossBetween val="between"/>
      </c:valAx>
      <c:spPr>
        <a:noFill/>
        <a:ln w="25403">
          <a:no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Your Institution</c:v>
                </c:pt>
              </c:strCache>
            </c:strRef>
          </c:tx>
          <c:spPr>
            <a:ln>
              <a:solidFill>
                <a:srgbClr val="7680AC"/>
              </a:solidFill>
            </a:ln>
          </c:spPr>
          <c:invertIfNegative val="0"/>
          <c:dLbls>
            <c:txPr>
              <a:bodyPr/>
              <a:lstStyle/>
              <a:p>
                <a:pPr>
                  <a:defRPr sz="1590" b="1" baseline="0">
                    <a:solidFill>
                      <a:schemeClr val="tx1">
                        <a:lumMod val="50000"/>
                      </a:schemeClr>
                    </a:solidFill>
                  </a:defRPr>
                </a:pPr>
                <a:endParaRPr lang="en-US"/>
              </a:p>
            </c:txPr>
            <c:showLegendKey val="0"/>
            <c:showVal val="1"/>
            <c:showCatName val="0"/>
            <c:showSerName val="0"/>
            <c:showPercent val="0"/>
            <c:showBubbleSize val="0"/>
            <c:showLeaderLines val="0"/>
          </c:dLbls>
          <c:cat>
            <c:strRef>
              <c:f>Sheet1!$A$2:$A$6</c:f>
              <c:strCache>
                <c:ptCount val="5"/>
                <c:pt idx="0">
                  <c:v>Take courses at this institution</c:v>
                </c:pt>
                <c:pt idx="1">
                  <c:v>Take courses at another institution</c:v>
                </c:pt>
                <c:pt idx="2">
                  <c:v>Work for pay</c:v>
                </c:pt>
                <c:pt idx="3">
                  <c:v>Participate in internship</c:v>
                </c:pt>
                <c:pt idx="4">
                  <c:v>Travel</c:v>
                </c:pt>
              </c:strCache>
            </c:strRef>
          </c:cat>
          <c:val>
            <c:numRef>
              <c:f>Sheet1!$B$2:$B$6</c:f>
              <c:numCache>
                <c:formatCode>0.0%</c:formatCode>
                <c:ptCount val="5"/>
                <c:pt idx="0">
                  <c:v>0.27</c:v>
                </c:pt>
                <c:pt idx="1">
                  <c:v>6.5000000000000002E-2</c:v>
                </c:pt>
                <c:pt idx="2">
                  <c:v>0.90300000000000002</c:v>
                </c:pt>
                <c:pt idx="3">
                  <c:v>0.21</c:v>
                </c:pt>
                <c:pt idx="4">
                  <c:v>0.77400000000000002</c:v>
                </c:pt>
              </c:numCache>
            </c:numRef>
          </c:val>
        </c:ser>
        <c:ser>
          <c:idx val="1"/>
          <c:order val="1"/>
          <c:tx>
            <c:strRef>
              <c:f>Sheet1!$C$1</c:f>
              <c:strCache>
                <c:ptCount val="1"/>
                <c:pt idx="0">
                  <c:v>Comparison Group</c:v>
                </c:pt>
              </c:strCache>
            </c:strRef>
          </c:tx>
          <c:spPr>
            <a:solidFill>
              <a:schemeClr val="accent2">
                <a:lumMod val="90000"/>
              </a:schemeClr>
            </a:solidFill>
            <a:ln>
              <a:noFill/>
            </a:ln>
          </c:spPr>
          <c:invertIfNegative val="0"/>
          <c:dLbls>
            <c:txPr>
              <a:bodyPr/>
              <a:lstStyle/>
              <a:p>
                <a:pPr>
                  <a:defRPr sz="1590" b="1" baseline="0">
                    <a:solidFill>
                      <a:schemeClr val="tx1">
                        <a:lumMod val="50000"/>
                      </a:schemeClr>
                    </a:solidFill>
                  </a:defRPr>
                </a:pPr>
                <a:endParaRPr lang="en-US"/>
              </a:p>
            </c:txPr>
            <c:showLegendKey val="0"/>
            <c:showVal val="1"/>
            <c:showCatName val="0"/>
            <c:showSerName val="0"/>
            <c:showPercent val="0"/>
            <c:showBubbleSize val="0"/>
            <c:showLeaderLines val="0"/>
          </c:dLbls>
          <c:cat>
            <c:strRef>
              <c:f>Sheet1!$A$2:$A$6</c:f>
              <c:strCache>
                <c:ptCount val="5"/>
                <c:pt idx="0">
                  <c:v>Take courses at this institution</c:v>
                </c:pt>
                <c:pt idx="1">
                  <c:v>Take courses at another institution</c:v>
                </c:pt>
                <c:pt idx="2">
                  <c:v>Work for pay</c:v>
                </c:pt>
                <c:pt idx="3">
                  <c:v>Participate in internship</c:v>
                </c:pt>
                <c:pt idx="4">
                  <c:v>Travel</c:v>
                </c:pt>
              </c:strCache>
            </c:strRef>
          </c:cat>
          <c:val>
            <c:numRef>
              <c:f>Sheet1!$C$2:$C$6</c:f>
              <c:numCache>
                <c:formatCode>0.0%</c:formatCode>
                <c:ptCount val="5"/>
                <c:pt idx="0">
                  <c:v>0.28399999999999997</c:v>
                </c:pt>
                <c:pt idx="1">
                  <c:v>0.29699999999999999</c:v>
                </c:pt>
                <c:pt idx="2">
                  <c:v>0.78600000000000003</c:v>
                </c:pt>
                <c:pt idx="3">
                  <c:v>0.311</c:v>
                </c:pt>
                <c:pt idx="4">
                  <c:v>0.62</c:v>
                </c:pt>
              </c:numCache>
            </c:numRef>
          </c:val>
        </c:ser>
        <c:dLbls>
          <c:showLegendKey val="0"/>
          <c:showVal val="0"/>
          <c:showCatName val="0"/>
          <c:showSerName val="0"/>
          <c:showPercent val="0"/>
          <c:showBubbleSize val="0"/>
        </c:dLbls>
        <c:gapWidth val="110"/>
        <c:overlap val="-5"/>
        <c:axId val="47083520"/>
        <c:axId val="109123200"/>
      </c:barChart>
      <c:catAx>
        <c:axId val="47083520"/>
        <c:scaling>
          <c:orientation val="minMax"/>
        </c:scaling>
        <c:delete val="0"/>
        <c:axPos val="b"/>
        <c:numFmt formatCode="General" sourceLinked="1"/>
        <c:majorTickMark val="out"/>
        <c:minorTickMark val="none"/>
        <c:tickLblPos val="nextTo"/>
        <c:txPr>
          <a:bodyPr/>
          <a:lstStyle/>
          <a:p>
            <a:pPr>
              <a:defRPr sz="1390" baseline="0">
                <a:solidFill>
                  <a:schemeClr val="tx1">
                    <a:lumMod val="75000"/>
                  </a:schemeClr>
                </a:solidFill>
              </a:defRPr>
            </a:pPr>
            <a:endParaRPr lang="en-US"/>
          </a:p>
        </c:txPr>
        <c:crossAx val="109123200"/>
        <c:crosses val="autoZero"/>
        <c:auto val="1"/>
        <c:lblAlgn val="ctr"/>
        <c:lblOffset val="100"/>
        <c:noMultiLvlLbl val="0"/>
      </c:catAx>
      <c:valAx>
        <c:axId val="109123200"/>
        <c:scaling>
          <c:orientation val="minMax"/>
        </c:scaling>
        <c:delete val="0"/>
        <c:axPos val="l"/>
        <c:numFmt formatCode="0%" sourceLinked="0"/>
        <c:majorTickMark val="out"/>
        <c:minorTickMark val="none"/>
        <c:tickLblPos val="nextTo"/>
        <c:txPr>
          <a:bodyPr/>
          <a:lstStyle/>
          <a:p>
            <a:pPr>
              <a:defRPr sz="1400" baseline="0">
                <a:solidFill>
                  <a:schemeClr val="tx1">
                    <a:lumMod val="75000"/>
                  </a:schemeClr>
                </a:solidFill>
              </a:defRPr>
            </a:pPr>
            <a:endParaRPr lang="en-US"/>
          </a:p>
        </c:txPr>
        <c:crossAx val="47083520"/>
        <c:crosses val="autoZero"/>
        <c:crossBetween val="between"/>
      </c:valAx>
      <c:spPr>
        <a:noFill/>
        <a:ln w="25403">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Your Institution</c:v>
                </c:pt>
              </c:strCache>
            </c:strRef>
          </c:tx>
          <c:spPr>
            <a:solidFill>
              <a:schemeClr val="accent1"/>
            </a:solidFill>
            <a:ln w="3175">
              <a:solidFill>
                <a:schemeClr val="accent1"/>
              </a:solidFill>
            </a:ln>
          </c:spPr>
          <c:invertIfNegative val="0"/>
          <c:dLbls>
            <c:numFmt formatCode="0.0%" sourceLinked="0"/>
            <c:txPr>
              <a:bodyPr/>
              <a:lstStyle/>
              <a:p>
                <a:pPr>
                  <a:defRPr sz="1200" b="1">
                    <a:solidFill>
                      <a:schemeClr val="bg1"/>
                    </a:solidFill>
                  </a:defRPr>
                </a:pPr>
                <a:endParaRPr lang="en-US"/>
              </a:p>
            </c:txPr>
            <c:dLblPos val="outEnd"/>
            <c:showLegendKey val="0"/>
            <c:showVal val="1"/>
            <c:showCatName val="0"/>
            <c:showSerName val="0"/>
            <c:showPercent val="0"/>
            <c:showBubbleSize val="0"/>
            <c:showLeaderLines val="0"/>
          </c:dLbls>
          <c:cat>
            <c:strRef>
              <c:f>Sheet1!$A$2:$A$4</c:f>
              <c:strCache>
                <c:ptCount val="3"/>
                <c:pt idx="0">
                  <c:v>None</c:v>
                </c:pt>
                <c:pt idx="1">
                  <c:v>Some</c:v>
                </c:pt>
                <c:pt idx="2">
                  <c:v>Major</c:v>
                </c:pt>
              </c:strCache>
            </c:strRef>
          </c:cat>
          <c:val>
            <c:numRef>
              <c:f>Sheet1!$B$2:$B$4</c:f>
              <c:numCache>
                <c:formatCode>0.00%</c:formatCode>
                <c:ptCount val="3"/>
                <c:pt idx="0">
                  <c:v>0.224</c:v>
                </c:pt>
                <c:pt idx="1">
                  <c:v>0.49299999999999999</c:v>
                </c:pt>
                <c:pt idx="2">
                  <c:v>0.28399999999999997</c:v>
                </c:pt>
              </c:numCache>
            </c:numRef>
          </c:val>
        </c:ser>
        <c:ser>
          <c:idx val="1"/>
          <c:order val="1"/>
          <c:tx>
            <c:strRef>
              <c:f>Sheet1!$C$1</c:f>
              <c:strCache>
                <c:ptCount val="1"/>
                <c:pt idx="0">
                  <c:v>Comparison Group</c:v>
                </c:pt>
              </c:strCache>
            </c:strRef>
          </c:tx>
          <c:spPr>
            <a:solidFill>
              <a:schemeClr val="accent2">
                <a:lumMod val="90000"/>
              </a:schemeClr>
            </a:solidFill>
            <a:ln w="3175">
              <a:solidFill>
                <a:srgbClr val="7680AC">
                  <a:alpha val="50000"/>
                </a:srgbClr>
              </a:solidFill>
            </a:ln>
          </c:spPr>
          <c:invertIfNegative val="0"/>
          <c:dLbls>
            <c:numFmt formatCode="0.0%" sourceLinked="0"/>
            <c:txPr>
              <a:bodyPr/>
              <a:lstStyle/>
              <a:p>
                <a:pPr>
                  <a:defRPr sz="1200" b="1">
                    <a:solidFill>
                      <a:schemeClr val="bg1"/>
                    </a:solidFill>
                  </a:defRPr>
                </a:pPr>
                <a:endParaRPr lang="en-US"/>
              </a:p>
            </c:txPr>
            <c:dLblPos val="outEnd"/>
            <c:showLegendKey val="0"/>
            <c:showVal val="1"/>
            <c:showCatName val="0"/>
            <c:showSerName val="0"/>
            <c:showPercent val="0"/>
            <c:showBubbleSize val="0"/>
            <c:showLeaderLines val="0"/>
          </c:dLbls>
          <c:cat>
            <c:strRef>
              <c:f>Sheet1!$A$2:$A$4</c:f>
              <c:strCache>
                <c:ptCount val="3"/>
                <c:pt idx="0">
                  <c:v>None</c:v>
                </c:pt>
                <c:pt idx="1">
                  <c:v>Some</c:v>
                </c:pt>
                <c:pt idx="2">
                  <c:v>Major</c:v>
                </c:pt>
              </c:strCache>
            </c:strRef>
          </c:cat>
          <c:val>
            <c:numRef>
              <c:f>Sheet1!$C$2:$C$4</c:f>
              <c:numCache>
                <c:formatCode>0.00%</c:formatCode>
                <c:ptCount val="3"/>
                <c:pt idx="0">
                  <c:v>0.23200000000000001</c:v>
                </c:pt>
                <c:pt idx="1">
                  <c:v>0.57099999999999995</c:v>
                </c:pt>
                <c:pt idx="2">
                  <c:v>0.19700000000000001</c:v>
                </c:pt>
              </c:numCache>
            </c:numRef>
          </c:val>
        </c:ser>
        <c:dLbls>
          <c:showLegendKey val="0"/>
          <c:showVal val="1"/>
          <c:showCatName val="0"/>
          <c:showSerName val="0"/>
          <c:showPercent val="0"/>
          <c:showBubbleSize val="0"/>
        </c:dLbls>
        <c:gapWidth val="75"/>
        <c:overlap val="-25"/>
        <c:axId val="38338560"/>
        <c:axId val="45635200"/>
      </c:barChart>
      <c:catAx>
        <c:axId val="38338560"/>
        <c:scaling>
          <c:orientation val="minMax"/>
        </c:scaling>
        <c:delete val="0"/>
        <c:axPos val="b"/>
        <c:majorGridlines/>
        <c:majorTickMark val="none"/>
        <c:minorTickMark val="none"/>
        <c:tickLblPos val="nextTo"/>
        <c:txPr>
          <a:bodyPr/>
          <a:lstStyle/>
          <a:p>
            <a:pPr>
              <a:defRPr sz="1400">
                <a:solidFill>
                  <a:schemeClr val="tx2"/>
                </a:solidFill>
              </a:defRPr>
            </a:pPr>
            <a:endParaRPr lang="en-US"/>
          </a:p>
        </c:txPr>
        <c:crossAx val="45635200"/>
        <c:crosses val="autoZero"/>
        <c:auto val="1"/>
        <c:lblAlgn val="ctr"/>
        <c:lblOffset val="100"/>
        <c:noMultiLvlLbl val="0"/>
      </c:catAx>
      <c:valAx>
        <c:axId val="45635200"/>
        <c:scaling>
          <c:orientation val="minMax"/>
          <c:max val="1"/>
        </c:scaling>
        <c:delete val="0"/>
        <c:axPos val="l"/>
        <c:numFmt formatCode="0%" sourceLinked="0"/>
        <c:majorTickMark val="none"/>
        <c:minorTickMark val="none"/>
        <c:tickLblPos val="nextTo"/>
        <c:spPr>
          <a:ln w="9525">
            <a:noFill/>
          </a:ln>
        </c:spPr>
        <c:txPr>
          <a:bodyPr/>
          <a:lstStyle/>
          <a:p>
            <a:pPr>
              <a:defRPr sz="1400" b="0">
                <a:solidFill>
                  <a:schemeClr val="tx2"/>
                </a:solidFill>
              </a:defRPr>
            </a:pPr>
            <a:endParaRPr lang="en-US"/>
          </a:p>
        </c:txPr>
        <c:crossAx val="38338560"/>
        <c:crosses val="autoZero"/>
        <c:crossBetween val="between"/>
      </c:valAx>
    </c:plotArea>
    <c:legend>
      <c:legendPos val="b"/>
      <c:layout>
        <c:manualLayout>
          <c:xMode val="edge"/>
          <c:yMode val="edge"/>
          <c:x val="0.34940580344123701"/>
          <c:y val="0.93654958169291258"/>
          <c:w val="0.35365740740740698"/>
          <c:h val="5.042958497375331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9.4141551271608281E-2"/>
          <c:y val="0.16677766764302968"/>
          <c:w val="0.62185706851298761"/>
          <c:h val="0.75229357798165142"/>
        </c:manualLayout>
      </c:layout>
      <c:barChart>
        <c:barDir val="col"/>
        <c:grouping val="clustered"/>
        <c:varyColors val="0"/>
        <c:ser>
          <c:idx val="2"/>
          <c:order val="0"/>
          <c:tx>
            <c:strRef>
              <c:f>Sheet1!$B$1</c:f>
              <c:strCache>
                <c:ptCount val="1"/>
                <c:pt idx="0">
                  <c:v>Institution</c:v>
                </c:pt>
              </c:strCache>
            </c:strRef>
          </c:tx>
          <c:spPr>
            <a:solidFill>
              <a:schemeClr val="tx1">
                <a:lumMod val="75000"/>
              </a:schemeClr>
            </a:solidFill>
            <a:ln>
              <a:noFill/>
            </a:ln>
          </c:spPr>
          <c:invertIfNegative val="0"/>
          <c:dLbls>
            <c:txPr>
              <a:bodyPr/>
              <a:lstStyle/>
              <a:p>
                <a:pPr>
                  <a:defRPr sz="1596">
                    <a:solidFill>
                      <a:schemeClr val="tx2">
                        <a:lumMod val="75000"/>
                      </a:schemeClr>
                    </a:solidFill>
                  </a:defRPr>
                </a:pPr>
                <a:endParaRPr lang="en-US"/>
              </a:p>
            </c:txPr>
            <c:dLblPos val="outEnd"/>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54.23</c:v>
                </c:pt>
                <c:pt idx="1">
                  <c:v>55.16</c:v>
                </c:pt>
                <c:pt idx="2">
                  <c:v>53.69</c:v>
                </c:pt>
              </c:numCache>
            </c:numRef>
          </c:val>
        </c:ser>
        <c:ser>
          <c:idx val="0"/>
          <c:order val="1"/>
          <c:tx>
            <c:strRef>
              <c:f>Sheet1!$C$1</c:f>
              <c:strCache>
                <c:ptCount val="1"/>
                <c:pt idx="0">
                  <c:v>Comparison</c:v>
                </c:pt>
              </c:strCache>
            </c:strRef>
          </c:tx>
          <c:spPr>
            <a:solidFill>
              <a:srgbClr val="FFFF66"/>
            </a:solidFill>
            <a:ln>
              <a:noFill/>
            </a:ln>
          </c:spPr>
          <c:invertIfNegative val="0"/>
          <c:dLbls>
            <c:txPr>
              <a:bodyPr/>
              <a:lstStyle/>
              <a:p>
                <a:pPr>
                  <a:defRPr sz="1596">
                    <a:solidFill>
                      <a:schemeClr val="tx2">
                        <a:lumMod val="75000"/>
                      </a:schemeClr>
                    </a:solidFill>
                  </a:defRPr>
                </a:pPr>
                <a:endParaRPr lang="en-US"/>
              </a:p>
            </c:txPr>
            <c:dLblPos val="outEnd"/>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48.01</c:v>
                </c:pt>
                <c:pt idx="1">
                  <c:v>48.07</c:v>
                </c:pt>
                <c:pt idx="2">
                  <c:v>47.97</c:v>
                </c:pt>
              </c:numCache>
            </c:numRef>
          </c:val>
        </c:ser>
        <c:dLbls>
          <c:showLegendKey val="0"/>
          <c:showVal val="1"/>
          <c:showCatName val="0"/>
          <c:showSerName val="0"/>
          <c:showPercent val="0"/>
          <c:showBubbleSize val="0"/>
        </c:dLbls>
        <c:gapWidth val="50"/>
        <c:overlap val="-6"/>
        <c:axId val="38368768"/>
        <c:axId val="49996928"/>
      </c:barChart>
      <c:catAx>
        <c:axId val="38368768"/>
        <c:scaling>
          <c:orientation val="minMax"/>
        </c:scaling>
        <c:delete val="0"/>
        <c:axPos val="b"/>
        <c:numFmt formatCode="General" sourceLinked="1"/>
        <c:majorTickMark val="none"/>
        <c:minorTickMark val="none"/>
        <c:tickLblPos val="nextTo"/>
        <c:txPr>
          <a:bodyPr rot="0" vert="horz"/>
          <a:lstStyle/>
          <a:p>
            <a:pPr>
              <a:defRPr sz="1595">
                <a:solidFill>
                  <a:schemeClr val="tx1">
                    <a:lumMod val="75000"/>
                  </a:schemeClr>
                </a:solidFill>
              </a:defRPr>
            </a:pPr>
            <a:endParaRPr lang="en-US"/>
          </a:p>
        </c:txPr>
        <c:crossAx val="49996928"/>
        <c:crosses val="autoZero"/>
        <c:auto val="1"/>
        <c:lblAlgn val="ctr"/>
        <c:lblOffset val="100"/>
        <c:tickLblSkip val="1"/>
        <c:tickMarkSkip val="1"/>
        <c:noMultiLvlLbl val="0"/>
      </c:catAx>
      <c:valAx>
        <c:axId val="49996928"/>
        <c:scaling>
          <c:orientation val="minMax"/>
          <c:max val="100"/>
          <c:min val="0"/>
        </c:scaling>
        <c:delete val="0"/>
        <c:axPos val="l"/>
        <c:numFmt formatCode="#,##0" sourceLinked="0"/>
        <c:majorTickMark val="none"/>
        <c:minorTickMark val="none"/>
        <c:tickLblPos val="nextTo"/>
        <c:txPr>
          <a:bodyPr rot="0" vert="horz"/>
          <a:lstStyle/>
          <a:p>
            <a:pPr>
              <a:defRPr sz="1396">
                <a:solidFill>
                  <a:schemeClr val="tx2">
                    <a:lumMod val="75000"/>
                  </a:schemeClr>
                </a:solidFill>
              </a:defRPr>
            </a:pPr>
            <a:endParaRPr lang="en-US"/>
          </a:p>
        </c:txPr>
        <c:crossAx val="38368768"/>
        <c:crosses val="autoZero"/>
        <c:crossBetween val="between"/>
        <c:majorUnit val="10"/>
        <c:minorUnit val="5"/>
      </c:valAx>
      <c:spPr>
        <a:noFill/>
        <a:ln w="25402">
          <a:noFill/>
        </a:ln>
      </c:spPr>
    </c:plotArea>
    <c:plotVisOnly val="1"/>
    <c:dispBlanksAs val="gap"/>
    <c:showDLblsOverMax val="0"/>
  </c:chart>
  <c:txPr>
    <a:bodyPr/>
    <a:lstStyle/>
    <a:p>
      <a:pPr>
        <a:defRPr sz="1795"/>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9.3917662231877183E-2"/>
          <c:y val="0.13857421287685573"/>
          <c:w val="0.58687121006425935"/>
          <c:h val="0.75229357798165142"/>
        </c:manualLayout>
      </c:layout>
      <c:barChart>
        <c:barDir val="col"/>
        <c:grouping val="clustered"/>
        <c:varyColors val="0"/>
        <c:ser>
          <c:idx val="2"/>
          <c:order val="0"/>
          <c:tx>
            <c:strRef>
              <c:f>Sheet1!$B$1</c:f>
              <c:strCache>
                <c:ptCount val="1"/>
                <c:pt idx="0">
                  <c:v>Institution</c:v>
                </c:pt>
              </c:strCache>
            </c:strRef>
          </c:tx>
          <c:spPr>
            <a:solidFill>
              <a:schemeClr val="tx1">
                <a:lumMod val="75000"/>
              </a:schemeClr>
            </a:solidFill>
            <a:ln>
              <a:noFill/>
            </a:ln>
          </c:spPr>
          <c:invertIfNegative val="0"/>
          <c:dLbls>
            <c:txPr>
              <a:bodyPr/>
              <a:lstStyle/>
              <a:p>
                <a:pPr>
                  <a:defRPr sz="1594">
                    <a:solidFill>
                      <a:schemeClr val="tx2">
                        <a:lumMod val="75000"/>
                      </a:schemeClr>
                    </a:solidFill>
                  </a:defRPr>
                </a:pPr>
                <a:endParaRPr lang="en-US"/>
              </a:p>
            </c:txPr>
            <c:dLblPos val="outEnd"/>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Sheet1!$B$2:$B$4</c:f>
              <c:numCache>
                <c:formatCode>0.0</c:formatCode>
                <c:ptCount val="3"/>
                <c:pt idx="0">
                  <c:v>45.98</c:v>
                </c:pt>
                <c:pt idx="1">
                  <c:v>47.47</c:v>
                </c:pt>
                <c:pt idx="2">
                  <c:v>45.03</c:v>
                </c:pt>
              </c:numCache>
            </c:numRef>
          </c:val>
        </c:ser>
        <c:ser>
          <c:idx val="0"/>
          <c:order val="1"/>
          <c:tx>
            <c:strRef>
              <c:f>Sheet1!$C$1</c:f>
              <c:strCache>
                <c:ptCount val="1"/>
                <c:pt idx="0">
                  <c:v>Comparison</c:v>
                </c:pt>
              </c:strCache>
            </c:strRef>
          </c:tx>
          <c:spPr>
            <a:solidFill>
              <a:srgbClr val="FFFF66"/>
            </a:solidFill>
            <a:ln>
              <a:noFill/>
            </a:ln>
          </c:spPr>
          <c:invertIfNegative val="0"/>
          <c:dLbls>
            <c:txPr>
              <a:bodyPr/>
              <a:lstStyle/>
              <a:p>
                <a:pPr>
                  <a:defRPr sz="1594">
                    <a:solidFill>
                      <a:schemeClr val="tx2">
                        <a:lumMod val="75000"/>
                      </a:schemeClr>
                    </a:solidFill>
                  </a:defRPr>
                </a:pPr>
                <a:endParaRPr lang="en-US"/>
              </a:p>
            </c:txPr>
            <c:dLblPos val="outEnd"/>
            <c:showLegendKey val="0"/>
            <c:showVal val="1"/>
            <c:showCatName val="0"/>
            <c:showSerName val="0"/>
            <c:showPercent val="0"/>
            <c:showBubbleSize val="0"/>
            <c:showLeaderLines val="0"/>
          </c:dLbls>
          <c:cat>
            <c:strRef>
              <c:f>Sheet1!$A$2:$A$4</c:f>
              <c:strCache>
                <c:ptCount val="3"/>
                <c:pt idx="0">
                  <c:v>All FTFT</c:v>
                </c:pt>
                <c:pt idx="1">
                  <c:v>Men</c:v>
                </c:pt>
                <c:pt idx="2">
                  <c:v>Women</c:v>
                </c:pt>
              </c:strCache>
            </c:strRef>
          </c:cat>
          <c:val>
            <c:numRef>
              <c:f>Sheet1!$C$2:$C$4</c:f>
              <c:numCache>
                <c:formatCode>0.0</c:formatCode>
                <c:ptCount val="3"/>
                <c:pt idx="0">
                  <c:v>46.01</c:v>
                </c:pt>
                <c:pt idx="1">
                  <c:v>45.22</c:v>
                </c:pt>
                <c:pt idx="2">
                  <c:v>46.48</c:v>
                </c:pt>
              </c:numCache>
            </c:numRef>
          </c:val>
        </c:ser>
        <c:dLbls>
          <c:showLegendKey val="0"/>
          <c:showVal val="1"/>
          <c:showCatName val="0"/>
          <c:showSerName val="0"/>
          <c:showPercent val="0"/>
          <c:showBubbleSize val="0"/>
        </c:dLbls>
        <c:gapWidth val="50"/>
        <c:overlap val="-6"/>
        <c:axId val="38422016"/>
        <c:axId val="50000384"/>
      </c:barChart>
      <c:catAx>
        <c:axId val="38422016"/>
        <c:scaling>
          <c:orientation val="minMax"/>
        </c:scaling>
        <c:delete val="0"/>
        <c:axPos val="b"/>
        <c:numFmt formatCode="General" sourceLinked="1"/>
        <c:majorTickMark val="none"/>
        <c:minorTickMark val="none"/>
        <c:tickLblPos val="nextTo"/>
        <c:txPr>
          <a:bodyPr rot="0" vert="horz"/>
          <a:lstStyle/>
          <a:p>
            <a:pPr>
              <a:defRPr sz="1593">
                <a:solidFill>
                  <a:schemeClr val="tx2">
                    <a:lumMod val="75000"/>
                  </a:schemeClr>
                </a:solidFill>
              </a:defRPr>
            </a:pPr>
            <a:endParaRPr lang="en-US"/>
          </a:p>
        </c:txPr>
        <c:crossAx val="50000384"/>
        <c:crosses val="autoZero"/>
        <c:auto val="1"/>
        <c:lblAlgn val="ctr"/>
        <c:lblOffset val="100"/>
        <c:tickLblSkip val="1"/>
        <c:tickMarkSkip val="1"/>
        <c:noMultiLvlLbl val="0"/>
      </c:catAx>
      <c:valAx>
        <c:axId val="50000384"/>
        <c:scaling>
          <c:orientation val="minMax"/>
          <c:max val="100"/>
          <c:min val="0"/>
        </c:scaling>
        <c:delete val="0"/>
        <c:axPos val="l"/>
        <c:numFmt formatCode="#,##0" sourceLinked="0"/>
        <c:majorTickMark val="none"/>
        <c:minorTickMark val="none"/>
        <c:tickLblPos val="nextTo"/>
        <c:txPr>
          <a:bodyPr rot="0" vert="horz"/>
          <a:lstStyle/>
          <a:p>
            <a:pPr>
              <a:defRPr sz="1394">
                <a:solidFill>
                  <a:schemeClr val="tx2">
                    <a:lumMod val="75000"/>
                  </a:schemeClr>
                </a:solidFill>
              </a:defRPr>
            </a:pPr>
            <a:endParaRPr lang="en-US"/>
          </a:p>
        </c:txPr>
        <c:crossAx val="38422016"/>
        <c:crosses val="autoZero"/>
        <c:crossBetween val="between"/>
        <c:majorUnit val="10"/>
        <c:minorUnit val="5"/>
      </c:valAx>
      <c:spPr>
        <a:noFill/>
        <a:ln w="25402">
          <a:noFill/>
        </a:ln>
      </c:spPr>
    </c:plotArea>
    <c:plotVisOnly val="1"/>
    <c:dispBlanksAs val="gap"/>
    <c:showDLblsOverMax val="0"/>
  </c:chart>
  <c:txPr>
    <a:bodyPr/>
    <a:lstStyle/>
    <a:p>
      <a:pPr>
        <a:defRPr sz="1793"/>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5.5493895671476154E-2"/>
          <c:y val="2.8790786948176578E-2"/>
          <c:w val="0.94561598224195342"/>
          <c:h val="0.93282149712092566"/>
        </c:manualLayout>
      </c:layout>
      <c:barChart>
        <c:barDir val="col"/>
        <c:grouping val="stacked"/>
        <c:varyColors val="0"/>
        <c:ser>
          <c:idx val="0"/>
          <c:order val="0"/>
          <c:tx>
            <c:strRef>
              <c:f>Sheet1!$C$1</c:f>
              <c:strCache>
                <c:ptCount val="1"/>
                <c:pt idx="0">
                  <c:v>Occasionally</c:v>
                </c:pt>
              </c:strCache>
            </c:strRef>
          </c:tx>
          <c:spPr>
            <a:ln>
              <a:solidFill>
                <a:srgbClr val="7680AC">
                  <a:alpha val="30000"/>
                </a:srgbClr>
              </a:solidFill>
            </a:ln>
          </c:spPr>
          <c:invertIfNegative val="0"/>
          <c:dPt>
            <c:idx val="1"/>
            <c:invertIfNegative val="0"/>
            <c:bubble3D val="0"/>
            <c:spPr>
              <a:solidFill>
                <a:srgbClr val="FFFF66"/>
              </a:solidFill>
              <a:ln>
                <a:solidFill>
                  <a:srgbClr val="7680AC">
                    <a:alpha val="30000"/>
                  </a:srgbClr>
                </a:solidFill>
              </a:ln>
            </c:spPr>
          </c:dPt>
          <c:dPt>
            <c:idx val="3"/>
            <c:invertIfNegative val="0"/>
            <c:bubble3D val="0"/>
            <c:spPr>
              <a:solidFill>
                <a:srgbClr val="FFFF66"/>
              </a:solidFill>
              <a:ln>
                <a:solidFill>
                  <a:srgbClr val="7680AC">
                    <a:alpha val="30000"/>
                  </a:srgbClr>
                </a:solidFill>
              </a:ln>
            </c:spPr>
          </c:dPt>
          <c:dPt>
            <c:idx val="5"/>
            <c:invertIfNegative val="0"/>
            <c:bubble3D val="0"/>
            <c:spPr>
              <a:solidFill>
                <a:srgbClr val="FFFF66"/>
              </a:solidFill>
              <a:ln>
                <a:solidFill>
                  <a:srgbClr val="7680AC">
                    <a:alpha val="30000"/>
                  </a:srgbClr>
                </a:solidFill>
              </a:ln>
            </c:spPr>
          </c:dPt>
          <c:dLbls>
            <c:numFmt formatCode="0.0%" sourceLinked="0"/>
            <c:txPr>
              <a:bodyPr/>
              <a:lstStyle/>
              <a:p>
                <a:pPr>
                  <a:defRPr sz="1400" b="1">
                    <a:solidFill>
                      <a:schemeClr val="tx1">
                        <a:lumMod val="50000"/>
                      </a:schemeClr>
                    </a:solidFill>
                  </a:defRPr>
                </a:pPr>
                <a:endParaRPr lang="en-US"/>
              </a:p>
            </c:txPr>
            <c:showLegendKey val="0"/>
            <c:showVal val="1"/>
            <c:showCatName val="0"/>
            <c:showSerName val="0"/>
            <c:showPercent val="0"/>
            <c:showBubbleSize val="0"/>
            <c:showLeaderLines val="0"/>
          </c:dLbls>
          <c:cat>
            <c:strRef>
              <c:f>Sheet1!$A$2:$A$7</c:f>
              <c:strCache>
                <c:ptCount val="6"/>
                <c:pt idx="0">
                  <c:v>Academic Advising</c:v>
                </c:pt>
                <c:pt idx="1">
                  <c:v>comp</c:v>
                </c:pt>
                <c:pt idx="2">
                  <c:v>Study Skills Advising</c:v>
                </c:pt>
                <c:pt idx="3">
                  <c:v>comp</c:v>
                </c:pt>
                <c:pt idx="4">
                  <c:v>Writing Center</c:v>
                </c:pt>
                <c:pt idx="5">
                  <c:v>comp</c:v>
                </c:pt>
              </c:strCache>
            </c:strRef>
          </c:cat>
          <c:val>
            <c:numRef>
              <c:f>Sheet1!$C$2:$C$7</c:f>
              <c:numCache>
                <c:formatCode>0.0%</c:formatCode>
                <c:ptCount val="6"/>
                <c:pt idx="0">
                  <c:v>0.53200000000000003</c:v>
                </c:pt>
                <c:pt idx="1">
                  <c:v>0.67200000000000004</c:v>
                </c:pt>
                <c:pt idx="2">
                  <c:v>0.28999999999999998</c:v>
                </c:pt>
                <c:pt idx="3">
                  <c:v>0.26600000000000001</c:v>
                </c:pt>
                <c:pt idx="4">
                  <c:v>0.28999999999999998</c:v>
                </c:pt>
                <c:pt idx="5">
                  <c:v>0.29399999999999998</c:v>
                </c:pt>
              </c:numCache>
            </c:numRef>
          </c:val>
        </c:ser>
        <c:ser>
          <c:idx val="1"/>
          <c:order val="1"/>
          <c:tx>
            <c:strRef>
              <c:f>Sheet1!$D$1</c:f>
              <c:strCache>
                <c:ptCount val="1"/>
                <c:pt idx="0">
                  <c:v>Frequently</c:v>
                </c:pt>
              </c:strCache>
            </c:strRef>
          </c:tx>
          <c:spPr>
            <a:ln>
              <a:solidFill>
                <a:srgbClr val="7680AC">
                  <a:alpha val="30000"/>
                </a:srgbClr>
              </a:solidFill>
            </a:ln>
          </c:spPr>
          <c:invertIfNegative val="0"/>
          <c:dPt>
            <c:idx val="1"/>
            <c:invertIfNegative val="0"/>
            <c:bubble3D val="0"/>
            <c:spPr>
              <a:solidFill>
                <a:schemeClr val="accent6">
                  <a:lumMod val="40000"/>
                  <a:lumOff val="60000"/>
                </a:schemeClr>
              </a:solidFill>
              <a:ln>
                <a:solidFill>
                  <a:srgbClr val="7680AC">
                    <a:alpha val="30000"/>
                  </a:srgbClr>
                </a:solidFill>
              </a:ln>
            </c:spPr>
          </c:dPt>
          <c:dPt>
            <c:idx val="3"/>
            <c:invertIfNegative val="0"/>
            <c:bubble3D val="0"/>
            <c:spPr>
              <a:solidFill>
                <a:schemeClr val="accent6">
                  <a:lumMod val="40000"/>
                  <a:lumOff val="60000"/>
                </a:schemeClr>
              </a:solidFill>
              <a:ln>
                <a:solidFill>
                  <a:srgbClr val="7680AC">
                    <a:alpha val="30000"/>
                  </a:srgbClr>
                </a:solidFill>
              </a:ln>
            </c:spPr>
          </c:dPt>
          <c:dPt>
            <c:idx val="5"/>
            <c:invertIfNegative val="0"/>
            <c:bubble3D val="0"/>
            <c:spPr>
              <a:solidFill>
                <a:schemeClr val="accent6">
                  <a:lumMod val="40000"/>
                  <a:lumOff val="60000"/>
                </a:schemeClr>
              </a:solidFill>
              <a:ln>
                <a:solidFill>
                  <a:srgbClr val="7680AC">
                    <a:alpha val="30000"/>
                  </a:srgbClr>
                </a:solidFill>
              </a:ln>
            </c:spPr>
          </c:dPt>
          <c:dLbls>
            <c:numFmt formatCode="0.0%" sourceLinked="0"/>
            <c:txPr>
              <a:bodyPr/>
              <a:lstStyle/>
              <a:p>
                <a:pPr>
                  <a:defRPr sz="1400" b="1">
                    <a:solidFill>
                      <a:schemeClr val="tx1">
                        <a:lumMod val="50000"/>
                      </a:schemeClr>
                    </a:solidFill>
                  </a:defRPr>
                </a:pPr>
                <a:endParaRPr lang="en-US"/>
              </a:p>
            </c:txPr>
            <c:dLblPos val="ctr"/>
            <c:showLegendKey val="0"/>
            <c:showVal val="1"/>
            <c:showCatName val="0"/>
            <c:showSerName val="0"/>
            <c:showPercent val="0"/>
            <c:showBubbleSize val="0"/>
            <c:showLeaderLines val="0"/>
          </c:dLbls>
          <c:cat>
            <c:strRef>
              <c:f>Sheet1!$A$2:$A$7</c:f>
              <c:strCache>
                <c:ptCount val="6"/>
                <c:pt idx="0">
                  <c:v>Academic Advising</c:v>
                </c:pt>
                <c:pt idx="1">
                  <c:v>comp</c:v>
                </c:pt>
                <c:pt idx="2">
                  <c:v>Study Skills Advising</c:v>
                </c:pt>
                <c:pt idx="3">
                  <c:v>comp</c:v>
                </c:pt>
                <c:pt idx="4">
                  <c:v>Writing Center</c:v>
                </c:pt>
                <c:pt idx="5">
                  <c:v>comp</c:v>
                </c:pt>
              </c:strCache>
            </c:strRef>
          </c:cat>
          <c:val>
            <c:numRef>
              <c:f>Sheet1!$D$2:$D$7</c:f>
              <c:numCache>
                <c:formatCode>0.0%</c:formatCode>
                <c:ptCount val="6"/>
                <c:pt idx="0">
                  <c:v>0.161</c:v>
                </c:pt>
                <c:pt idx="1">
                  <c:v>0.129</c:v>
                </c:pt>
                <c:pt idx="2">
                  <c:v>9.7000000000000003E-2</c:v>
                </c:pt>
                <c:pt idx="3">
                  <c:v>5.8000000000000003E-2</c:v>
                </c:pt>
                <c:pt idx="4">
                  <c:v>6.5000000000000002E-2</c:v>
                </c:pt>
                <c:pt idx="5">
                  <c:v>5.2999999999999999E-2</c:v>
                </c:pt>
              </c:numCache>
            </c:numRef>
          </c:val>
        </c:ser>
        <c:dLbls>
          <c:showLegendKey val="0"/>
          <c:showVal val="0"/>
          <c:showCatName val="0"/>
          <c:showSerName val="0"/>
          <c:showPercent val="0"/>
          <c:showBubbleSize val="0"/>
        </c:dLbls>
        <c:gapWidth val="90"/>
        <c:overlap val="100"/>
        <c:axId val="38451712"/>
        <c:axId val="95896128"/>
      </c:barChart>
      <c:catAx>
        <c:axId val="38451712"/>
        <c:scaling>
          <c:orientation val="minMax"/>
        </c:scaling>
        <c:delete val="0"/>
        <c:axPos val="b"/>
        <c:majorGridlines/>
        <c:majorTickMark val="none"/>
        <c:minorTickMark val="none"/>
        <c:tickLblPos val="none"/>
        <c:crossAx val="95896128"/>
        <c:crosses val="autoZero"/>
        <c:auto val="1"/>
        <c:lblAlgn val="ctr"/>
        <c:lblOffset val="100"/>
        <c:tickLblSkip val="2"/>
        <c:tickMarkSkip val="2"/>
        <c:noMultiLvlLbl val="0"/>
      </c:catAx>
      <c:valAx>
        <c:axId val="95896128"/>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38451712"/>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5493895671476154E-2"/>
          <c:y val="2.8790786948176578E-2"/>
          <c:w val="0.94561598224195342"/>
          <c:h val="0.9328214971209251"/>
        </c:manualLayout>
      </c:layout>
      <c:barChart>
        <c:barDir val="col"/>
        <c:grouping val="clustered"/>
        <c:varyColors val="0"/>
        <c:ser>
          <c:idx val="0"/>
          <c:order val="0"/>
          <c:tx>
            <c:strRef>
              <c:f>Sheet1!$C$1</c:f>
              <c:strCache>
                <c:ptCount val="1"/>
                <c:pt idx="0">
                  <c:v>Yes</c:v>
                </c:pt>
              </c:strCache>
            </c:strRef>
          </c:tx>
          <c:spPr>
            <a:ln>
              <a:noFill/>
            </a:ln>
          </c:spPr>
          <c:invertIfNegative val="0"/>
          <c:dPt>
            <c:idx val="1"/>
            <c:invertIfNegative val="0"/>
            <c:bubble3D val="0"/>
            <c:spPr>
              <a:solidFill>
                <a:srgbClr val="FFFF66"/>
              </a:solidFill>
              <a:ln>
                <a:noFill/>
              </a:ln>
            </c:spPr>
          </c:dPt>
          <c:dPt>
            <c:idx val="3"/>
            <c:invertIfNegative val="0"/>
            <c:bubble3D val="0"/>
            <c:spPr>
              <a:solidFill>
                <a:srgbClr val="FFFF66"/>
              </a:solidFill>
              <a:ln>
                <a:noFill/>
              </a:ln>
            </c:spPr>
          </c:dPt>
          <c:dPt>
            <c:idx val="5"/>
            <c:invertIfNegative val="0"/>
            <c:bubble3D val="0"/>
            <c:spPr>
              <a:solidFill>
                <a:srgbClr val="FFFF66"/>
              </a:solidFill>
              <a:ln>
                <a:noFill/>
              </a:ln>
            </c:spPr>
          </c:dPt>
          <c:dLbls>
            <c:numFmt formatCode="0.0%" sourceLinked="0"/>
            <c:txPr>
              <a:bodyPr/>
              <a:lstStyle/>
              <a:p>
                <a:pPr>
                  <a:defRPr sz="1400" b="1">
                    <a:solidFill>
                      <a:schemeClr val="bg1"/>
                    </a:solidFill>
                  </a:defRPr>
                </a:pPr>
                <a:endParaRPr lang="en-US"/>
              </a:p>
            </c:txPr>
            <c:dLblPos val="outEnd"/>
            <c:showLegendKey val="0"/>
            <c:showVal val="1"/>
            <c:showCatName val="0"/>
            <c:showSerName val="0"/>
            <c:showPercent val="0"/>
            <c:showBubbleSize val="0"/>
            <c:showLeaderLines val="0"/>
          </c:dLbls>
          <c:cat>
            <c:strRef>
              <c:f>Sheet1!$B$2:$B$7</c:f>
              <c:strCache>
                <c:ptCount val="6"/>
                <c:pt idx="0">
                  <c:v>Institution</c:v>
                </c:pt>
                <c:pt idx="1">
                  <c:v>Comparison</c:v>
                </c:pt>
                <c:pt idx="2">
                  <c:v>Institution</c:v>
                </c:pt>
                <c:pt idx="3">
                  <c:v>Comparison</c:v>
                </c:pt>
                <c:pt idx="4">
                  <c:v>Institution</c:v>
                </c:pt>
                <c:pt idx="5">
                  <c:v>Comparison</c:v>
                </c:pt>
              </c:strCache>
            </c:strRef>
          </c:cat>
          <c:val>
            <c:numRef>
              <c:f>Sheet1!$C$2:$C$7</c:f>
              <c:numCache>
                <c:formatCode>0.0%</c:formatCode>
                <c:ptCount val="6"/>
                <c:pt idx="0">
                  <c:v>0.29099999999999998</c:v>
                </c:pt>
                <c:pt idx="1">
                  <c:v>0.13700000000000001</c:v>
                </c:pt>
                <c:pt idx="2">
                  <c:v>0.5</c:v>
                </c:pt>
                <c:pt idx="3">
                  <c:v>0.32700000000000001</c:v>
                </c:pt>
                <c:pt idx="4">
                  <c:v>0.5</c:v>
                </c:pt>
                <c:pt idx="5">
                  <c:v>0.34799999999999998</c:v>
                </c:pt>
              </c:numCache>
            </c:numRef>
          </c:val>
        </c:ser>
        <c:dLbls>
          <c:showLegendKey val="0"/>
          <c:showVal val="0"/>
          <c:showCatName val="0"/>
          <c:showSerName val="0"/>
          <c:showPercent val="0"/>
          <c:showBubbleSize val="0"/>
        </c:dLbls>
        <c:gapWidth val="71"/>
        <c:axId val="38485504"/>
        <c:axId val="95898432"/>
      </c:barChart>
      <c:catAx>
        <c:axId val="38485504"/>
        <c:scaling>
          <c:orientation val="minMax"/>
        </c:scaling>
        <c:delete val="0"/>
        <c:axPos val="b"/>
        <c:majorGridlines/>
        <c:majorTickMark val="none"/>
        <c:minorTickMark val="none"/>
        <c:tickLblPos val="none"/>
        <c:crossAx val="95898432"/>
        <c:crosses val="autoZero"/>
        <c:auto val="1"/>
        <c:lblAlgn val="ctr"/>
        <c:lblOffset val="100"/>
        <c:tickLblSkip val="2"/>
        <c:tickMarkSkip val="2"/>
        <c:noMultiLvlLbl val="0"/>
      </c:catAx>
      <c:valAx>
        <c:axId val="95898432"/>
        <c:scaling>
          <c:orientation val="minMax"/>
          <c:max val="1"/>
          <c:min val="0"/>
        </c:scaling>
        <c:delete val="0"/>
        <c:axPos val="l"/>
        <c:numFmt formatCode="0%" sourceLinked="0"/>
        <c:majorTickMark val="none"/>
        <c:minorTickMark val="none"/>
        <c:tickLblPos val="nextTo"/>
        <c:txPr>
          <a:bodyPr rot="0" vert="horz"/>
          <a:lstStyle/>
          <a:p>
            <a:pPr>
              <a:defRPr sz="1400">
                <a:solidFill>
                  <a:schemeClr val="tx1">
                    <a:lumMod val="75000"/>
                  </a:schemeClr>
                </a:solidFill>
              </a:defRPr>
            </a:pPr>
            <a:endParaRPr lang="en-US"/>
          </a:p>
        </c:txPr>
        <c:crossAx val="38485504"/>
        <c:crosses val="autoZero"/>
        <c:crossBetween val="between"/>
        <c:majorUnit val="0.1"/>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0.74138</cdr:x>
      <cdr:y>0.30552</cdr:y>
    </cdr:from>
    <cdr:to>
      <cdr:x>0.98276</cdr:x>
      <cdr:y>0.74682</cdr:y>
    </cdr:to>
    <cdr:sp macro="" textlink="">
      <cdr:nvSpPr>
        <cdr:cNvPr id="2" name="TextBox 1"/>
        <cdr:cNvSpPr txBox="1"/>
      </cdr:nvSpPr>
      <cdr:spPr>
        <a:xfrm xmlns:a="http://schemas.openxmlformats.org/drawingml/2006/main">
          <a:off x="6553200" y="1371600"/>
          <a:ext cx="2133600" cy="1981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i="0" u="sng" dirty="0" smtClean="0">
              <a:solidFill>
                <a:schemeClr val="tx2">
                  <a:lumMod val="75000"/>
                </a:schemeClr>
              </a:solidFill>
            </a:rPr>
            <a:t>Construct Items</a:t>
          </a:r>
        </a:p>
        <a:p xmlns:a="http://schemas.openxmlformats.org/drawingml/2006/main">
          <a:pPr algn="ctr"/>
          <a:endParaRPr lang="en-US" sz="1200" i="0" u="sng" dirty="0" smtClean="0">
            <a:solidFill>
              <a:schemeClr val="tx2">
                <a:lumMod val="75000"/>
              </a:schemeClr>
            </a:solidFill>
          </a:endParaRPr>
        </a:p>
        <a:p xmlns:a="http://schemas.openxmlformats.org/drawingml/2006/main">
          <a:pPr algn="l">
            <a:buFont typeface="Arial" pitchFamily="34" charset="0"/>
            <a:buChar char="•"/>
          </a:pPr>
          <a:r>
            <a:rPr lang="en-US" sz="1200" dirty="0" smtClean="0">
              <a:solidFill>
                <a:schemeClr val="tx2">
                  <a:lumMod val="75000"/>
                </a:schemeClr>
              </a:solidFill>
            </a:rPr>
            <a:t> Adjust to the academic  </a:t>
          </a:r>
        </a:p>
        <a:p xmlns:a="http://schemas.openxmlformats.org/drawingml/2006/main">
          <a:pPr algn="l"/>
          <a:r>
            <a:rPr lang="en-US" sz="1200" dirty="0">
              <a:solidFill>
                <a:schemeClr val="tx2">
                  <a:lumMod val="75000"/>
                </a:schemeClr>
              </a:solidFill>
            </a:rPr>
            <a:t> </a:t>
          </a:r>
          <a:r>
            <a:rPr lang="en-US" sz="1200" dirty="0" smtClean="0">
              <a:solidFill>
                <a:schemeClr val="tx2">
                  <a:lumMod val="75000"/>
                </a:schemeClr>
              </a:solidFill>
            </a:rPr>
            <a:t>  demands of college</a:t>
          </a:r>
          <a:endParaRPr lang="en-US" sz="1200" i="0" dirty="0" smtClean="0">
            <a:solidFill>
              <a:schemeClr val="tx2">
                <a:lumMod val="75000"/>
              </a:schemeClr>
            </a:solidFill>
          </a:endParaRPr>
        </a:p>
        <a:p xmlns:a="http://schemas.openxmlformats.org/drawingml/2006/main">
          <a:pPr algn="l">
            <a:buFont typeface="Arial" pitchFamily="34" charset="0"/>
            <a:buChar char="•"/>
          </a:pPr>
          <a:r>
            <a:rPr lang="en-US" sz="1200" i="0" dirty="0" smtClean="0">
              <a:solidFill>
                <a:schemeClr val="tx2">
                  <a:lumMod val="75000"/>
                </a:schemeClr>
              </a:solidFill>
            </a:rPr>
            <a:t> Develop effective study skills</a:t>
          </a:r>
        </a:p>
        <a:p xmlns:a="http://schemas.openxmlformats.org/drawingml/2006/main">
          <a:pPr algn="l">
            <a:buFont typeface="Arial" pitchFamily="34" charset="0"/>
            <a:buChar char="•"/>
          </a:pPr>
          <a:r>
            <a:rPr lang="en-US" sz="1200" i="0" dirty="0" smtClean="0">
              <a:solidFill>
                <a:schemeClr val="tx2">
                  <a:lumMod val="75000"/>
                </a:schemeClr>
              </a:solidFill>
            </a:rPr>
            <a:t> Manage your time effectively</a:t>
          </a:r>
        </a:p>
        <a:p xmlns:a="http://schemas.openxmlformats.org/drawingml/2006/main">
          <a:pPr algn="l">
            <a:buFont typeface="Arial" pitchFamily="34" charset="0"/>
            <a:buChar char="•"/>
          </a:pPr>
          <a:r>
            <a:rPr lang="en-US" sz="1200" dirty="0" smtClean="0">
              <a:solidFill>
                <a:schemeClr val="tx2">
                  <a:lumMod val="75000"/>
                </a:schemeClr>
              </a:solidFill>
            </a:rPr>
            <a:t> Understand what your</a:t>
          </a:r>
        </a:p>
        <a:p xmlns:a="http://schemas.openxmlformats.org/drawingml/2006/main">
          <a:pPr algn="l"/>
          <a:r>
            <a:rPr lang="en-US" sz="1200" dirty="0">
              <a:solidFill>
                <a:schemeClr val="tx2">
                  <a:lumMod val="75000"/>
                </a:schemeClr>
              </a:solidFill>
            </a:rPr>
            <a:t> </a:t>
          </a:r>
          <a:r>
            <a:rPr lang="en-US" sz="1200" dirty="0" smtClean="0">
              <a:solidFill>
                <a:schemeClr val="tx2">
                  <a:lumMod val="75000"/>
                </a:schemeClr>
              </a:solidFill>
            </a:rPr>
            <a:t>  professors expect of  you</a:t>
          </a:r>
        </a:p>
        <a:p xmlns:a="http://schemas.openxmlformats.org/drawingml/2006/main">
          <a:pPr algn="l"/>
          <a:r>
            <a:rPr lang="en-US" sz="1200" dirty="0">
              <a:solidFill>
                <a:schemeClr val="tx2">
                  <a:lumMod val="75000"/>
                </a:schemeClr>
              </a:solidFill>
            </a:rPr>
            <a:t> </a:t>
          </a:r>
          <a:r>
            <a:rPr lang="en-US" sz="1200" dirty="0" smtClean="0">
              <a:solidFill>
                <a:schemeClr val="tx2">
                  <a:lumMod val="75000"/>
                </a:schemeClr>
              </a:solidFill>
            </a:rPr>
            <a:t>  academically</a:t>
          </a:r>
        </a:p>
      </cdr:txBody>
    </cdr:sp>
  </cdr:relSizeAnchor>
</c:userShapes>
</file>

<file path=ppt/drawings/drawing10.xml><?xml version="1.0" encoding="utf-8"?>
<c:userShapes xmlns:c="http://schemas.openxmlformats.org/drawingml/2006/chart">
  <cdr:relSizeAnchor xmlns:cdr="http://schemas.openxmlformats.org/drawingml/2006/chartDrawing">
    <cdr:from>
      <cdr:x>0.67907</cdr:x>
      <cdr:y>0.30552</cdr:y>
    </cdr:from>
    <cdr:to>
      <cdr:x>0.98253</cdr:x>
      <cdr:y>0.66196</cdr:y>
    </cdr:to>
    <cdr:sp macro="" textlink="">
      <cdr:nvSpPr>
        <cdr:cNvPr id="2" name="TextBox 1"/>
        <cdr:cNvSpPr txBox="1"/>
      </cdr:nvSpPr>
      <cdr:spPr>
        <a:xfrm xmlns:a="http://schemas.openxmlformats.org/drawingml/2006/main">
          <a:off x="5965825" y="1371600"/>
          <a:ext cx="2665900" cy="16002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i="0" u="sng" dirty="0" smtClean="0">
              <a:solidFill>
                <a:schemeClr val="tx1">
                  <a:lumMod val="75000"/>
                </a:schemeClr>
              </a:solidFill>
            </a:rPr>
            <a:t>Construct Items</a:t>
          </a:r>
        </a:p>
        <a:p xmlns:a="http://schemas.openxmlformats.org/drawingml/2006/main">
          <a:pPr algn="ctr"/>
          <a:endParaRPr lang="en-US" sz="1200" i="0" u="sng" dirty="0" smtClean="0">
            <a:solidFill>
              <a:schemeClr val="tx1">
                <a:lumMod val="75000"/>
              </a:schemeClr>
            </a:solidFill>
          </a:endParaRPr>
        </a:p>
        <a:p xmlns:a="http://schemas.openxmlformats.org/drawingml/2006/main">
          <a:pPr algn="l">
            <a:buFont typeface="Arial" pitchFamily="34" charset="0"/>
            <a:buChar char="•"/>
          </a:pPr>
          <a:r>
            <a:rPr lang="en-US" sz="1200" i="0" dirty="0" smtClean="0">
              <a:solidFill>
                <a:schemeClr val="tx1">
                  <a:lumMod val="75000"/>
                </a:schemeClr>
              </a:solidFill>
            </a:rPr>
            <a:t> Had tense, somewhat hostile</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a:t>
          </a:r>
          <a:r>
            <a:rPr lang="en-US" sz="1200" i="0" dirty="0" smtClean="0">
              <a:solidFill>
                <a:schemeClr val="tx1">
                  <a:lumMod val="75000"/>
                </a:schemeClr>
              </a:solidFill>
            </a:rPr>
            <a:t>interactions</a:t>
          </a:r>
        </a:p>
        <a:p xmlns:a="http://schemas.openxmlformats.org/drawingml/2006/main">
          <a:pPr algn="l">
            <a:buFont typeface="Arial" pitchFamily="34" charset="0"/>
            <a:buChar char="•"/>
          </a:pPr>
          <a:r>
            <a:rPr lang="en-US" sz="1200" dirty="0">
              <a:solidFill>
                <a:schemeClr val="tx1">
                  <a:lumMod val="75000"/>
                </a:schemeClr>
              </a:solidFill>
            </a:rPr>
            <a:t> </a:t>
          </a:r>
          <a:r>
            <a:rPr lang="en-US" sz="1200" dirty="0" smtClean="0">
              <a:solidFill>
                <a:schemeClr val="tx1">
                  <a:lumMod val="75000"/>
                </a:schemeClr>
              </a:solidFill>
            </a:rPr>
            <a:t>Felt insulted or threatened because of</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your race/ethnicity</a:t>
          </a:r>
        </a:p>
        <a:p xmlns:a="http://schemas.openxmlformats.org/drawingml/2006/main">
          <a:pPr algn="l">
            <a:buFont typeface="Arial" pitchFamily="34" charset="0"/>
            <a:buChar char="•"/>
          </a:pPr>
          <a:r>
            <a:rPr lang="en-US" sz="1200" dirty="0">
              <a:solidFill>
                <a:schemeClr val="tx1">
                  <a:lumMod val="75000"/>
                </a:schemeClr>
              </a:solidFill>
            </a:rPr>
            <a:t> </a:t>
          </a:r>
          <a:r>
            <a:rPr lang="en-US" sz="1200" dirty="0" smtClean="0">
              <a:solidFill>
                <a:schemeClr val="tx1">
                  <a:lumMod val="75000"/>
                </a:schemeClr>
              </a:solidFill>
            </a:rPr>
            <a:t>Had guarded, cautious interactions</a:t>
          </a:r>
          <a:endParaRPr lang="en-US" sz="1200" i="0" dirty="0" smtClean="0">
            <a:solidFill>
              <a:schemeClr val="tx1">
                <a:lumMod val="7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a:off x="-4191000" y="-14478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0.58333</cdr:x>
      <cdr:y>0.75</cdr:y>
    </cdr:from>
    <cdr:to>
      <cdr:x>0.96667</cdr:x>
      <cdr:y>0.82813</cdr:y>
    </cdr:to>
    <cdr:sp macro="" textlink="">
      <cdr:nvSpPr>
        <cdr:cNvPr id="5" name="TextBox 4"/>
        <cdr:cNvSpPr txBox="1"/>
      </cdr:nvSpPr>
      <cdr:spPr>
        <a:xfrm xmlns:a="http://schemas.openxmlformats.org/drawingml/2006/main">
          <a:off x="2667000" y="3657600"/>
          <a:ext cx="1752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chemeClr val="tx2">
                  <a:lumMod val="75000"/>
                </a:schemeClr>
              </a:solidFill>
            </a:rPr>
            <a:t>Psychological Services</a:t>
          </a:r>
          <a:endParaRPr lang="en-US" sz="1400" dirty="0">
            <a:solidFill>
              <a:schemeClr val="tx2">
                <a:lumMod val="7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0.69652</cdr:x>
      <cdr:y>0.32249</cdr:y>
    </cdr:from>
    <cdr:to>
      <cdr:x>0.96669</cdr:x>
      <cdr:y>0.73559</cdr:y>
    </cdr:to>
    <cdr:sp macro="" textlink="">
      <cdr:nvSpPr>
        <cdr:cNvPr id="2" name="TextBox 1"/>
        <cdr:cNvSpPr txBox="1"/>
      </cdr:nvSpPr>
      <cdr:spPr>
        <a:xfrm xmlns:a="http://schemas.openxmlformats.org/drawingml/2006/main">
          <a:off x="6172200" y="1447800"/>
          <a:ext cx="2394051" cy="18546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i="0" u="sng" dirty="0" smtClean="0">
              <a:solidFill>
                <a:schemeClr val="tx1">
                  <a:lumMod val="75000"/>
                </a:schemeClr>
              </a:solidFill>
            </a:rPr>
            <a:t>Construct Items</a:t>
          </a:r>
        </a:p>
        <a:p xmlns:a="http://schemas.openxmlformats.org/drawingml/2006/main">
          <a:pPr algn="ctr"/>
          <a:endParaRPr lang="en-US" sz="1200" i="0" u="sng" dirty="0" smtClean="0">
            <a:solidFill>
              <a:schemeClr val="tx1">
                <a:lumMod val="75000"/>
              </a:schemeClr>
            </a:solidFill>
          </a:endParaRPr>
        </a:p>
        <a:p xmlns:a="http://schemas.openxmlformats.org/drawingml/2006/main">
          <a:pPr>
            <a:buFont typeface="Arial" charset="0"/>
            <a:buChar char="•"/>
          </a:pPr>
          <a:r>
            <a:rPr lang="en-US" sz="1200" dirty="0" smtClean="0">
              <a:solidFill>
                <a:schemeClr val="tx1">
                  <a:lumMod val="75000"/>
                </a:schemeClr>
              </a:solidFill>
            </a:rPr>
            <a:t> Relevance of coursework to future</a:t>
          </a:r>
        </a:p>
        <a:p xmlns:a="http://schemas.openxmlformats.org/drawingml/2006/main">
          <a:r>
            <a:rPr lang="en-US" sz="1200" dirty="0">
              <a:solidFill>
                <a:schemeClr val="tx1">
                  <a:lumMod val="75000"/>
                </a:schemeClr>
              </a:solidFill>
            </a:rPr>
            <a:t> </a:t>
          </a:r>
          <a:r>
            <a:rPr lang="en-US" sz="1200" dirty="0" smtClean="0">
              <a:solidFill>
                <a:schemeClr val="tx1">
                  <a:lumMod val="75000"/>
                </a:schemeClr>
              </a:solidFill>
            </a:rPr>
            <a:t>  career plans</a:t>
          </a:r>
        </a:p>
        <a:p xmlns:a="http://schemas.openxmlformats.org/drawingml/2006/main">
          <a:pPr>
            <a:buFont typeface="Arial" charset="0"/>
            <a:buChar char="•"/>
          </a:pPr>
          <a:r>
            <a:rPr lang="en-US" sz="1200" dirty="0" smtClean="0">
              <a:solidFill>
                <a:schemeClr val="tx1">
                  <a:lumMod val="75000"/>
                </a:schemeClr>
              </a:solidFill>
            </a:rPr>
            <a:t> Relevance of coursework to</a:t>
          </a:r>
        </a:p>
        <a:p xmlns:a="http://schemas.openxmlformats.org/drawingml/2006/main">
          <a:r>
            <a:rPr lang="en-US" sz="1200" dirty="0">
              <a:solidFill>
                <a:schemeClr val="tx1">
                  <a:lumMod val="75000"/>
                </a:schemeClr>
              </a:solidFill>
            </a:rPr>
            <a:t> </a:t>
          </a:r>
          <a:r>
            <a:rPr lang="en-US" sz="1200" dirty="0" smtClean="0">
              <a:solidFill>
                <a:schemeClr val="tx1">
                  <a:lumMod val="75000"/>
                </a:schemeClr>
              </a:solidFill>
            </a:rPr>
            <a:t> everyday life</a:t>
          </a:r>
        </a:p>
        <a:p xmlns:a="http://schemas.openxmlformats.org/drawingml/2006/main">
          <a:pPr>
            <a:buFont typeface="Arial" charset="0"/>
            <a:buChar char="•"/>
          </a:pPr>
          <a:r>
            <a:rPr lang="en-US" sz="1200" dirty="0" smtClean="0">
              <a:solidFill>
                <a:schemeClr val="tx1">
                  <a:lumMod val="75000"/>
                </a:schemeClr>
              </a:solidFill>
            </a:rPr>
            <a:t> General education or core</a:t>
          </a:r>
        </a:p>
        <a:p xmlns:a="http://schemas.openxmlformats.org/drawingml/2006/main">
          <a:r>
            <a:rPr lang="en-US" sz="1200" dirty="0">
              <a:solidFill>
                <a:schemeClr val="tx1">
                  <a:lumMod val="75000"/>
                </a:schemeClr>
              </a:solidFill>
            </a:rPr>
            <a:t> </a:t>
          </a:r>
          <a:r>
            <a:rPr lang="en-US" sz="1200" dirty="0" smtClean="0">
              <a:solidFill>
                <a:schemeClr val="tx1">
                  <a:lumMod val="75000"/>
                </a:schemeClr>
              </a:solidFill>
            </a:rPr>
            <a:t> curriculum courses</a:t>
          </a:r>
        </a:p>
        <a:p xmlns:a="http://schemas.openxmlformats.org/drawingml/2006/main">
          <a:pPr>
            <a:buFont typeface="Arial" charset="0"/>
            <a:buChar char="•"/>
          </a:pPr>
          <a:r>
            <a:rPr lang="en-US" sz="1200" dirty="0" smtClean="0">
              <a:solidFill>
                <a:schemeClr val="tx1">
                  <a:lumMod val="75000"/>
                </a:schemeClr>
              </a:solidFill>
            </a:rPr>
            <a:t> First-year programs</a:t>
          </a:r>
        </a:p>
        <a:p xmlns:a="http://schemas.openxmlformats.org/drawingml/2006/main">
          <a:pPr algn="l">
            <a:buFont typeface="Arial" pitchFamily="34" charset="0"/>
            <a:buChar char="•"/>
          </a:pPr>
          <a:endParaRPr lang="en-US" sz="1200" i="0" dirty="0" smtClean="0">
            <a:solidFill>
              <a:schemeClr val="tx1">
                <a:lumMod val="75000"/>
              </a:schemeClr>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0.70025</cdr:x>
      <cdr:y>0.34512</cdr:y>
    </cdr:from>
    <cdr:to>
      <cdr:x>0.99144</cdr:x>
      <cdr:y>0.70156</cdr:y>
    </cdr:to>
    <cdr:sp macro="" textlink="">
      <cdr:nvSpPr>
        <cdr:cNvPr id="2" name="TextBox 1"/>
        <cdr:cNvSpPr txBox="1"/>
      </cdr:nvSpPr>
      <cdr:spPr>
        <a:xfrm xmlns:a="http://schemas.openxmlformats.org/drawingml/2006/main">
          <a:off x="6234085" y="1549399"/>
          <a:ext cx="2592414" cy="1600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i="0" u="sng" dirty="0" smtClean="0">
              <a:solidFill>
                <a:schemeClr val="tx1">
                  <a:lumMod val="75000"/>
                </a:schemeClr>
              </a:solidFill>
            </a:rPr>
            <a:t>Construct Items</a:t>
          </a:r>
        </a:p>
        <a:p xmlns:a="http://schemas.openxmlformats.org/drawingml/2006/main">
          <a:pPr algn="ctr"/>
          <a:endParaRPr lang="en-US" sz="1200" i="0" u="sng" dirty="0" smtClean="0">
            <a:solidFill>
              <a:schemeClr val="tx1">
                <a:lumMod val="75000"/>
              </a:schemeClr>
            </a:solidFill>
          </a:endParaRPr>
        </a:p>
        <a:p xmlns:a="http://schemas.openxmlformats.org/drawingml/2006/main">
          <a:pPr>
            <a:buFont typeface="Arial" charset="0"/>
            <a:buChar char="•"/>
          </a:pPr>
          <a:r>
            <a:rPr lang="en-US" sz="1200" dirty="0" smtClean="0">
              <a:solidFill>
                <a:schemeClr val="tx1">
                  <a:lumMod val="75000"/>
                </a:schemeClr>
              </a:solidFill>
            </a:rPr>
            <a:t> Overall college experience</a:t>
          </a:r>
        </a:p>
        <a:p xmlns:a="http://schemas.openxmlformats.org/drawingml/2006/main">
          <a:pPr>
            <a:buFont typeface="Arial" charset="0"/>
            <a:buChar char="•"/>
          </a:pPr>
          <a:r>
            <a:rPr lang="en-US" sz="1200" dirty="0" smtClean="0">
              <a:solidFill>
                <a:schemeClr val="tx1">
                  <a:lumMod val="75000"/>
                </a:schemeClr>
              </a:solidFill>
            </a:rPr>
            <a:t> If given choice again, would still</a:t>
          </a:r>
        </a:p>
        <a:p xmlns:a="http://schemas.openxmlformats.org/drawingml/2006/main">
          <a:r>
            <a:rPr lang="en-US" sz="1200" dirty="0">
              <a:solidFill>
                <a:schemeClr val="tx1">
                  <a:lumMod val="75000"/>
                </a:schemeClr>
              </a:solidFill>
            </a:rPr>
            <a:t> </a:t>
          </a:r>
          <a:r>
            <a:rPr lang="en-US" sz="1200" dirty="0" smtClean="0">
              <a:solidFill>
                <a:schemeClr val="tx1">
                  <a:lumMod val="75000"/>
                </a:schemeClr>
              </a:solidFill>
            </a:rPr>
            <a:t>  choose to enroll at current institution</a:t>
          </a:r>
        </a:p>
        <a:p xmlns:a="http://schemas.openxmlformats.org/drawingml/2006/main">
          <a:pPr>
            <a:buFont typeface="Arial" charset="0"/>
            <a:buChar char="•"/>
          </a:pPr>
          <a:r>
            <a:rPr lang="en-US" sz="1200" dirty="0" smtClean="0">
              <a:solidFill>
                <a:schemeClr val="tx1">
                  <a:lumMod val="75000"/>
                </a:schemeClr>
              </a:solidFill>
            </a:rPr>
            <a:t> Overall academic experience</a:t>
          </a:r>
        </a:p>
        <a:p xmlns:a="http://schemas.openxmlformats.org/drawingml/2006/main">
          <a:pPr>
            <a:buFont typeface="Arial" charset="0"/>
            <a:buChar char="•"/>
          </a:pPr>
          <a:r>
            <a:rPr lang="en-US" sz="1200" dirty="0" smtClean="0">
              <a:solidFill>
                <a:schemeClr val="tx1">
                  <a:lumMod val="75000"/>
                </a:schemeClr>
              </a:solidFill>
            </a:rPr>
            <a:t> Overall quality of instruction</a:t>
          </a:r>
        </a:p>
      </cdr:txBody>
    </cdr:sp>
  </cdr:relSizeAnchor>
</c:userShapes>
</file>

<file path=ppt/drawings/drawing2.xml><?xml version="1.0" encoding="utf-8"?>
<c:userShapes xmlns:c="http://schemas.openxmlformats.org/drawingml/2006/chart">
  <cdr:relSizeAnchor xmlns:cdr="http://schemas.openxmlformats.org/drawingml/2006/chartDrawing">
    <cdr:from>
      <cdr:x>0.73276</cdr:x>
      <cdr:y>0.28854</cdr:y>
    </cdr:from>
    <cdr:to>
      <cdr:x>0.97725</cdr:x>
      <cdr:y>0.80905</cdr:y>
    </cdr:to>
    <cdr:sp macro="" textlink="">
      <cdr:nvSpPr>
        <cdr:cNvPr id="2" name="TextBox 1"/>
        <cdr:cNvSpPr txBox="1"/>
      </cdr:nvSpPr>
      <cdr:spPr>
        <a:xfrm xmlns:a="http://schemas.openxmlformats.org/drawingml/2006/main">
          <a:off x="6477000" y="1295400"/>
          <a:ext cx="2161084" cy="233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i="0" u="sng" dirty="0" smtClean="0">
              <a:solidFill>
                <a:schemeClr val="tx1">
                  <a:lumMod val="75000"/>
                </a:schemeClr>
              </a:solidFill>
            </a:rPr>
            <a:t>Construct Items</a:t>
          </a:r>
        </a:p>
        <a:p xmlns:a="http://schemas.openxmlformats.org/drawingml/2006/main">
          <a:pPr algn="ctr"/>
          <a:endParaRPr lang="en-US" sz="1200" i="0" u="sng" dirty="0" smtClean="0">
            <a:solidFill>
              <a:schemeClr val="tx1">
                <a:lumMod val="75000"/>
              </a:schemeClr>
            </a:solidFill>
          </a:endParaRPr>
        </a:p>
        <a:p xmlns:a="http://schemas.openxmlformats.org/drawingml/2006/main">
          <a:pPr algn="l">
            <a:buFont typeface="Arial" pitchFamily="34" charset="0"/>
            <a:buChar char="•"/>
          </a:pPr>
          <a:r>
            <a:rPr lang="en-US" sz="1200" dirty="0" smtClean="0">
              <a:solidFill>
                <a:schemeClr val="tx1">
                  <a:lumMod val="75000"/>
                </a:schemeClr>
              </a:solidFill>
            </a:rPr>
            <a:t> I feel I am a member of this</a:t>
          </a:r>
          <a:br>
            <a:rPr lang="en-US" sz="1200" dirty="0" smtClean="0">
              <a:solidFill>
                <a:schemeClr val="tx1">
                  <a:lumMod val="75000"/>
                </a:schemeClr>
              </a:solidFill>
            </a:rPr>
          </a:br>
          <a:r>
            <a:rPr lang="en-US" sz="1200" dirty="0" smtClean="0">
              <a:solidFill>
                <a:schemeClr val="tx1">
                  <a:lumMod val="75000"/>
                </a:schemeClr>
              </a:solidFill>
            </a:rPr>
            <a:t>  college</a:t>
          </a:r>
        </a:p>
        <a:p xmlns:a="http://schemas.openxmlformats.org/drawingml/2006/main">
          <a:pPr algn="l">
            <a:buFont typeface="Arial" pitchFamily="34" charset="0"/>
            <a:buChar char="•"/>
          </a:pPr>
          <a:r>
            <a:rPr lang="en-US" sz="1200" dirty="0" smtClean="0">
              <a:solidFill>
                <a:schemeClr val="tx1">
                  <a:lumMod val="75000"/>
                </a:schemeClr>
              </a:solidFill>
            </a:rPr>
            <a:t> I feel a sense of belonging to</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this campus</a:t>
          </a:r>
        </a:p>
        <a:p xmlns:a="http://schemas.openxmlformats.org/drawingml/2006/main">
          <a:pPr algn="l">
            <a:buFont typeface="Arial" pitchFamily="34" charset="0"/>
            <a:buChar char="•"/>
          </a:pPr>
          <a:r>
            <a:rPr lang="en-US" sz="1200" i="0" dirty="0" smtClean="0">
              <a:solidFill>
                <a:schemeClr val="tx1">
                  <a:lumMod val="75000"/>
                </a:schemeClr>
              </a:solidFill>
            </a:rPr>
            <a:t> </a:t>
          </a:r>
          <a:r>
            <a:rPr lang="en-US" sz="1200" dirty="0" smtClean="0">
              <a:solidFill>
                <a:schemeClr val="tx1">
                  <a:lumMod val="75000"/>
                </a:schemeClr>
              </a:solidFill>
            </a:rPr>
            <a:t>I see myself as part of the</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campus community</a:t>
          </a:r>
        </a:p>
        <a:p xmlns:a="http://schemas.openxmlformats.org/drawingml/2006/main">
          <a:pPr algn="l">
            <a:buFont typeface="Arial" pitchFamily="34" charset="0"/>
            <a:buChar char="•"/>
          </a:pPr>
          <a:r>
            <a:rPr lang="en-US" sz="1200" dirty="0" smtClean="0">
              <a:solidFill>
                <a:schemeClr val="tx1">
                  <a:lumMod val="75000"/>
                </a:schemeClr>
              </a:solidFill>
            </a:rPr>
            <a:t> If asked, I would recommend</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this college to others</a:t>
          </a:r>
          <a:endParaRPr lang="en-US" sz="1200" i="0" dirty="0">
            <a:solidFill>
              <a:schemeClr val="tx1">
                <a:lumMod val="7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0.21687</cdr:x>
      <cdr:y>0.90164</cdr:y>
    </cdr:from>
    <cdr:to>
      <cdr:x>0.24096</cdr:x>
      <cdr:y>0.93443</cdr:y>
    </cdr:to>
    <cdr:sp macro="" textlink="">
      <cdr:nvSpPr>
        <cdr:cNvPr id="2" name="Flowchart: Process 1"/>
        <cdr:cNvSpPr/>
      </cdr:nvSpPr>
      <cdr:spPr bwMode="auto">
        <a:xfrm xmlns:a="http://schemas.openxmlformats.org/drawingml/2006/main">
          <a:off x="1371600" y="4191000"/>
          <a:ext cx="152360" cy="152415"/>
        </a:xfrm>
        <a:prstGeom xmlns:a="http://schemas.openxmlformats.org/drawingml/2006/main" prst="flowChartProcess">
          <a:avLst/>
        </a:prstGeom>
        <a:solidFill xmlns:a="http://schemas.openxmlformats.org/drawingml/2006/main">
          <a:srgbClr val="646C92">
            <a:lumMod val="75000"/>
          </a:srgbClr>
        </a:solidFill>
        <a:ln xmlns:a="http://schemas.openxmlformats.org/drawingml/2006/main" w="9525" cap="flat" cmpd="sng" algn="ctr">
          <a:solidFill>
            <a:srgbClr val="7680AC"/>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Garamond"/>
            </a:defRPr>
          </a:lvl1pPr>
          <a:lvl2pPr marL="457200" indent="0">
            <a:defRPr sz="1100">
              <a:latin typeface="Garamond"/>
            </a:defRPr>
          </a:lvl2pPr>
          <a:lvl3pPr marL="914400" indent="0">
            <a:defRPr sz="1100">
              <a:latin typeface="Garamond"/>
            </a:defRPr>
          </a:lvl3pPr>
          <a:lvl4pPr marL="1371600" indent="0">
            <a:defRPr sz="1100">
              <a:latin typeface="Garamond"/>
            </a:defRPr>
          </a:lvl4pPr>
          <a:lvl5pPr marL="1828800" indent="0">
            <a:defRPr sz="1100">
              <a:latin typeface="Garamond"/>
            </a:defRPr>
          </a:lvl5pPr>
          <a:lvl6pPr marL="2286000" indent="0">
            <a:defRPr sz="1100">
              <a:latin typeface="Garamond"/>
            </a:defRPr>
          </a:lvl6pPr>
          <a:lvl7pPr marL="2743200" indent="0">
            <a:defRPr sz="1100">
              <a:latin typeface="Garamond"/>
            </a:defRPr>
          </a:lvl7pPr>
          <a:lvl8pPr marL="3200400" indent="0">
            <a:defRPr sz="1100">
              <a:latin typeface="Garamond"/>
            </a:defRPr>
          </a:lvl8pPr>
          <a:lvl9pPr marL="3657600" indent="0">
            <a:defRPr sz="1100">
              <a:latin typeface="Garamond"/>
            </a:defRPr>
          </a:lvl9pPr>
        </a:lstStyle>
        <a:p xmlns:a="http://schemas.openxmlformats.org/drawingml/2006/main">
          <a:endParaRPr lang="en-US"/>
        </a:p>
      </cdr:txBody>
    </cdr:sp>
  </cdr:relSizeAnchor>
  <cdr:relSizeAnchor xmlns:cdr="http://schemas.openxmlformats.org/drawingml/2006/chartDrawing">
    <cdr:from>
      <cdr:x>0.21687</cdr:x>
      <cdr:y>0.96721</cdr:y>
    </cdr:from>
    <cdr:to>
      <cdr:x>0.24096</cdr:x>
      <cdr:y>1</cdr:y>
    </cdr:to>
    <cdr:sp macro="" textlink="">
      <cdr:nvSpPr>
        <cdr:cNvPr id="3" name="Flowchart: Process 2"/>
        <cdr:cNvSpPr/>
      </cdr:nvSpPr>
      <cdr:spPr bwMode="auto">
        <a:xfrm xmlns:a="http://schemas.openxmlformats.org/drawingml/2006/main">
          <a:off x="1371600" y="4495800"/>
          <a:ext cx="152400" cy="152400"/>
        </a:xfrm>
        <a:prstGeom xmlns:a="http://schemas.openxmlformats.org/drawingml/2006/main" prst="flowChartProcess">
          <a:avLst/>
        </a:prstGeom>
        <a:solidFill xmlns:a="http://schemas.openxmlformats.org/drawingml/2006/main">
          <a:srgbClr val="FFFF99">
            <a:lumMod val="75000"/>
          </a:srgbClr>
        </a:solidFill>
        <a:ln xmlns:a="http://schemas.openxmlformats.org/drawingml/2006/main" w="9525" cap="flat" cmpd="sng" algn="ctr">
          <a:solidFill>
            <a:srgbClr val="7680AC"/>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eaLnBrk="0" fontAlgn="base" hangingPunct="0">
            <a:spcBef>
              <a:spcPct val="0"/>
            </a:spcBef>
            <a:spcAft>
              <a:spcPct val="0"/>
            </a:spcAft>
            <a:defRPr sz="2000" kern="1200">
              <a:solidFill>
                <a:srgbClr val="7680AC"/>
              </a:solidFill>
              <a:latin typeface="Garamond" pitchFamily="18" charset="0"/>
            </a:defRPr>
          </a:lvl1pPr>
          <a:lvl2pPr marL="457200" algn="l" rtl="0" eaLnBrk="0" fontAlgn="base" hangingPunct="0">
            <a:spcBef>
              <a:spcPct val="0"/>
            </a:spcBef>
            <a:spcAft>
              <a:spcPct val="0"/>
            </a:spcAft>
            <a:defRPr sz="2000" kern="1200">
              <a:solidFill>
                <a:srgbClr val="7680AC"/>
              </a:solidFill>
              <a:latin typeface="Garamond" pitchFamily="18" charset="0"/>
            </a:defRPr>
          </a:lvl2pPr>
          <a:lvl3pPr marL="914400" algn="l" rtl="0" eaLnBrk="0" fontAlgn="base" hangingPunct="0">
            <a:spcBef>
              <a:spcPct val="0"/>
            </a:spcBef>
            <a:spcAft>
              <a:spcPct val="0"/>
            </a:spcAft>
            <a:defRPr sz="2000" kern="1200">
              <a:solidFill>
                <a:srgbClr val="7680AC"/>
              </a:solidFill>
              <a:latin typeface="Garamond" pitchFamily="18" charset="0"/>
            </a:defRPr>
          </a:lvl3pPr>
          <a:lvl4pPr marL="1371600" algn="l" rtl="0" eaLnBrk="0" fontAlgn="base" hangingPunct="0">
            <a:spcBef>
              <a:spcPct val="0"/>
            </a:spcBef>
            <a:spcAft>
              <a:spcPct val="0"/>
            </a:spcAft>
            <a:defRPr sz="2000" kern="1200">
              <a:solidFill>
                <a:srgbClr val="7680AC"/>
              </a:solidFill>
              <a:latin typeface="Garamond" pitchFamily="18" charset="0"/>
            </a:defRPr>
          </a:lvl4pPr>
          <a:lvl5pPr marL="1828800" algn="l" rtl="0" eaLnBrk="0" fontAlgn="base" hangingPunct="0">
            <a:spcBef>
              <a:spcPct val="0"/>
            </a:spcBef>
            <a:spcAft>
              <a:spcPct val="0"/>
            </a:spcAft>
            <a:defRPr sz="2000" kern="1200">
              <a:solidFill>
                <a:srgbClr val="7680AC"/>
              </a:solidFill>
              <a:latin typeface="Garamond" pitchFamily="18" charset="0"/>
            </a:defRPr>
          </a:lvl5pPr>
          <a:lvl6pPr marL="2286000" algn="l" defTabSz="914400" rtl="0" eaLnBrk="1" latinLnBrk="0" hangingPunct="1">
            <a:defRPr sz="2000" kern="1200">
              <a:solidFill>
                <a:srgbClr val="7680AC"/>
              </a:solidFill>
              <a:latin typeface="Garamond" pitchFamily="18" charset="0"/>
            </a:defRPr>
          </a:lvl6pPr>
          <a:lvl7pPr marL="2743200" algn="l" defTabSz="914400" rtl="0" eaLnBrk="1" latinLnBrk="0" hangingPunct="1">
            <a:defRPr sz="2000" kern="1200">
              <a:solidFill>
                <a:srgbClr val="7680AC"/>
              </a:solidFill>
              <a:latin typeface="Garamond" pitchFamily="18" charset="0"/>
            </a:defRPr>
          </a:lvl7pPr>
          <a:lvl8pPr marL="3200400" algn="l" defTabSz="914400" rtl="0" eaLnBrk="1" latinLnBrk="0" hangingPunct="1">
            <a:defRPr sz="2000" kern="1200">
              <a:solidFill>
                <a:srgbClr val="7680AC"/>
              </a:solidFill>
              <a:latin typeface="Garamond" pitchFamily="18" charset="0"/>
            </a:defRPr>
          </a:lvl8pPr>
          <a:lvl9pPr marL="3657600" algn="l" defTabSz="914400" rtl="0" eaLnBrk="1" latinLnBrk="0" hangingPunct="1">
            <a:defRPr sz="2000" kern="1200">
              <a:solidFill>
                <a:srgbClr val="7680AC"/>
              </a:solidFill>
              <a:latin typeface="Garamond" pitchFamily="18" charset="0"/>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7680AC"/>
            </a:solidFill>
            <a:effectLst/>
            <a:latin typeface="Garamond"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0.07692</cdr:x>
      <cdr:y>0.90323</cdr:y>
    </cdr:from>
    <cdr:to>
      <cdr:x>0.09634</cdr:x>
      <cdr:y>0.93504</cdr:y>
    </cdr:to>
    <cdr:sp macro="" textlink="">
      <cdr:nvSpPr>
        <cdr:cNvPr id="3" name="Flowchart: Process 2"/>
        <cdr:cNvSpPr/>
      </cdr:nvSpPr>
      <cdr:spPr bwMode="auto">
        <a:xfrm xmlns:a="http://schemas.openxmlformats.org/drawingml/2006/main">
          <a:off x="609600" y="4267200"/>
          <a:ext cx="153868" cy="150300"/>
        </a:xfrm>
        <a:prstGeom xmlns:a="http://schemas.openxmlformats.org/drawingml/2006/main" prst="flowChartProcess">
          <a:avLst/>
        </a:prstGeom>
        <a:solidFill xmlns:a="http://schemas.openxmlformats.org/drawingml/2006/main">
          <a:srgbClr val="FFFF99">
            <a:lumMod val="75000"/>
          </a:srgbClr>
        </a:solidFill>
        <a:ln xmlns:a="http://schemas.openxmlformats.org/drawingml/2006/main" w="9525" cap="flat" cmpd="sng" algn="ctr">
          <a:solidFill>
            <a:srgbClr val="7680AC"/>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eaLnBrk="0" fontAlgn="base" hangingPunct="0">
            <a:spcBef>
              <a:spcPct val="0"/>
            </a:spcBef>
            <a:spcAft>
              <a:spcPct val="0"/>
            </a:spcAft>
            <a:defRPr sz="2000" kern="1200">
              <a:solidFill>
                <a:srgbClr val="7680AC"/>
              </a:solidFill>
              <a:latin typeface="Garamond" pitchFamily="18" charset="0"/>
            </a:defRPr>
          </a:lvl1pPr>
          <a:lvl2pPr marL="457200" algn="l" rtl="0" eaLnBrk="0" fontAlgn="base" hangingPunct="0">
            <a:spcBef>
              <a:spcPct val="0"/>
            </a:spcBef>
            <a:spcAft>
              <a:spcPct val="0"/>
            </a:spcAft>
            <a:defRPr sz="2000" kern="1200">
              <a:solidFill>
                <a:srgbClr val="7680AC"/>
              </a:solidFill>
              <a:latin typeface="Garamond" pitchFamily="18" charset="0"/>
            </a:defRPr>
          </a:lvl2pPr>
          <a:lvl3pPr marL="914400" algn="l" rtl="0" eaLnBrk="0" fontAlgn="base" hangingPunct="0">
            <a:spcBef>
              <a:spcPct val="0"/>
            </a:spcBef>
            <a:spcAft>
              <a:spcPct val="0"/>
            </a:spcAft>
            <a:defRPr sz="2000" kern="1200">
              <a:solidFill>
                <a:srgbClr val="7680AC"/>
              </a:solidFill>
              <a:latin typeface="Garamond" pitchFamily="18" charset="0"/>
            </a:defRPr>
          </a:lvl3pPr>
          <a:lvl4pPr marL="1371600" algn="l" rtl="0" eaLnBrk="0" fontAlgn="base" hangingPunct="0">
            <a:spcBef>
              <a:spcPct val="0"/>
            </a:spcBef>
            <a:spcAft>
              <a:spcPct val="0"/>
            </a:spcAft>
            <a:defRPr sz="2000" kern="1200">
              <a:solidFill>
                <a:srgbClr val="7680AC"/>
              </a:solidFill>
              <a:latin typeface="Garamond" pitchFamily="18" charset="0"/>
            </a:defRPr>
          </a:lvl4pPr>
          <a:lvl5pPr marL="1828800" algn="l" rtl="0" eaLnBrk="0" fontAlgn="base" hangingPunct="0">
            <a:spcBef>
              <a:spcPct val="0"/>
            </a:spcBef>
            <a:spcAft>
              <a:spcPct val="0"/>
            </a:spcAft>
            <a:defRPr sz="2000" kern="1200">
              <a:solidFill>
                <a:srgbClr val="7680AC"/>
              </a:solidFill>
              <a:latin typeface="Garamond" pitchFamily="18" charset="0"/>
            </a:defRPr>
          </a:lvl5pPr>
          <a:lvl6pPr marL="2286000" algn="l" defTabSz="914400" rtl="0" eaLnBrk="1" latinLnBrk="0" hangingPunct="1">
            <a:defRPr sz="2000" kern="1200">
              <a:solidFill>
                <a:srgbClr val="7680AC"/>
              </a:solidFill>
              <a:latin typeface="Garamond" pitchFamily="18" charset="0"/>
            </a:defRPr>
          </a:lvl6pPr>
          <a:lvl7pPr marL="2743200" algn="l" defTabSz="914400" rtl="0" eaLnBrk="1" latinLnBrk="0" hangingPunct="1">
            <a:defRPr sz="2000" kern="1200">
              <a:solidFill>
                <a:srgbClr val="7680AC"/>
              </a:solidFill>
              <a:latin typeface="Garamond" pitchFamily="18" charset="0"/>
            </a:defRPr>
          </a:lvl7pPr>
          <a:lvl8pPr marL="3200400" algn="l" defTabSz="914400" rtl="0" eaLnBrk="1" latinLnBrk="0" hangingPunct="1">
            <a:defRPr sz="2000" kern="1200">
              <a:solidFill>
                <a:srgbClr val="7680AC"/>
              </a:solidFill>
              <a:latin typeface="Garamond" pitchFamily="18" charset="0"/>
            </a:defRPr>
          </a:lvl8pPr>
          <a:lvl9pPr marL="3657600" algn="l" defTabSz="914400" rtl="0" eaLnBrk="1" latinLnBrk="0" hangingPunct="1">
            <a:defRPr sz="2000" kern="1200">
              <a:solidFill>
                <a:srgbClr val="7680AC"/>
              </a:solidFill>
              <a:latin typeface="Garamond" pitchFamily="18" charset="0"/>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7680AC"/>
            </a:solidFill>
            <a:effectLst/>
            <a:latin typeface="Garamond" pitchFamily="18" charset="0"/>
          </a:endParaRPr>
        </a:p>
      </cdr:txBody>
    </cdr:sp>
  </cdr:relSizeAnchor>
  <cdr:relSizeAnchor xmlns:cdr="http://schemas.openxmlformats.org/drawingml/2006/chartDrawing">
    <cdr:from>
      <cdr:x>0.07692</cdr:x>
      <cdr:y>0.83871</cdr:y>
    </cdr:from>
    <cdr:to>
      <cdr:x>0.09615</cdr:x>
      <cdr:y>0.87097</cdr:y>
    </cdr:to>
    <cdr:sp macro="" textlink="">
      <cdr:nvSpPr>
        <cdr:cNvPr id="4" name="Flowchart: Process 3"/>
        <cdr:cNvSpPr/>
      </cdr:nvSpPr>
      <cdr:spPr bwMode="auto">
        <a:xfrm xmlns:a="http://schemas.openxmlformats.org/drawingml/2006/main">
          <a:off x="609600" y="3962400"/>
          <a:ext cx="152400" cy="152400"/>
        </a:xfrm>
        <a:prstGeom xmlns:a="http://schemas.openxmlformats.org/drawingml/2006/main" prst="flowChartProcess">
          <a:avLst/>
        </a:prstGeom>
        <a:solidFill xmlns:a="http://schemas.openxmlformats.org/drawingml/2006/main">
          <a:srgbClr val="646C92">
            <a:lumMod val="75000"/>
          </a:srgbClr>
        </a:solidFill>
        <a:ln xmlns:a="http://schemas.openxmlformats.org/drawingml/2006/main" w="9525" cap="flat" cmpd="sng" algn="ctr">
          <a:solidFill>
            <a:srgbClr val="7680AC"/>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algn="l" rtl="0" eaLnBrk="0" fontAlgn="base" hangingPunct="0">
            <a:spcBef>
              <a:spcPct val="0"/>
            </a:spcBef>
            <a:spcAft>
              <a:spcPct val="0"/>
            </a:spcAft>
            <a:defRPr sz="2000" kern="1200">
              <a:solidFill>
                <a:srgbClr val="7680AC"/>
              </a:solidFill>
              <a:latin typeface="Garamond" pitchFamily="18" charset="0"/>
            </a:defRPr>
          </a:lvl1pPr>
          <a:lvl2pPr marL="457200" algn="l" rtl="0" eaLnBrk="0" fontAlgn="base" hangingPunct="0">
            <a:spcBef>
              <a:spcPct val="0"/>
            </a:spcBef>
            <a:spcAft>
              <a:spcPct val="0"/>
            </a:spcAft>
            <a:defRPr sz="2000" kern="1200">
              <a:solidFill>
                <a:srgbClr val="7680AC"/>
              </a:solidFill>
              <a:latin typeface="Garamond" pitchFamily="18" charset="0"/>
            </a:defRPr>
          </a:lvl2pPr>
          <a:lvl3pPr marL="914400" algn="l" rtl="0" eaLnBrk="0" fontAlgn="base" hangingPunct="0">
            <a:spcBef>
              <a:spcPct val="0"/>
            </a:spcBef>
            <a:spcAft>
              <a:spcPct val="0"/>
            </a:spcAft>
            <a:defRPr sz="2000" kern="1200">
              <a:solidFill>
                <a:srgbClr val="7680AC"/>
              </a:solidFill>
              <a:latin typeface="Garamond" pitchFamily="18" charset="0"/>
            </a:defRPr>
          </a:lvl3pPr>
          <a:lvl4pPr marL="1371600" algn="l" rtl="0" eaLnBrk="0" fontAlgn="base" hangingPunct="0">
            <a:spcBef>
              <a:spcPct val="0"/>
            </a:spcBef>
            <a:spcAft>
              <a:spcPct val="0"/>
            </a:spcAft>
            <a:defRPr sz="2000" kern="1200">
              <a:solidFill>
                <a:srgbClr val="7680AC"/>
              </a:solidFill>
              <a:latin typeface="Garamond" pitchFamily="18" charset="0"/>
            </a:defRPr>
          </a:lvl4pPr>
          <a:lvl5pPr marL="1828800" algn="l" rtl="0" eaLnBrk="0" fontAlgn="base" hangingPunct="0">
            <a:spcBef>
              <a:spcPct val="0"/>
            </a:spcBef>
            <a:spcAft>
              <a:spcPct val="0"/>
            </a:spcAft>
            <a:defRPr sz="2000" kern="1200">
              <a:solidFill>
                <a:srgbClr val="7680AC"/>
              </a:solidFill>
              <a:latin typeface="Garamond" pitchFamily="18" charset="0"/>
            </a:defRPr>
          </a:lvl5pPr>
          <a:lvl6pPr marL="2286000" algn="l" defTabSz="914400" rtl="0" eaLnBrk="1" latinLnBrk="0" hangingPunct="1">
            <a:defRPr sz="2000" kern="1200">
              <a:solidFill>
                <a:srgbClr val="7680AC"/>
              </a:solidFill>
              <a:latin typeface="Garamond" pitchFamily="18" charset="0"/>
            </a:defRPr>
          </a:lvl6pPr>
          <a:lvl7pPr marL="2743200" algn="l" defTabSz="914400" rtl="0" eaLnBrk="1" latinLnBrk="0" hangingPunct="1">
            <a:defRPr sz="2000" kern="1200">
              <a:solidFill>
                <a:srgbClr val="7680AC"/>
              </a:solidFill>
              <a:latin typeface="Garamond" pitchFamily="18" charset="0"/>
            </a:defRPr>
          </a:lvl7pPr>
          <a:lvl8pPr marL="3200400" algn="l" defTabSz="914400" rtl="0" eaLnBrk="1" latinLnBrk="0" hangingPunct="1">
            <a:defRPr sz="2000" kern="1200">
              <a:solidFill>
                <a:srgbClr val="7680AC"/>
              </a:solidFill>
              <a:latin typeface="Garamond" pitchFamily="18" charset="0"/>
            </a:defRPr>
          </a:lvl8pPr>
          <a:lvl9pPr marL="3657600" algn="l" defTabSz="914400" rtl="0" eaLnBrk="1" latinLnBrk="0" hangingPunct="1">
            <a:defRPr sz="2000" kern="1200">
              <a:solidFill>
                <a:srgbClr val="7680AC"/>
              </a:solidFill>
              <a:latin typeface="Garamond" pitchFamily="18" charset="0"/>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0.68284</cdr:x>
      <cdr:y>0.18243</cdr:y>
    </cdr:from>
    <cdr:to>
      <cdr:x>0.96839</cdr:x>
      <cdr:y>0.85794</cdr:y>
    </cdr:to>
    <cdr:sp macro="" textlink="">
      <cdr:nvSpPr>
        <cdr:cNvPr id="4" name="TextBox 1"/>
        <cdr:cNvSpPr txBox="1"/>
      </cdr:nvSpPr>
      <cdr:spPr>
        <a:xfrm xmlns:a="http://schemas.openxmlformats.org/drawingml/2006/main">
          <a:off x="5810250" y="820458"/>
          <a:ext cx="2429780" cy="30380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aramond"/>
            </a:defRPr>
          </a:lvl1pPr>
          <a:lvl2pPr marL="457200" indent="0">
            <a:defRPr sz="1100">
              <a:latin typeface="Garamond"/>
            </a:defRPr>
          </a:lvl2pPr>
          <a:lvl3pPr marL="914400" indent="0">
            <a:defRPr sz="1100">
              <a:latin typeface="Garamond"/>
            </a:defRPr>
          </a:lvl3pPr>
          <a:lvl4pPr marL="1371600" indent="0">
            <a:defRPr sz="1100">
              <a:latin typeface="Garamond"/>
            </a:defRPr>
          </a:lvl4pPr>
          <a:lvl5pPr marL="1828800" indent="0">
            <a:defRPr sz="1100">
              <a:latin typeface="Garamond"/>
            </a:defRPr>
          </a:lvl5pPr>
          <a:lvl6pPr marL="2286000" indent="0">
            <a:defRPr sz="1100">
              <a:latin typeface="Garamond"/>
            </a:defRPr>
          </a:lvl6pPr>
          <a:lvl7pPr marL="2743200" indent="0">
            <a:defRPr sz="1100">
              <a:latin typeface="Garamond"/>
            </a:defRPr>
          </a:lvl7pPr>
          <a:lvl8pPr marL="3200400" indent="0">
            <a:defRPr sz="1100">
              <a:latin typeface="Garamond"/>
            </a:defRPr>
          </a:lvl8pPr>
          <a:lvl9pPr marL="3657600" indent="0">
            <a:defRPr sz="1100">
              <a:latin typeface="Garamond"/>
            </a:defRPr>
          </a:lvl9pPr>
        </a:lstStyle>
        <a:p xmlns:a="http://schemas.openxmlformats.org/drawingml/2006/main">
          <a:pPr algn="ctr"/>
          <a:r>
            <a:rPr lang="en-US" sz="1200" i="0" u="sng" dirty="0" smtClean="0">
              <a:solidFill>
                <a:srgbClr val="7680AC">
                  <a:lumMod val="75000"/>
                </a:srgbClr>
              </a:solidFill>
            </a:rPr>
            <a:t>Construct Items</a:t>
          </a:r>
        </a:p>
        <a:p xmlns:a="http://schemas.openxmlformats.org/drawingml/2006/main">
          <a:pPr algn="ctr"/>
          <a:endParaRPr lang="en-US" sz="1200" i="0" u="sng" dirty="0" smtClean="0">
            <a:solidFill>
              <a:srgbClr val="7680AC">
                <a:lumMod val="75000"/>
              </a:srgbClr>
            </a:solidFill>
          </a:endParaRPr>
        </a:p>
        <a:p xmlns:a="http://schemas.openxmlformats.org/drawingml/2006/main">
          <a:pPr algn="l">
            <a:buFont typeface="Arial" pitchFamily="34" charset="0"/>
            <a:buChar char="•"/>
          </a:pPr>
          <a:r>
            <a:rPr lang="en-US" sz="1200" dirty="0" smtClean="0">
              <a:solidFill>
                <a:srgbClr val="7680AC">
                  <a:lumMod val="75000"/>
                </a:srgbClr>
              </a:solidFill>
            </a:rPr>
            <a:t> Communicated regularly with your</a:t>
          </a:r>
        </a:p>
        <a:p xmlns:a="http://schemas.openxmlformats.org/drawingml/2006/main">
          <a:pPr algn="l"/>
          <a:r>
            <a:rPr lang="en-US" sz="1200" dirty="0" smtClean="0">
              <a:solidFill>
                <a:srgbClr val="7680AC">
                  <a:lumMod val="75000"/>
                </a:srgbClr>
              </a:solidFill>
            </a:rPr>
            <a:t>  professors</a:t>
          </a:r>
        </a:p>
        <a:p xmlns:a="http://schemas.openxmlformats.org/drawingml/2006/main">
          <a:pPr algn="l">
            <a:buFont typeface="Arial" pitchFamily="34" charset="0"/>
            <a:buChar char="•"/>
          </a:pPr>
          <a:r>
            <a:rPr lang="en-US" sz="1200" i="0" dirty="0" smtClean="0">
              <a:solidFill>
                <a:srgbClr val="7680AC">
                  <a:lumMod val="75000"/>
                </a:srgbClr>
              </a:solidFill>
            </a:rPr>
            <a:t> Asked a professor for advice after</a:t>
          </a:r>
        </a:p>
        <a:p xmlns:a="http://schemas.openxmlformats.org/drawingml/2006/main">
          <a:pPr algn="l"/>
          <a:r>
            <a:rPr lang="en-US" sz="1200" dirty="0" smtClean="0">
              <a:solidFill>
                <a:srgbClr val="7680AC">
                  <a:lumMod val="75000"/>
                </a:srgbClr>
              </a:solidFill>
            </a:rPr>
            <a:t>  </a:t>
          </a:r>
          <a:r>
            <a:rPr lang="en-US" sz="1200" i="0" dirty="0" smtClean="0">
              <a:solidFill>
                <a:srgbClr val="7680AC">
                  <a:lumMod val="75000"/>
                </a:srgbClr>
              </a:solidFill>
            </a:rPr>
            <a:t>class</a:t>
          </a:r>
        </a:p>
        <a:p xmlns:a="http://schemas.openxmlformats.org/drawingml/2006/main">
          <a:pPr algn="l">
            <a:buFont typeface="Arial" pitchFamily="34" charset="0"/>
            <a:buChar char="•"/>
          </a:pPr>
          <a:r>
            <a:rPr lang="en-US" sz="1200" dirty="0" smtClean="0">
              <a:solidFill>
                <a:srgbClr val="7680AC">
                  <a:lumMod val="75000"/>
                </a:srgbClr>
              </a:solidFill>
            </a:rPr>
            <a:t> Received advice/guidance about</a:t>
          </a:r>
        </a:p>
        <a:p xmlns:a="http://schemas.openxmlformats.org/drawingml/2006/main">
          <a:pPr algn="l"/>
          <a:r>
            <a:rPr lang="en-US" sz="1200" dirty="0" smtClean="0">
              <a:solidFill>
                <a:srgbClr val="7680AC">
                  <a:lumMod val="75000"/>
                </a:srgbClr>
              </a:solidFill>
            </a:rPr>
            <a:t>  your educational program from your  </a:t>
          </a:r>
        </a:p>
        <a:p xmlns:a="http://schemas.openxmlformats.org/drawingml/2006/main">
          <a:pPr algn="l"/>
          <a:r>
            <a:rPr lang="en-US" sz="1200" dirty="0" smtClean="0">
              <a:solidFill>
                <a:srgbClr val="7680AC">
                  <a:lumMod val="75000"/>
                </a:srgbClr>
              </a:solidFill>
            </a:rPr>
            <a:t>  professor</a:t>
          </a:r>
        </a:p>
        <a:p xmlns:a="http://schemas.openxmlformats.org/drawingml/2006/main">
          <a:pPr algn="l">
            <a:buFont typeface="Arial" pitchFamily="34" charset="0"/>
            <a:buChar char="•"/>
          </a:pPr>
          <a:r>
            <a:rPr lang="en-US" sz="1200" i="0" dirty="0" smtClean="0">
              <a:solidFill>
                <a:srgbClr val="7680AC">
                  <a:lumMod val="75000"/>
                </a:srgbClr>
              </a:solidFill>
            </a:rPr>
            <a:t> Amount of contact with faculty </a:t>
          </a:r>
        </a:p>
        <a:p xmlns:a="http://schemas.openxmlformats.org/drawingml/2006/main">
          <a:pPr algn="l">
            <a:buFont typeface="Arial" pitchFamily="34" charset="0"/>
            <a:buChar char="•"/>
          </a:pPr>
          <a:r>
            <a:rPr lang="en-US" sz="1200" i="0" dirty="0" smtClean="0">
              <a:solidFill>
                <a:srgbClr val="7680AC">
                  <a:lumMod val="75000"/>
                </a:srgbClr>
              </a:solidFill>
            </a:rPr>
            <a:t> Faculty during office hours</a:t>
          </a:r>
        </a:p>
        <a:p xmlns:a="http://schemas.openxmlformats.org/drawingml/2006/main">
          <a:pPr algn="l">
            <a:buFont typeface="Arial" pitchFamily="34" charset="0"/>
            <a:buChar char="•"/>
          </a:pPr>
          <a:r>
            <a:rPr lang="en-US" sz="1200" dirty="0" smtClean="0">
              <a:solidFill>
                <a:srgbClr val="7680AC">
                  <a:lumMod val="75000"/>
                </a:srgbClr>
              </a:solidFill>
            </a:rPr>
            <a:t> Faculty outside of class or</a:t>
          </a:r>
        </a:p>
        <a:p xmlns:a="http://schemas.openxmlformats.org/drawingml/2006/main">
          <a:pPr algn="l"/>
          <a:r>
            <a:rPr lang="en-US" sz="1200" dirty="0" smtClean="0">
              <a:solidFill>
                <a:srgbClr val="7680AC">
                  <a:lumMod val="75000"/>
                </a:srgbClr>
              </a:solidFill>
            </a:rPr>
            <a:t>  office hours</a:t>
          </a:r>
        </a:p>
        <a:p xmlns:a="http://schemas.openxmlformats.org/drawingml/2006/main">
          <a:pPr algn="l"/>
          <a:endParaRPr lang="en-US" sz="1200" dirty="0" smtClean="0">
            <a:solidFill>
              <a:srgbClr val="7680AC">
                <a:lumMod val="75000"/>
              </a:srgbClr>
            </a:solidFill>
          </a:endParaRPr>
        </a:p>
        <a:p xmlns:a="http://schemas.openxmlformats.org/drawingml/2006/main">
          <a:pPr algn="l"/>
          <a:endParaRPr lang="en-US" sz="1200" i="0" dirty="0">
            <a:solidFill>
              <a:srgbClr val="7680AC">
                <a:lumMod val="75000"/>
              </a:srgb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0.09195</cdr:x>
      <cdr:y>0.85484</cdr:y>
    </cdr:from>
    <cdr:to>
      <cdr:x>0.11418</cdr:x>
      <cdr:y>0.8871</cdr:y>
    </cdr:to>
    <cdr:sp macro="" textlink="">
      <cdr:nvSpPr>
        <cdr:cNvPr id="2" name="Flowchart: Process 1"/>
        <cdr:cNvSpPr/>
      </cdr:nvSpPr>
      <cdr:spPr bwMode="auto">
        <a:xfrm xmlns:a="http://schemas.openxmlformats.org/drawingml/2006/main">
          <a:off x="609600" y="4038600"/>
          <a:ext cx="147320" cy="152400"/>
        </a:xfrm>
        <a:prstGeom xmlns:a="http://schemas.openxmlformats.org/drawingml/2006/main" prst="flowChartProcess">
          <a:avLst/>
        </a:prstGeom>
        <a:solidFill xmlns:a="http://schemas.openxmlformats.org/drawingml/2006/main">
          <a:srgbClr val="646C92">
            <a:lumMod val="75000"/>
          </a:srgbClr>
        </a:solidFill>
        <a:ln xmlns:a="http://schemas.openxmlformats.org/drawingml/2006/main" w="9525" cap="flat" cmpd="sng" algn="ctr">
          <a:solidFill>
            <a:srgbClr val="7680AC"/>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algn="l" rtl="0" eaLnBrk="0" fontAlgn="base" hangingPunct="0">
            <a:spcBef>
              <a:spcPct val="0"/>
            </a:spcBef>
            <a:spcAft>
              <a:spcPct val="0"/>
            </a:spcAft>
            <a:defRPr sz="2000" kern="1200">
              <a:solidFill>
                <a:srgbClr val="7680AC"/>
              </a:solidFill>
              <a:latin typeface="Garamond" pitchFamily="18" charset="0"/>
            </a:defRPr>
          </a:lvl1pPr>
          <a:lvl2pPr marL="457200" algn="l" rtl="0" eaLnBrk="0" fontAlgn="base" hangingPunct="0">
            <a:spcBef>
              <a:spcPct val="0"/>
            </a:spcBef>
            <a:spcAft>
              <a:spcPct val="0"/>
            </a:spcAft>
            <a:defRPr sz="2000" kern="1200">
              <a:solidFill>
                <a:srgbClr val="7680AC"/>
              </a:solidFill>
              <a:latin typeface="Garamond" pitchFamily="18" charset="0"/>
            </a:defRPr>
          </a:lvl2pPr>
          <a:lvl3pPr marL="914400" algn="l" rtl="0" eaLnBrk="0" fontAlgn="base" hangingPunct="0">
            <a:spcBef>
              <a:spcPct val="0"/>
            </a:spcBef>
            <a:spcAft>
              <a:spcPct val="0"/>
            </a:spcAft>
            <a:defRPr sz="2000" kern="1200">
              <a:solidFill>
                <a:srgbClr val="7680AC"/>
              </a:solidFill>
              <a:latin typeface="Garamond" pitchFamily="18" charset="0"/>
            </a:defRPr>
          </a:lvl3pPr>
          <a:lvl4pPr marL="1371600" algn="l" rtl="0" eaLnBrk="0" fontAlgn="base" hangingPunct="0">
            <a:spcBef>
              <a:spcPct val="0"/>
            </a:spcBef>
            <a:spcAft>
              <a:spcPct val="0"/>
            </a:spcAft>
            <a:defRPr sz="2000" kern="1200">
              <a:solidFill>
                <a:srgbClr val="7680AC"/>
              </a:solidFill>
              <a:latin typeface="Garamond" pitchFamily="18" charset="0"/>
            </a:defRPr>
          </a:lvl4pPr>
          <a:lvl5pPr marL="1828800" algn="l" rtl="0" eaLnBrk="0" fontAlgn="base" hangingPunct="0">
            <a:spcBef>
              <a:spcPct val="0"/>
            </a:spcBef>
            <a:spcAft>
              <a:spcPct val="0"/>
            </a:spcAft>
            <a:defRPr sz="2000" kern="1200">
              <a:solidFill>
                <a:srgbClr val="7680AC"/>
              </a:solidFill>
              <a:latin typeface="Garamond" pitchFamily="18" charset="0"/>
            </a:defRPr>
          </a:lvl5pPr>
          <a:lvl6pPr marL="2286000" algn="l" defTabSz="914400" rtl="0" eaLnBrk="1" latinLnBrk="0" hangingPunct="1">
            <a:defRPr sz="2000" kern="1200">
              <a:solidFill>
                <a:srgbClr val="7680AC"/>
              </a:solidFill>
              <a:latin typeface="Garamond" pitchFamily="18" charset="0"/>
            </a:defRPr>
          </a:lvl6pPr>
          <a:lvl7pPr marL="2743200" algn="l" defTabSz="914400" rtl="0" eaLnBrk="1" latinLnBrk="0" hangingPunct="1">
            <a:defRPr sz="2000" kern="1200">
              <a:solidFill>
                <a:srgbClr val="7680AC"/>
              </a:solidFill>
              <a:latin typeface="Garamond" pitchFamily="18" charset="0"/>
            </a:defRPr>
          </a:lvl7pPr>
          <a:lvl8pPr marL="3200400" algn="l" defTabSz="914400" rtl="0" eaLnBrk="1" latinLnBrk="0" hangingPunct="1">
            <a:defRPr sz="2000" kern="1200">
              <a:solidFill>
                <a:srgbClr val="7680AC"/>
              </a:solidFill>
              <a:latin typeface="Garamond" pitchFamily="18" charset="0"/>
            </a:defRPr>
          </a:lvl8pPr>
          <a:lvl9pPr marL="3657600" algn="l" defTabSz="914400" rtl="0" eaLnBrk="1" latinLnBrk="0" hangingPunct="1">
            <a:defRPr sz="2000" kern="1200">
              <a:solidFill>
                <a:srgbClr val="7680AC"/>
              </a:solidFill>
              <a:latin typeface="Garamond" pitchFamily="18" charset="0"/>
            </a:defRPr>
          </a:lvl9pPr>
        </a:lstStyle>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0.67489</cdr:x>
      <cdr:y>0.19236</cdr:y>
    </cdr:from>
    <cdr:to>
      <cdr:x>0.97484</cdr:x>
      <cdr:y>0.87128</cdr:y>
    </cdr:to>
    <cdr:sp macro="" textlink="">
      <cdr:nvSpPr>
        <cdr:cNvPr id="2" name="TextBox 1"/>
        <cdr:cNvSpPr txBox="1"/>
      </cdr:nvSpPr>
      <cdr:spPr>
        <a:xfrm xmlns:a="http://schemas.openxmlformats.org/drawingml/2006/main">
          <a:off x="6083300" y="863591"/>
          <a:ext cx="2703737" cy="30479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i="0" u="sng" dirty="0" smtClean="0">
              <a:solidFill>
                <a:schemeClr val="tx1">
                  <a:lumMod val="75000"/>
                </a:schemeClr>
              </a:solidFill>
            </a:rPr>
            <a:t>Construct Items</a:t>
          </a:r>
        </a:p>
        <a:p xmlns:a="http://schemas.openxmlformats.org/drawingml/2006/main">
          <a:pPr algn="ctr"/>
          <a:endParaRPr lang="en-US" sz="1200" i="0" u="sng" dirty="0" smtClean="0">
            <a:solidFill>
              <a:schemeClr val="tx1">
                <a:lumMod val="75000"/>
              </a:schemeClr>
            </a:solidFill>
          </a:endParaRPr>
        </a:p>
        <a:p xmlns:a="http://schemas.openxmlformats.org/drawingml/2006/main">
          <a:pPr algn="l">
            <a:buFont typeface="Arial" pitchFamily="34" charset="0"/>
            <a:buChar char="•"/>
          </a:pPr>
          <a:r>
            <a:rPr lang="en-US" sz="1200" dirty="0" smtClean="0">
              <a:solidFill>
                <a:schemeClr val="tx1">
                  <a:lumMod val="75000"/>
                </a:schemeClr>
              </a:solidFill>
            </a:rPr>
            <a:t> Publicly communicated your opinion</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about a cause</a:t>
          </a:r>
        </a:p>
        <a:p xmlns:a="http://schemas.openxmlformats.org/drawingml/2006/main">
          <a:pPr algn="l">
            <a:buFont typeface="Arial" pitchFamily="34" charset="0"/>
            <a:buChar char="•"/>
          </a:pPr>
          <a:r>
            <a:rPr lang="en-US" sz="1200" i="0" dirty="0">
              <a:solidFill>
                <a:schemeClr val="tx1">
                  <a:lumMod val="75000"/>
                </a:schemeClr>
              </a:solidFill>
            </a:rPr>
            <a:t> </a:t>
          </a:r>
          <a:r>
            <a:rPr lang="en-US" sz="1200" i="0" dirty="0" smtClean="0">
              <a:solidFill>
                <a:schemeClr val="tx1">
                  <a:lumMod val="75000"/>
                </a:schemeClr>
              </a:solidFill>
            </a:rPr>
            <a:t>I am interested in seeking information</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a:t>
          </a:r>
          <a:r>
            <a:rPr lang="en-US" sz="1200" i="0" dirty="0" smtClean="0">
              <a:solidFill>
                <a:schemeClr val="tx1">
                  <a:lumMod val="75000"/>
                </a:schemeClr>
              </a:solidFill>
            </a:rPr>
            <a:t>about current social and political issues</a:t>
          </a:r>
        </a:p>
        <a:p xmlns:a="http://schemas.openxmlformats.org/drawingml/2006/main">
          <a:pPr algn="l">
            <a:buFont typeface="Arial" pitchFamily="34" charset="0"/>
            <a:buChar char="•"/>
          </a:pPr>
          <a:r>
            <a:rPr lang="en-US" sz="1200" dirty="0" smtClean="0">
              <a:solidFill>
                <a:schemeClr val="tx1">
                  <a:lumMod val="75000"/>
                </a:schemeClr>
              </a:solidFill>
            </a:rPr>
            <a:t> Worked on a local, state, or national</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political campaign</a:t>
          </a:r>
        </a:p>
        <a:p xmlns:a="http://schemas.openxmlformats.org/drawingml/2006/main">
          <a:pPr algn="l">
            <a:buFont typeface="Arial" pitchFamily="34" charset="0"/>
            <a:buChar char="•"/>
          </a:pPr>
          <a:r>
            <a:rPr lang="en-US" sz="1200" dirty="0">
              <a:solidFill>
                <a:schemeClr val="tx1">
                  <a:lumMod val="75000"/>
                </a:schemeClr>
              </a:solidFill>
            </a:rPr>
            <a:t> </a:t>
          </a:r>
          <a:r>
            <a:rPr lang="en-US" sz="1200" dirty="0" smtClean="0">
              <a:solidFill>
                <a:schemeClr val="tx1">
                  <a:lumMod val="75000"/>
                </a:schemeClr>
              </a:solidFill>
            </a:rPr>
            <a:t>Demonstrated for a cause</a:t>
          </a:r>
        </a:p>
        <a:p xmlns:a="http://schemas.openxmlformats.org/drawingml/2006/main">
          <a:pPr algn="l">
            <a:buFont typeface="Arial" pitchFamily="34" charset="0"/>
            <a:buChar char="•"/>
          </a:pPr>
          <a:r>
            <a:rPr lang="en-US" sz="1200" i="0" dirty="0">
              <a:solidFill>
                <a:schemeClr val="tx1">
                  <a:lumMod val="75000"/>
                </a:schemeClr>
              </a:solidFill>
            </a:rPr>
            <a:t> </a:t>
          </a:r>
          <a:r>
            <a:rPr lang="en-US" sz="1200" i="0" dirty="0" smtClean="0">
              <a:solidFill>
                <a:schemeClr val="tx1">
                  <a:lumMod val="75000"/>
                </a:schemeClr>
              </a:solidFill>
            </a:rPr>
            <a:t>Keeping up to date with political affairs</a:t>
          </a:r>
          <a:endParaRPr lang="en-US" sz="1200" dirty="0">
            <a:solidFill>
              <a:schemeClr val="tx1">
                <a:lumMod val="75000"/>
              </a:schemeClr>
            </a:solidFill>
          </a:endParaRPr>
        </a:p>
        <a:p xmlns:a="http://schemas.openxmlformats.org/drawingml/2006/main">
          <a:pPr algn="l">
            <a:buFont typeface="Arial" pitchFamily="34" charset="0"/>
            <a:buChar char="•"/>
          </a:pPr>
          <a:r>
            <a:rPr lang="en-US" sz="1200" dirty="0" smtClean="0">
              <a:solidFill>
                <a:schemeClr val="tx1">
                  <a:lumMod val="75000"/>
                </a:schemeClr>
              </a:solidFill>
            </a:rPr>
            <a:t> Influencing social values</a:t>
          </a:r>
        </a:p>
        <a:p xmlns:a="http://schemas.openxmlformats.org/drawingml/2006/main">
          <a:pPr algn="l">
            <a:buFont typeface="Arial" pitchFamily="34" charset="0"/>
            <a:buChar char="•"/>
          </a:pPr>
          <a:r>
            <a:rPr lang="en-US" sz="1200" i="0" dirty="0" smtClean="0">
              <a:solidFill>
                <a:schemeClr val="tx1">
                  <a:lumMod val="75000"/>
                </a:schemeClr>
              </a:solidFill>
            </a:rPr>
            <a:t> Helped raise money for a cause or</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a:t>
          </a:r>
          <a:r>
            <a:rPr lang="en-US" sz="1200" i="0" dirty="0" smtClean="0">
              <a:solidFill>
                <a:schemeClr val="tx1">
                  <a:lumMod val="75000"/>
                </a:schemeClr>
              </a:solidFill>
            </a:rPr>
            <a:t>campaign</a:t>
          </a:r>
        </a:p>
        <a:p xmlns:a="http://schemas.openxmlformats.org/drawingml/2006/main">
          <a:pPr algn="l">
            <a:buFont typeface="Arial" pitchFamily="34" charset="0"/>
            <a:buChar char="•"/>
          </a:pPr>
          <a:r>
            <a:rPr lang="en-US" sz="1200" i="0" dirty="0" smtClean="0">
              <a:solidFill>
                <a:schemeClr val="tx1">
                  <a:lumMod val="75000"/>
                </a:schemeClr>
              </a:solidFill>
            </a:rPr>
            <a:t> Performed volunteer work</a:t>
          </a:r>
        </a:p>
        <a:p xmlns:a="http://schemas.openxmlformats.org/drawingml/2006/main">
          <a:pPr algn="l">
            <a:buFont typeface="Arial" pitchFamily="34" charset="0"/>
            <a:buChar char="•"/>
          </a:pPr>
          <a:endParaRPr lang="en-US" sz="1200" i="0" dirty="0" smtClean="0">
            <a:solidFill>
              <a:schemeClr val="tx1">
                <a:lumMod val="75000"/>
              </a:schemeClr>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0.72374</cdr:x>
      <cdr:y>0.31117</cdr:y>
    </cdr:from>
    <cdr:to>
      <cdr:x>0.9801</cdr:x>
      <cdr:y>0.65064</cdr:y>
    </cdr:to>
    <cdr:sp macro="" textlink="">
      <cdr:nvSpPr>
        <cdr:cNvPr id="2" name="TextBox 1"/>
        <cdr:cNvSpPr txBox="1"/>
      </cdr:nvSpPr>
      <cdr:spPr>
        <a:xfrm xmlns:a="http://schemas.openxmlformats.org/drawingml/2006/main">
          <a:off x="6388100" y="1396983"/>
          <a:ext cx="2262752" cy="1524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i="0" u="sng" dirty="0" smtClean="0">
              <a:solidFill>
                <a:schemeClr val="tx1">
                  <a:lumMod val="75000"/>
                </a:schemeClr>
              </a:solidFill>
            </a:rPr>
            <a:t>Construct Items</a:t>
          </a:r>
        </a:p>
        <a:p xmlns:a="http://schemas.openxmlformats.org/drawingml/2006/main">
          <a:pPr algn="ctr"/>
          <a:endParaRPr lang="en-US" sz="1200" i="0" u="sng" dirty="0" smtClean="0">
            <a:solidFill>
              <a:schemeClr val="tx1">
                <a:lumMod val="75000"/>
              </a:schemeClr>
            </a:solidFill>
          </a:endParaRPr>
        </a:p>
        <a:p xmlns:a="http://schemas.openxmlformats.org/drawingml/2006/main">
          <a:pPr algn="l">
            <a:buFont typeface="Arial" pitchFamily="34" charset="0"/>
            <a:buChar char="•"/>
          </a:pPr>
          <a:r>
            <a:rPr lang="en-US" sz="1200" dirty="0" smtClean="0">
              <a:solidFill>
                <a:schemeClr val="tx1">
                  <a:lumMod val="75000"/>
                </a:schemeClr>
              </a:solidFill>
            </a:rPr>
            <a:t> Understanding of national issues</a:t>
          </a:r>
        </a:p>
        <a:p xmlns:a="http://schemas.openxmlformats.org/drawingml/2006/main">
          <a:pPr algn="l">
            <a:buFont typeface="Arial" pitchFamily="34" charset="0"/>
            <a:buChar char="•"/>
          </a:pPr>
          <a:r>
            <a:rPr lang="en-US" sz="1200" i="0" dirty="0" smtClean="0">
              <a:solidFill>
                <a:schemeClr val="tx1">
                  <a:lumMod val="75000"/>
                </a:schemeClr>
              </a:solidFill>
            </a:rPr>
            <a:t> Understanding of global issues</a:t>
          </a:r>
        </a:p>
        <a:p xmlns:a="http://schemas.openxmlformats.org/drawingml/2006/main">
          <a:pPr algn="l">
            <a:buFont typeface="Arial" pitchFamily="34" charset="0"/>
            <a:buChar char="•"/>
          </a:pPr>
          <a:r>
            <a:rPr lang="en-US" sz="1200" i="0" dirty="0" smtClean="0">
              <a:solidFill>
                <a:schemeClr val="tx1">
                  <a:lumMod val="75000"/>
                </a:schemeClr>
              </a:solidFill>
            </a:rPr>
            <a:t> Understanding of the problems </a:t>
          </a:r>
          <a:endParaRPr lang="en-US" sz="1200" dirty="0">
            <a:solidFill>
              <a:schemeClr val="tx1">
                <a:lumMod val="75000"/>
              </a:schemeClr>
            </a:solidFill>
          </a:endParaRPr>
        </a:p>
        <a:p xmlns:a="http://schemas.openxmlformats.org/drawingml/2006/main">
          <a:pPr algn="l"/>
          <a:r>
            <a:rPr lang="en-US" sz="1200" i="0" dirty="0" smtClean="0">
              <a:solidFill>
                <a:schemeClr val="tx1">
                  <a:lumMod val="75000"/>
                </a:schemeClr>
              </a:solidFill>
            </a:rPr>
            <a:t>   facing your community</a:t>
          </a:r>
          <a:endParaRPr lang="en-US" sz="1200" dirty="0" smtClean="0">
            <a:solidFill>
              <a:schemeClr val="tx1">
                <a:lumMod val="75000"/>
              </a:schemeClr>
            </a:solidFill>
          </a:endParaRPr>
        </a:p>
        <a:p xmlns:a="http://schemas.openxmlformats.org/drawingml/2006/main">
          <a:pPr algn="l">
            <a:buFont typeface="Arial" pitchFamily="34" charset="0"/>
            <a:buChar char="•"/>
          </a:pPr>
          <a:endParaRPr lang="en-US" sz="1200" i="0" dirty="0">
            <a:solidFill>
              <a:schemeClr val="tx1">
                <a:lumMod val="75000"/>
              </a:schemeClr>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0.67194</cdr:x>
      <cdr:y>0.26025</cdr:y>
    </cdr:from>
    <cdr:to>
      <cdr:x>0.99137</cdr:x>
      <cdr:y>0.7355</cdr:y>
    </cdr:to>
    <cdr:sp macro="" textlink="">
      <cdr:nvSpPr>
        <cdr:cNvPr id="2" name="TextBox 1"/>
        <cdr:cNvSpPr txBox="1"/>
      </cdr:nvSpPr>
      <cdr:spPr>
        <a:xfrm xmlns:a="http://schemas.openxmlformats.org/drawingml/2006/main">
          <a:off x="5930899" y="1168400"/>
          <a:ext cx="2819400" cy="21336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i="0" u="sng" dirty="0" smtClean="0">
              <a:solidFill>
                <a:schemeClr val="tx1">
                  <a:lumMod val="75000"/>
                </a:schemeClr>
              </a:solidFill>
            </a:rPr>
            <a:t>Construct Items</a:t>
          </a:r>
        </a:p>
        <a:p xmlns:a="http://schemas.openxmlformats.org/drawingml/2006/main">
          <a:pPr algn="ctr"/>
          <a:endParaRPr lang="en-US" sz="1200" i="0" u="sng" dirty="0" smtClean="0">
            <a:solidFill>
              <a:schemeClr val="tx1">
                <a:lumMod val="75000"/>
              </a:schemeClr>
            </a:solidFill>
          </a:endParaRPr>
        </a:p>
        <a:p xmlns:a="http://schemas.openxmlformats.org/drawingml/2006/main">
          <a:pPr algn="l">
            <a:buFont typeface="Arial" pitchFamily="34" charset="0"/>
            <a:buChar char="•"/>
          </a:pPr>
          <a:r>
            <a:rPr lang="en-US" sz="1200" dirty="0" smtClean="0">
              <a:solidFill>
                <a:schemeClr val="tx1">
                  <a:lumMod val="75000"/>
                </a:schemeClr>
              </a:solidFill>
            </a:rPr>
            <a:t> </a:t>
          </a:r>
          <a:r>
            <a:rPr lang="en-US" sz="1200" i="0" dirty="0" smtClean="0">
              <a:solidFill>
                <a:schemeClr val="tx1">
                  <a:lumMod val="75000"/>
                </a:schemeClr>
              </a:solidFill>
            </a:rPr>
            <a:t>Had intellectual discussions outside of</a:t>
          </a:r>
        </a:p>
        <a:p xmlns:a="http://schemas.openxmlformats.org/drawingml/2006/main">
          <a:pPr algn="l"/>
          <a:r>
            <a:rPr lang="en-US" sz="1200" dirty="0">
              <a:solidFill>
                <a:schemeClr val="tx1">
                  <a:lumMod val="75000"/>
                </a:schemeClr>
              </a:solidFill>
            </a:rPr>
            <a:t> </a:t>
          </a:r>
          <a:r>
            <a:rPr lang="en-US" sz="1200" dirty="0" smtClean="0">
              <a:solidFill>
                <a:schemeClr val="tx1">
                  <a:lumMod val="75000"/>
                </a:schemeClr>
              </a:solidFill>
            </a:rPr>
            <a:t>  </a:t>
          </a:r>
          <a:r>
            <a:rPr lang="en-US" sz="1200" i="0" dirty="0" smtClean="0">
              <a:solidFill>
                <a:schemeClr val="tx1">
                  <a:lumMod val="75000"/>
                </a:schemeClr>
              </a:solidFill>
            </a:rPr>
            <a:t>class</a:t>
          </a:r>
        </a:p>
        <a:p xmlns:a="http://schemas.openxmlformats.org/drawingml/2006/main">
          <a:pPr algn="l">
            <a:buFont typeface="Arial" pitchFamily="34" charset="0"/>
            <a:buChar char="•"/>
          </a:pPr>
          <a:r>
            <a:rPr lang="en-US" sz="1200" dirty="0">
              <a:solidFill>
                <a:schemeClr val="tx1">
                  <a:lumMod val="75000"/>
                </a:schemeClr>
              </a:solidFill>
            </a:rPr>
            <a:t> </a:t>
          </a:r>
          <a:r>
            <a:rPr lang="en-US" sz="1200" dirty="0" smtClean="0">
              <a:solidFill>
                <a:schemeClr val="tx1">
                  <a:lumMod val="75000"/>
                </a:schemeClr>
              </a:solidFill>
            </a:rPr>
            <a:t>Shared personal feelings and problems</a:t>
          </a:r>
        </a:p>
        <a:p xmlns:a="http://schemas.openxmlformats.org/drawingml/2006/main">
          <a:pPr algn="l">
            <a:buFont typeface="Arial" pitchFamily="34" charset="0"/>
            <a:buChar char="•"/>
          </a:pPr>
          <a:r>
            <a:rPr lang="en-US" sz="1200" i="0" dirty="0" smtClean="0">
              <a:solidFill>
                <a:schemeClr val="tx1">
                  <a:lumMod val="75000"/>
                </a:schemeClr>
              </a:solidFill>
            </a:rPr>
            <a:t> Dined or shared a meal</a:t>
          </a:r>
          <a:endParaRPr lang="en-US" sz="1200" dirty="0" smtClean="0">
            <a:solidFill>
              <a:schemeClr val="tx1">
                <a:lumMod val="75000"/>
              </a:schemeClr>
            </a:solidFill>
          </a:endParaRPr>
        </a:p>
        <a:p xmlns:a="http://schemas.openxmlformats.org/drawingml/2006/main">
          <a:pPr algn="l">
            <a:buFont typeface="Arial" pitchFamily="34" charset="0"/>
            <a:buChar char="•"/>
          </a:pPr>
          <a:r>
            <a:rPr lang="en-US" sz="1200" i="0" dirty="0" smtClean="0">
              <a:solidFill>
                <a:schemeClr val="tx1">
                  <a:lumMod val="75000"/>
                </a:schemeClr>
              </a:solidFill>
            </a:rPr>
            <a:t> Had meaningful and honest discussions</a:t>
          </a:r>
        </a:p>
        <a:p xmlns:a="http://schemas.openxmlformats.org/drawingml/2006/main">
          <a:pPr algn="l"/>
          <a:r>
            <a:rPr lang="en-US" sz="1200" dirty="0" smtClean="0">
              <a:solidFill>
                <a:schemeClr val="tx1">
                  <a:lumMod val="75000"/>
                </a:schemeClr>
              </a:solidFill>
            </a:rPr>
            <a:t>  </a:t>
          </a:r>
          <a:r>
            <a:rPr lang="en-US" sz="1200" i="0" dirty="0" smtClean="0">
              <a:solidFill>
                <a:schemeClr val="tx1">
                  <a:lumMod val="75000"/>
                </a:schemeClr>
              </a:solidFill>
            </a:rPr>
            <a:t>about</a:t>
          </a:r>
          <a:r>
            <a:rPr lang="en-US" sz="1200" dirty="0" smtClean="0">
              <a:solidFill>
                <a:schemeClr val="tx1">
                  <a:lumMod val="75000"/>
                </a:schemeClr>
              </a:solidFill>
            </a:rPr>
            <a:t> </a:t>
          </a:r>
          <a:r>
            <a:rPr lang="en-US" sz="1200" i="0" dirty="0" smtClean="0">
              <a:solidFill>
                <a:schemeClr val="tx1">
                  <a:lumMod val="75000"/>
                </a:schemeClr>
              </a:solidFill>
            </a:rPr>
            <a:t>race/ethnic relations outside of class</a:t>
          </a:r>
          <a:endParaRPr lang="en-US" sz="1200" dirty="0" smtClean="0">
            <a:solidFill>
              <a:schemeClr val="tx1">
                <a:lumMod val="75000"/>
              </a:schemeClr>
            </a:solidFill>
          </a:endParaRPr>
        </a:p>
        <a:p xmlns:a="http://schemas.openxmlformats.org/drawingml/2006/main">
          <a:pPr algn="l">
            <a:buFont typeface="Arial" pitchFamily="34" charset="0"/>
            <a:buChar char="•"/>
          </a:pPr>
          <a:r>
            <a:rPr lang="en-US" sz="1200" dirty="0" smtClean="0">
              <a:solidFill>
                <a:schemeClr val="tx1">
                  <a:lumMod val="75000"/>
                </a:schemeClr>
              </a:solidFill>
            </a:rPr>
            <a:t> Studied or prepared for class</a:t>
          </a:r>
        </a:p>
        <a:p xmlns:a="http://schemas.openxmlformats.org/drawingml/2006/main">
          <a:pPr algn="l">
            <a:buFont typeface="Arial" pitchFamily="34" charset="0"/>
            <a:buChar char="•"/>
          </a:pPr>
          <a:r>
            <a:rPr lang="en-US" sz="1200" i="0" dirty="0">
              <a:solidFill>
                <a:schemeClr val="tx1">
                  <a:lumMod val="75000"/>
                </a:schemeClr>
              </a:solidFill>
            </a:rPr>
            <a:t> </a:t>
          </a:r>
          <a:r>
            <a:rPr lang="en-US" sz="1200" i="0" dirty="0" smtClean="0">
              <a:solidFill>
                <a:schemeClr val="tx1">
                  <a:lumMod val="75000"/>
                </a:schemeClr>
              </a:solidFill>
            </a:rPr>
            <a:t>Socialized or partied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2" y="0"/>
            <a:ext cx="3033713" cy="465138"/>
          </a:xfrm>
          <a:prstGeom prst="rect">
            <a:avLst/>
          </a:prstGeom>
          <a:noFill/>
          <a:ln w="9525">
            <a:noFill/>
            <a:miter lim="800000"/>
            <a:headEnd/>
            <a:tailEnd/>
          </a:ln>
          <a:effectLst/>
        </p:spPr>
        <p:txBody>
          <a:bodyPr vert="horz" wrap="square" lIns="91276" tIns="45637" rIns="91276" bIns="4563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8243" name="Rectangle 3"/>
          <p:cNvSpPr>
            <a:spLocks noGrp="1" noChangeArrowheads="1"/>
          </p:cNvSpPr>
          <p:nvPr>
            <p:ph type="dt" sz="quarter" idx="1"/>
          </p:nvPr>
        </p:nvSpPr>
        <p:spPr bwMode="auto">
          <a:xfrm>
            <a:off x="3962402" y="0"/>
            <a:ext cx="3033713" cy="465138"/>
          </a:xfrm>
          <a:prstGeom prst="rect">
            <a:avLst/>
          </a:prstGeom>
          <a:noFill/>
          <a:ln w="9525">
            <a:noFill/>
            <a:miter lim="800000"/>
            <a:headEnd/>
            <a:tailEnd/>
          </a:ln>
          <a:effectLst/>
        </p:spPr>
        <p:txBody>
          <a:bodyPr vert="horz" wrap="square" lIns="91276" tIns="45637" rIns="91276" bIns="4563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8244" name="Rectangle 4"/>
          <p:cNvSpPr>
            <a:spLocks noGrp="1" noChangeArrowheads="1"/>
          </p:cNvSpPr>
          <p:nvPr>
            <p:ph type="ftr" sz="quarter" idx="2"/>
          </p:nvPr>
        </p:nvSpPr>
        <p:spPr bwMode="auto">
          <a:xfrm>
            <a:off x="2" y="8816975"/>
            <a:ext cx="3033713" cy="465138"/>
          </a:xfrm>
          <a:prstGeom prst="rect">
            <a:avLst/>
          </a:prstGeom>
          <a:noFill/>
          <a:ln w="9525">
            <a:noFill/>
            <a:miter lim="800000"/>
            <a:headEnd/>
            <a:tailEnd/>
          </a:ln>
          <a:effectLst/>
        </p:spPr>
        <p:txBody>
          <a:bodyPr vert="horz" wrap="square" lIns="91276" tIns="45637" rIns="91276" bIns="4563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8245" name="Rectangle 5"/>
          <p:cNvSpPr>
            <a:spLocks noGrp="1" noChangeArrowheads="1"/>
          </p:cNvSpPr>
          <p:nvPr>
            <p:ph type="sldNum" sz="quarter" idx="3"/>
          </p:nvPr>
        </p:nvSpPr>
        <p:spPr bwMode="auto">
          <a:xfrm>
            <a:off x="3962402" y="8816975"/>
            <a:ext cx="3033713" cy="465138"/>
          </a:xfrm>
          <a:prstGeom prst="rect">
            <a:avLst/>
          </a:prstGeom>
          <a:noFill/>
          <a:ln w="9525">
            <a:noFill/>
            <a:miter lim="800000"/>
            <a:headEnd/>
            <a:tailEnd/>
          </a:ln>
          <a:effectLst/>
        </p:spPr>
        <p:txBody>
          <a:bodyPr vert="horz" wrap="square" lIns="91276" tIns="45637" rIns="91276" bIns="45637" numCol="1" anchor="b" anchorCtr="0" compatLnSpc="1">
            <a:prstTxWarp prst="textNoShape">
              <a:avLst/>
            </a:prstTxWarp>
          </a:bodyPr>
          <a:lstStyle>
            <a:lvl1pPr algn="r" eaLnBrk="1" hangingPunct="1">
              <a:defRPr sz="1200">
                <a:latin typeface="Arial" charset="0"/>
              </a:defRPr>
            </a:lvl1pPr>
          </a:lstStyle>
          <a:p>
            <a:pPr>
              <a:defRPr/>
            </a:pPr>
            <a:fld id="{19FF38C5-ACE5-4937-A170-948AD3ABE99F}" type="slidenum">
              <a:rPr lang="en-US"/>
              <a:pPr>
                <a:defRPr/>
              </a:pPr>
              <a:t>‹#›</a:t>
            </a:fld>
            <a:endParaRPr lang="en-US" dirty="0"/>
          </a:p>
        </p:txBody>
      </p:sp>
    </p:spTree>
    <p:extLst>
      <p:ext uri="{BB962C8B-B14F-4D97-AF65-F5344CB8AC3E}">
        <p14:creationId xmlns:p14="http://schemas.microsoft.com/office/powerpoint/2010/main" val="29638679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2" y="0"/>
            <a:ext cx="3033713" cy="465138"/>
          </a:xfrm>
          <a:prstGeom prst="rect">
            <a:avLst/>
          </a:prstGeom>
          <a:noFill/>
          <a:ln w="9525">
            <a:noFill/>
            <a:miter lim="800000"/>
            <a:headEnd/>
            <a:tailEnd/>
          </a:ln>
          <a:effectLst/>
        </p:spPr>
        <p:txBody>
          <a:bodyPr vert="horz" wrap="square" lIns="91276" tIns="45637" rIns="91276" bIns="45637"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4755" name="Rectangle 3"/>
          <p:cNvSpPr>
            <a:spLocks noGrp="1" noChangeArrowheads="1"/>
          </p:cNvSpPr>
          <p:nvPr>
            <p:ph type="dt" idx="1"/>
          </p:nvPr>
        </p:nvSpPr>
        <p:spPr bwMode="auto">
          <a:xfrm>
            <a:off x="3962402" y="0"/>
            <a:ext cx="3033713" cy="465138"/>
          </a:xfrm>
          <a:prstGeom prst="rect">
            <a:avLst/>
          </a:prstGeom>
          <a:noFill/>
          <a:ln w="9525">
            <a:noFill/>
            <a:miter lim="800000"/>
            <a:headEnd/>
            <a:tailEnd/>
          </a:ln>
          <a:effectLst/>
        </p:spPr>
        <p:txBody>
          <a:bodyPr vert="horz" wrap="square" lIns="91276" tIns="45637" rIns="91276" bIns="45637"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700088" y="4410075"/>
            <a:ext cx="5597525" cy="4178300"/>
          </a:xfrm>
          <a:prstGeom prst="rect">
            <a:avLst/>
          </a:prstGeom>
          <a:noFill/>
          <a:ln w="9525">
            <a:noFill/>
            <a:miter lim="800000"/>
            <a:headEnd/>
            <a:tailEnd/>
          </a:ln>
          <a:effectLst/>
        </p:spPr>
        <p:txBody>
          <a:bodyPr vert="horz" wrap="square" lIns="91276" tIns="45637" rIns="91276" bIns="456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2" y="8816975"/>
            <a:ext cx="3033713" cy="465138"/>
          </a:xfrm>
          <a:prstGeom prst="rect">
            <a:avLst/>
          </a:prstGeom>
          <a:noFill/>
          <a:ln w="9525">
            <a:noFill/>
            <a:miter lim="800000"/>
            <a:headEnd/>
            <a:tailEnd/>
          </a:ln>
          <a:effectLst/>
        </p:spPr>
        <p:txBody>
          <a:bodyPr vert="horz" wrap="square" lIns="91276" tIns="45637" rIns="91276" bIns="45637"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4759" name="Rectangle 7"/>
          <p:cNvSpPr>
            <a:spLocks noGrp="1" noChangeArrowheads="1"/>
          </p:cNvSpPr>
          <p:nvPr>
            <p:ph type="sldNum" sz="quarter" idx="5"/>
          </p:nvPr>
        </p:nvSpPr>
        <p:spPr bwMode="auto">
          <a:xfrm>
            <a:off x="3962402" y="8816975"/>
            <a:ext cx="3033713" cy="465138"/>
          </a:xfrm>
          <a:prstGeom prst="rect">
            <a:avLst/>
          </a:prstGeom>
          <a:noFill/>
          <a:ln w="9525">
            <a:noFill/>
            <a:miter lim="800000"/>
            <a:headEnd/>
            <a:tailEnd/>
          </a:ln>
          <a:effectLst/>
        </p:spPr>
        <p:txBody>
          <a:bodyPr vert="horz" wrap="square" lIns="91276" tIns="45637" rIns="91276" bIns="45637" numCol="1" anchor="b" anchorCtr="0" compatLnSpc="1">
            <a:prstTxWarp prst="textNoShape">
              <a:avLst/>
            </a:prstTxWarp>
          </a:bodyPr>
          <a:lstStyle>
            <a:lvl1pPr algn="r" eaLnBrk="1" hangingPunct="1">
              <a:defRPr sz="1200">
                <a:latin typeface="Arial" charset="0"/>
              </a:defRPr>
            </a:lvl1pPr>
          </a:lstStyle>
          <a:p>
            <a:pPr>
              <a:defRPr/>
            </a:pPr>
            <a:fld id="{A1D06932-2941-4706-8EB7-77E0AEEA829D}" type="slidenum">
              <a:rPr lang="en-US"/>
              <a:pPr>
                <a:defRPr/>
              </a:pPr>
              <a:t>‹#›</a:t>
            </a:fld>
            <a:endParaRPr lang="en-US" dirty="0"/>
          </a:p>
        </p:txBody>
      </p:sp>
    </p:spTree>
    <p:extLst>
      <p:ext uri="{BB962C8B-B14F-4D97-AF65-F5344CB8AC3E}">
        <p14:creationId xmlns:p14="http://schemas.microsoft.com/office/powerpoint/2010/main" val="29079872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p>
        </p:txBody>
      </p:sp>
      <p:sp>
        <p:nvSpPr>
          <p:cNvPr id="52228" name="Slide Number Placeholder 3"/>
          <p:cNvSpPr>
            <a:spLocks noGrp="1"/>
          </p:cNvSpPr>
          <p:nvPr>
            <p:ph type="sldNum" sz="quarter" idx="5"/>
          </p:nvPr>
        </p:nvSpPr>
        <p:spPr>
          <a:noFill/>
        </p:spPr>
        <p:txBody>
          <a:bodyPr/>
          <a:lstStyle/>
          <a:p>
            <a:fld id="{EFA15FE3-B184-40D2-923A-08391F04AE7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t>Adjustment is represented by the Academic Adjustment and Sense of Belonging constructs.  </a:t>
            </a:r>
          </a:p>
          <a:p>
            <a:endParaRPr lang="en-US" dirty="0" smtClean="0"/>
          </a:p>
          <a:p>
            <a:r>
              <a:rPr lang="en-US" dirty="0" smtClean="0"/>
              <a:t>Additional items examine Navigational Action.  </a:t>
            </a:r>
          </a:p>
          <a:p>
            <a:endParaRPr lang="en-US" b="1" dirty="0" smtClean="0"/>
          </a:p>
        </p:txBody>
      </p:sp>
      <p:sp>
        <p:nvSpPr>
          <p:cNvPr id="58372" name="Slide Number Placeholder 3"/>
          <p:cNvSpPr>
            <a:spLocks noGrp="1"/>
          </p:cNvSpPr>
          <p:nvPr>
            <p:ph type="sldNum" sz="quarter" idx="5"/>
          </p:nvPr>
        </p:nvSpPr>
        <p:spPr>
          <a:noFill/>
        </p:spPr>
        <p:txBody>
          <a:bodyPr/>
          <a:lstStyle/>
          <a:p>
            <a:fld id="{B7868D08-0A52-4EFD-88F2-F5FC81D99C5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282B1FD4-993B-4246-ABDE-D4C0F9D90FBD}" type="slidenum">
              <a:rPr lang="en-US" sz="1200">
                <a:latin typeface="Arial" charset="0"/>
              </a:rPr>
              <a:pPr algn="r" defTabSz="903104" eaLnBrk="1" hangingPunct="1"/>
              <a:t>11</a:t>
            </a:fld>
            <a:endParaRPr lang="en-US" sz="1200" dirty="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Mean comparisons for your institution and comparison group are shown for all first-time, full-time students, broken out by gender.</a:t>
            </a:r>
          </a:p>
          <a:p>
            <a:pPr eaLnBrk="1" hangingPunct="1"/>
            <a:endParaRPr lang="en-US" dirty="0" smtClean="0"/>
          </a:p>
          <a:p>
            <a:pPr eaLnBrk="1" hangingPunct="1"/>
            <a:r>
              <a:rPr lang="en-US" dirty="0" smtClean="0"/>
              <a:t>Construct items listed at right appear in the order in which they contribute to the construct.</a:t>
            </a:r>
          </a:p>
          <a:p>
            <a:pPr eaLnBrk="1" hangingPunct="1"/>
            <a:endParaRPr lang="en-US" dirty="0"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7E6E768B-8DE0-46B7-BEB3-0E40D458C0BE}" type="slidenum">
              <a:rPr lang="en-US" sz="1200">
                <a:latin typeface="Arial" charset="0"/>
              </a:rPr>
              <a:pPr algn="r" defTabSz="903104" eaLnBrk="1" hangingPunct="1"/>
              <a:t>12</a:t>
            </a:fld>
            <a:endParaRPr lang="en-US" sz="1200" dirty="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Mean comparisons for your institution and comparison group are shown for all first-time, full-time students, broken out by gender.</a:t>
            </a:r>
          </a:p>
          <a:p>
            <a:pPr eaLnBrk="1" hangingPunct="1"/>
            <a:endParaRPr lang="en-US" dirty="0" smtClean="0"/>
          </a:p>
          <a:p>
            <a:pPr eaLnBrk="1" hangingPunct="1"/>
            <a:r>
              <a:rPr lang="en-US" dirty="0" smtClean="0"/>
              <a:t>Construct items listed at right appear in the order in which they contribute to the construct.</a:t>
            </a:r>
          </a:p>
          <a:p>
            <a:pPr eaLnBrk="1" hangingPunct="1"/>
            <a:endParaRPr lang="en-US" dirty="0"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dirty="0" smtClean="0"/>
              <a:t>The question stem for these items is: “Since entering this college, how often have you utilized the following services…”</a:t>
            </a:r>
          </a:p>
          <a:p>
            <a:pPr eaLnBrk="1" hangingPunct="1"/>
            <a:endParaRPr lang="en-US" dirty="0" smtClean="0"/>
          </a:p>
          <a:p>
            <a:pPr eaLnBrk="1" hangingPunct="1"/>
            <a:r>
              <a:rPr lang="en-US" dirty="0" smtClean="0"/>
              <a:t>The response options include: “Frequently,” “Occasionally,” and “Not at All” (not shown here).</a:t>
            </a:r>
          </a:p>
          <a:p>
            <a:endParaRPr lang="en-US" dirty="0"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r>
              <a:rPr lang="en-US" smtClean="0"/>
              <a:t>The question stem for these items is:  “Since entering this college, have you…”</a:t>
            </a:r>
          </a:p>
          <a:p>
            <a:pPr eaLnBrk="1" hangingPunct="1"/>
            <a:endParaRPr lang="en-US" smtClean="0"/>
          </a:p>
          <a:p>
            <a:pPr eaLnBrk="1" hangingPunct="1"/>
            <a:r>
              <a:rPr lang="en-US" smtClean="0"/>
              <a:t>The response options include: “Yes” and “No,” and the percent of students who answered “Yes” is shown for your institution and comparison group.</a:t>
            </a:r>
          </a:p>
          <a:p>
            <a:pPr eaLnBrk="1" hangingPunct="1"/>
            <a:endParaRPr lang="en-US" b="1" smtClean="0"/>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smtClean="0"/>
              <a:t>Change in Academic Outcomes is measured by the longitudinal constructs of Habits of Mind, Academic Self-Concept, and Pluralistic Orientation. </a:t>
            </a:r>
          </a:p>
          <a:p>
            <a:endParaRPr lang="en-US" dirty="0" smtClean="0"/>
          </a:p>
          <a:p>
            <a:r>
              <a:rPr lang="en-US" dirty="0" smtClean="0"/>
              <a:t>The Faculty Interaction and Academic Disengagement constructs and items concerning, Academic Validation, General Interpersonal</a:t>
            </a:r>
            <a:r>
              <a:rPr lang="en-US" baseline="0" dirty="0" smtClean="0"/>
              <a:t> Validation, </a:t>
            </a:r>
            <a:r>
              <a:rPr lang="en-US" dirty="0" smtClean="0"/>
              <a:t> Academic Outcomes, Academic Enhancement Experiences, and Active and Collaborative Learning address students’ experiences and outcomes at the end of the first year.</a:t>
            </a:r>
          </a:p>
          <a:p>
            <a:endParaRPr lang="en-US" b="1" dirty="0" smtClean="0"/>
          </a:p>
        </p:txBody>
      </p:sp>
      <p:sp>
        <p:nvSpPr>
          <p:cNvPr id="63492" name="Slide Number Placeholder 3"/>
          <p:cNvSpPr>
            <a:spLocks noGrp="1"/>
          </p:cNvSpPr>
          <p:nvPr>
            <p:ph type="sldNum" sz="quarter" idx="5"/>
          </p:nvPr>
        </p:nvSpPr>
        <p:spPr>
          <a:noFill/>
        </p:spPr>
        <p:txBody>
          <a:bodyPr/>
          <a:lstStyle/>
          <a:p>
            <a:fld id="{48365B1C-FE36-4780-B9A9-59C2E0ACF69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3DD99313-A168-4364-9291-51DAB6B1F833}" type="slidenum">
              <a:rPr lang="en-US" sz="1200">
                <a:latin typeface="Arial" charset="0"/>
              </a:rPr>
              <a:pPr algn="r" defTabSz="903104" eaLnBrk="1" hangingPunct="1"/>
              <a:t>16</a:t>
            </a:fld>
            <a:endParaRPr lang="en-US" sz="1200" dirty="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Longitudinal Construct – this graph shows mean changes in Habits of Mind over the first year of college for your institution and comparison group.</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7C4532F2-39B8-4BE3-B6EF-4A0B1BF12A53}" type="slidenum">
              <a:rPr lang="en-US" sz="1200">
                <a:latin typeface="Arial" charset="0"/>
              </a:rPr>
              <a:pPr algn="r" defTabSz="903104" eaLnBrk="1" hangingPunct="1"/>
              <a:t>17</a:t>
            </a:fld>
            <a:endParaRPr lang="en-US" sz="1200" dirty="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Longitudinal Construct – this graph shows mean changes in Academic Self-Concept over the first year of college for your institution and comparison group.</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141CCF23-8DFB-408C-A8A6-9B57DFEDDB40}" type="slidenum">
              <a:rPr lang="en-US" sz="1200">
                <a:latin typeface="Arial" charset="0"/>
              </a:rPr>
              <a:pPr algn="r" defTabSz="903104" eaLnBrk="1" hangingPunct="1"/>
              <a:t>18</a:t>
            </a:fld>
            <a:endParaRPr lang="en-US" sz="1200" dirty="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Longitudinal Construct – this graph shows mean changes in Pluralistic Orientation over the first year of college for your institution and comparison group.</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595FB0C6-3A2B-4BD5-9137-273C3EEC2979}" type="slidenum">
              <a:rPr lang="en-US" sz="1200">
                <a:latin typeface="Arial" charset="0"/>
              </a:rPr>
              <a:pPr algn="r" defTabSz="903104" eaLnBrk="1" hangingPunct="1"/>
              <a:t>19</a:t>
            </a:fld>
            <a:endParaRPr lang="en-US" sz="1200" dirty="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Mean comparisons for your institution and comparison group are shown for all first-time, full-time students, broken out by gender.</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C09D7807-A486-4504-BBAB-BC222AE5641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A57E975B-AB45-42BE-9632-CED2480E22F9}" type="slidenum">
              <a:rPr lang="en-US" sz="1200">
                <a:latin typeface="Arial" charset="0"/>
              </a:rPr>
              <a:pPr algn="r" defTabSz="903104" eaLnBrk="1" hangingPunct="1"/>
              <a:t>20</a:t>
            </a:fld>
            <a:endParaRPr lang="en-US" sz="1200" dirty="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Mean comparisons for your institution and comparison group are shown for all first-time, full-time students, broken out by gender.</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a:p>
            <a:pPr eaLnBrk="1" hangingPunct="1"/>
            <a:endParaRPr lang="en-US" smtClean="0"/>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r>
              <a:rPr lang="en-US" smtClean="0"/>
              <a:t>The question stem for these items is: “Since entering this college, how often have you felt…”</a:t>
            </a:r>
          </a:p>
          <a:p>
            <a:pPr eaLnBrk="1" hangingPunct="1"/>
            <a:endParaRPr lang="en-US" smtClean="0"/>
          </a:p>
          <a:p>
            <a:pPr eaLnBrk="1" hangingPunct="1"/>
            <a:r>
              <a:rPr lang="en-US" smtClean="0"/>
              <a:t>The response options include: “Frequently,” “Occasionally,” and “Not at All” (not shown here).</a:t>
            </a:r>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mtClean="0"/>
              <a:t>The question stem for these items is: “Please indicate the extent to which you agree or disagree with the following statements…”</a:t>
            </a:r>
          </a:p>
          <a:p>
            <a:pPr eaLnBrk="1" hangingPunct="1"/>
            <a:endParaRPr lang="en-US" smtClean="0"/>
          </a:p>
          <a:p>
            <a:pPr eaLnBrk="1" hangingPunct="1"/>
            <a:r>
              <a:rPr lang="en-US" smtClean="0"/>
              <a:t>The response options include: “Strongly Agree,” “Agree,” “Disagree,” and “Strongly Disagree.” Only the first two responses are reported here.</a:t>
            </a:r>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r>
              <a:rPr lang="en-US" smtClean="0"/>
              <a:t>The question stem for these items is: “Please indicate the extent to which you agree or disagree with the following statements…”</a:t>
            </a:r>
          </a:p>
          <a:p>
            <a:pPr eaLnBrk="1" hangingPunct="1"/>
            <a:endParaRPr lang="en-US" smtClean="0"/>
          </a:p>
          <a:p>
            <a:pPr eaLnBrk="1" hangingPunct="1"/>
            <a:r>
              <a:rPr lang="en-US" smtClean="0"/>
              <a:t>The response options include: “Strongly Agree,” “Agree,” “Disagree,” and “Strongly Disagree.” Only the first two responses are reported here.</a:t>
            </a:r>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lang="en-US" dirty="0" smtClean="0"/>
              <a:t>The question stem for these items is: “Please rate your agreement</a:t>
            </a:r>
            <a:r>
              <a:rPr lang="en-US" baseline="0" dirty="0" smtClean="0"/>
              <a:t> with the following statements: This institution has contributed to my:”</a:t>
            </a:r>
            <a:endParaRPr lang="en-US" dirty="0" smtClean="0"/>
          </a:p>
          <a:p>
            <a:pPr eaLnBrk="1" hangingPunct="1"/>
            <a:endParaRPr lang="en-US" dirty="0" smtClean="0"/>
          </a:p>
          <a:p>
            <a:pPr eaLnBrk="1" hangingPunct="1"/>
            <a:r>
              <a:rPr lang="en-US" dirty="0" smtClean="0"/>
              <a:t>The response options include: “Strongly Agree,” “Agree,” “Disagree,” and “Strongly</a:t>
            </a:r>
            <a:r>
              <a:rPr lang="en-US" baseline="0" dirty="0" smtClean="0"/>
              <a:t> Disagree”.</a:t>
            </a:r>
            <a:r>
              <a:rPr lang="en-US" dirty="0" smtClean="0"/>
              <a:t> Only the first two responses are shown here.</a:t>
            </a:r>
          </a:p>
          <a:p>
            <a:endParaRPr lang="en-US" dirty="0"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r>
              <a:rPr lang="en-US" smtClean="0"/>
              <a:t>The question stem for the first item is: “Since entering this college, how often have you felt…”</a:t>
            </a:r>
          </a:p>
          <a:p>
            <a:pPr eaLnBrk="1" hangingPunct="1"/>
            <a:endParaRPr lang="en-US" smtClean="0"/>
          </a:p>
          <a:p>
            <a:pPr eaLnBrk="1" hangingPunct="1"/>
            <a:r>
              <a:rPr lang="en-US" smtClean="0"/>
              <a:t>The question stem for the second item is: “Since entering this college, indicate how often you…”</a:t>
            </a:r>
          </a:p>
          <a:p>
            <a:pPr eaLnBrk="1" hangingPunct="1"/>
            <a:endParaRPr lang="en-US" smtClean="0"/>
          </a:p>
          <a:p>
            <a:pPr eaLnBrk="1" hangingPunct="1"/>
            <a:r>
              <a:rPr lang="en-US" smtClean="0"/>
              <a:t>The response options include: “Frequently,” “Occasionally,” and “Not at All” (not shown here).</a:t>
            </a:r>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dirty="0" smtClean="0"/>
              <a:t>The question stem for these item is: “Since entering this college, indicate how often you…”</a:t>
            </a:r>
          </a:p>
          <a:p>
            <a:pPr eaLnBrk="1" hangingPunct="1"/>
            <a:endParaRPr lang="en-US" dirty="0" smtClean="0"/>
          </a:p>
          <a:p>
            <a:pPr eaLnBrk="1" hangingPunct="1"/>
            <a:r>
              <a:rPr lang="en-US" dirty="0" smtClean="0"/>
              <a:t>The response options include: “Frequently,” “Occasionally,” and “Not at All” (not shown here).</a:t>
            </a:r>
          </a:p>
          <a:p>
            <a:pPr eaLnBrk="1" hangingPunct="1"/>
            <a:endParaRPr lang="en-US" dirty="0" smtClean="0"/>
          </a:p>
          <a:p>
            <a:endParaRPr lang="en-US" dirty="0"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dirty="0" smtClean="0"/>
              <a:t>The question stem for the first item is: “How often in the past year did you…”</a:t>
            </a:r>
          </a:p>
          <a:p>
            <a:pPr eaLnBrk="1" hangingPunct="1"/>
            <a:endParaRPr lang="en-US" dirty="0" smtClean="0"/>
          </a:p>
          <a:p>
            <a:pPr eaLnBrk="1" hangingPunct="1"/>
            <a:r>
              <a:rPr lang="en-US" dirty="0" smtClean="0"/>
              <a:t>The question stem for the fourth item is: “Since entering this college, indicate how often you…”</a:t>
            </a:r>
          </a:p>
          <a:p>
            <a:pPr eaLnBrk="1" hangingPunct="1"/>
            <a:endParaRPr lang="en-US" dirty="0" smtClean="0"/>
          </a:p>
          <a:p>
            <a:pPr eaLnBrk="1" hangingPunct="1"/>
            <a:r>
              <a:rPr lang="en-US" dirty="0" smtClean="0"/>
              <a:t>The response options include: “Frequently,” “Occasionally,” and “Not at All” (not shown here).</a:t>
            </a:r>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r>
              <a:rPr lang="en-US" smtClean="0"/>
              <a:t>The question stem is: “Since entering this college, how often have you…”</a:t>
            </a:r>
          </a:p>
          <a:p>
            <a:pPr eaLnBrk="1" hangingPunct="1"/>
            <a:endParaRPr lang="en-US" smtClean="0"/>
          </a:p>
          <a:p>
            <a:pPr eaLnBrk="1" hangingPunct="1"/>
            <a:r>
              <a:rPr lang="en-US" smtClean="0"/>
              <a:t>The response options include: “Frequently,” “Occasionally,” and “Not at All” (not shown here).</a:t>
            </a:r>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t>The impact of students’ participation in co-curricular experiences is addressed by the longitudinal construct of Social Agency, and the Civic Awareness and Engagement constructs. </a:t>
            </a:r>
          </a:p>
          <a:p>
            <a:endParaRPr lang="en-US" smtClean="0"/>
          </a:p>
          <a:p>
            <a:r>
              <a:rPr lang="en-US" smtClean="0"/>
              <a:t>Students’ experiences with diverse peers are measured by the Positive and Negative Cross-Racial Interaction Constructs and by diversity and campus climate items. </a:t>
            </a:r>
          </a:p>
          <a:p>
            <a:endParaRPr lang="en-US" smtClean="0"/>
          </a:p>
          <a:p>
            <a:r>
              <a:rPr lang="en-US" smtClean="0"/>
              <a:t>Health and Wellness items are also included.</a:t>
            </a:r>
          </a:p>
          <a:p>
            <a:endParaRPr lang="en-US" b="1" smtClean="0"/>
          </a:p>
        </p:txBody>
      </p:sp>
      <p:sp>
        <p:nvSpPr>
          <p:cNvPr id="77828" name="Slide Number Placeholder 3"/>
          <p:cNvSpPr>
            <a:spLocks noGrp="1"/>
          </p:cNvSpPr>
          <p:nvPr>
            <p:ph type="sldNum" sz="quarter" idx="5"/>
          </p:nvPr>
        </p:nvSpPr>
        <p:spPr>
          <a:noFill/>
        </p:spPr>
        <p:txBody>
          <a:bodyPr/>
          <a:lstStyle/>
          <a:p>
            <a:fld id="{92C36E95-78BF-427F-BD19-BB0B58F947DA}"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79F4AD94-66D3-43CC-BC6E-B2A10336ABE6}"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065241D2-84A0-4A34-AC8F-CF5332594D38}" type="slidenum">
              <a:rPr lang="en-US" sz="1200">
                <a:latin typeface="Arial" charset="0"/>
              </a:rPr>
              <a:pPr algn="r" defTabSz="903104" eaLnBrk="1" hangingPunct="1"/>
              <a:t>30</a:t>
            </a:fld>
            <a:endParaRPr lang="en-US" sz="1200" dirty="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Longitudinal Construct – this graph shows mean change in Social Agency over the first year of college for your institution and comparison group.</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B88A5161-1C39-4739-ADDF-830898676999}" type="slidenum">
              <a:rPr lang="en-US" sz="1200">
                <a:latin typeface="Arial" charset="0"/>
              </a:rPr>
              <a:pPr algn="r" defTabSz="903104" eaLnBrk="1" hangingPunct="1"/>
              <a:t>31</a:t>
            </a:fld>
            <a:endParaRPr lang="en-US" sz="1200" dirty="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Mean comparisons for your institution and comparison group are shown for all first-time, full-time students, broken out by gender.</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803CC0FD-33EB-4649-AEAD-602B7FC74223}" type="slidenum">
              <a:rPr lang="en-US" sz="1200">
                <a:latin typeface="Arial" charset="0"/>
              </a:rPr>
              <a:pPr algn="r" defTabSz="903104" eaLnBrk="1" hangingPunct="1"/>
              <a:t>32</a:t>
            </a:fld>
            <a:endParaRPr lang="en-US" sz="1200" dirty="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Mean comparisons for your institution and comparison group are shown for all first-time, full-time students, broken out by gender.</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EAB66067-5400-408F-96C2-5F925B9B8733}" type="slidenum">
              <a:rPr lang="en-US" sz="1200">
                <a:latin typeface="Arial" charset="0"/>
              </a:rPr>
              <a:pPr algn="r" defTabSz="903104" eaLnBrk="1" hangingPunct="1"/>
              <a:t>33</a:t>
            </a:fld>
            <a:endParaRPr lang="en-US" sz="1200" dirty="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Mean comparisons for your institution and comparison group are shown for all first-time, full-time students, broken out by gender.</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a:p>
            <a:pPr eaLnBrk="1" hangingPunct="1"/>
            <a:endParaRPr lang="en-US" b="1"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54B3CD57-E212-4904-B01E-6F7B59170183}" type="slidenum">
              <a:rPr lang="en-US" sz="1200">
                <a:latin typeface="Arial" charset="0"/>
              </a:rPr>
              <a:pPr algn="r" defTabSz="903104" eaLnBrk="1" hangingPunct="1"/>
              <a:t>34</a:t>
            </a:fld>
            <a:endParaRPr lang="en-US" sz="1200" dirty="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Mean comparisons for your institution and comparison group are shown for all first-time, full-time students, broken out by gender.</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r>
              <a:rPr lang="en-US" smtClean="0"/>
              <a:t>The question stem for these items is: “Please indicate the extent to which you agree or disagree with the following statements…”</a:t>
            </a:r>
          </a:p>
          <a:p>
            <a:pPr eaLnBrk="1" hangingPunct="1"/>
            <a:endParaRPr lang="en-US" smtClean="0"/>
          </a:p>
          <a:p>
            <a:pPr eaLnBrk="1" hangingPunct="1"/>
            <a:r>
              <a:rPr lang="en-US" smtClean="0"/>
              <a:t>The response options include: “Strongly Agree,” “Agree,” “Disagree,” and “Strongly Disagree.” Only the first two responses are reported here.</a:t>
            </a:r>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smtClean="0"/>
              <a:t>The question stem for these items is: “Please rate your satisfaction with this institution on each of the following aspects…”</a:t>
            </a:r>
          </a:p>
          <a:p>
            <a:pPr eaLnBrk="1" hangingPunct="1"/>
            <a:endParaRPr lang="en-US" smtClean="0"/>
          </a:p>
          <a:p>
            <a:pPr eaLnBrk="1" hangingPunct="1"/>
            <a:r>
              <a:rPr lang="en-US" smtClean="0"/>
              <a:t>The response options include: “Very Satisfied,” “Satisfied,” “Neutral,” “Dissatisfied,” “Very Dissatisfied,” and “Can’t Rate/No Experience.” Only the first two responses are reported here.</a:t>
            </a:r>
          </a:p>
          <a:p>
            <a:pPr eaLnBrk="1" hangingPunct="1"/>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r>
              <a:rPr lang="en-US" smtClean="0"/>
              <a:t>The question stem for the first two items is: “Since entering this college, how often have you…”</a:t>
            </a:r>
          </a:p>
          <a:p>
            <a:pPr eaLnBrk="1" hangingPunct="1"/>
            <a:endParaRPr lang="en-US" smtClean="0"/>
          </a:p>
          <a:p>
            <a:pPr eaLnBrk="1" hangingPunct="1"/>
            <a:r>
              <a:rPr lang="en-US" smtClean="0"/>
              <a:t>The question stem for the third and fourth items is: “Since entering this college, indicate how often have you felt…”</a:t>
            </a:r>
          </a:p>
          <a:p>
            <a:pPr eaLnBrk="1" hangingPunct="1"/>
            <a:endParaRPr lang="en-US" smtClean="0"/>
          </a:p>
          <a:p>
            <a:pPr eaLnBrk="1" hangingPunct="1"/>
            <a:r>
              <a:rPr lang="en-US" smtClean="0"/>
              <a:t>The response options include: “Frequently,” “Occasionally,” and “Not at All” (not shown here).</a:t>
            </a:r>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r>
              <a:rPr lang="en-US" smtClean="0"/>
              <a:t>The question stem for the first two items is: “Since entering this college, how often have you felt…”</a:t>
            </a:r>
          </a:p>
          <a:p>
            <a:pPr eaLnBrk="1" hangingPunct="1"/>
            <a:endParaRPr lang="en-US" smtClean="0"/>
          </a:p>
          <a:p>
            <a:pPr eaLnBrk="1" hangingPunct="1"/>
            <a:r>
              <a:rPr lang="en-US" smtClean="0"/>
              <a:t>The question stem for the third and fourth items is: “Since entering this college, how often have you…”</a:t>
            </a:r>
          </a:p>
          <a:p>
            <a:pPr eaLnBrk="1" hangingPunct="1"/>
            <a:endParaRPr lang="en-US" smtClean="0"/>
          </a:p>
          <a:p>
            <a:pPr eaLnBrk="1" hangingPunct="1"/>
            <a:r>
              <a:rPr lang="en-US" smtClean="0"/>
              <a:t>The response options include: “Frequently,” “Occasionally,” and “Not at All” (not shown here).</a:t>
            </a:r>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BCF1893E-A460-486B-8CE7-B4A71A7D135D}"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lgn="l"/>
            <a:r>
              <a:rPr lang="en-US" sz="1000" dirty="0"/>
              <a:t>Constructs are reported for all first-time, full-time students, denoted as “All FTFT,” and are also broken out by “Men” and “Women.” Bar graphs depicting mean scores are shown for your institution and comparison group. CIRP Constructs have been scaled to a population mean of 50 with a standard deviation of 10.  More detailed information on constructs can be found at http://www.heri.ucla.edu/PDFs/constructs/technicalreport.pdf.</a:t>
            </a:r>
          </a:p>
          <a:p>
            <a:endParaRPr lang="en-US" sz="1000" dirty="0"/>
          </a:p>
          <a:p>
            <a:r>
              <a:rPr lang="en-US" sz="1000" dirty="0"/>
              <a:t>When a construct appears on both the CIRP Freshman Survey (TFS) and the YFCY, we present the construct longitudinally. The longitudinal construct has been designed to measure within-person change, which allows you to assess change among your student population. These line graphs depict all respondents using matched-pair analysis for TFS-YFCY, broken out by gender for your institution and comparison group.</a:t>
            </a:r>
          </a:p>
          <a:p>
            <a:endParaRPr lang="en-US" sz="1000" dirty="0"/>
          </a:p>
          <a:p>
            <a:r>
              <a:rPr lang="en-US" sz="1000" dirty="0"/>
              <a:t>For schools that do not have matching TFS-YFCY results, longitudinal constructs cannot be presented.  For these schools, all constructs are presented as bar graphs using only YFCY results. </a:t>
            </a:r>
            <a:endParaRPr lang="en-US" sz="1000" dirty="0" smtClean="0"/>
          </a:p>
          <a:p>
            <a:endParaRPr lang="en-US" sz="1000" smtClean="0"/>
          </a:p>
          <a:p>
            <a:r>
              <a:rPr lang="en-US" sz="1000" smtClean="0"/>
              <a:t>Following </a:t>
            </a:r>
            <a:r>
              <a:rPr lang="en-US" sz="1000" dirty="0"/>
              <a:t>the Longitudinal Constructs and Constructs, individual survey items relevant to each of the categories are presented. </a:t>
            </a:r>
          </a:p>
          <a:p>
            <a:endParaRPr lang="en-US" sz="1000" dirty="0">
              <a:solidFill>
                <a:srgbClr val="FF0000"/>
              </a:solidFill>
            </a:endParaRPr>
          </a:p>
        </p:txBody>
      </p:sp>
      <p:sp>
        <p:nvSpPr>
          <p:cNvPr id="55300" name="Slide Number Placeholder 3"/>
          <p:cNvSpPr>
            <a:spLocks noGrp="1"/>
          </p:cNvSpPr>
          <p:nvPr>
            <p:ph type="sldNum" sz="quarter" idx="5"/>
          </p:nvPr>
        </p:nvSpPr>
        <p:spPr>
          <a:noFill/>
        </p:spPr>
        <p:txBody>
          <a:bodyPr/>
          <a:lstStyle/>
          <a:p>
            <a:fld id="{BB8C5F55-7FC7-4C4D-8818-950D6D31DC2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smtClean="0"/>
          </a:p>
        </p:txBody>
      </p:sp>
      <p:sp>
        <p:nvSpPr>
          <p:cNvPr id="89092" name="Slide Number Placeholder 3"/>
          <p:cNvSpPr>
            <a:spLocks noGrp="1"/>
          </p:cNvSpPr>
          <p:nvPr>
            <p:ph type="sldNum" sz="quarter" idx="5"/>
          </p:nvPr>
        </p:nvSpPr>
        <p:spPr>
          <a:noFill/>
        </p:spPr>
        <p:txBody>
          <a:bodyPr/>
          <a:lstStyle/>
          <a:p>
            <a:fld id="{5794E3B2-89BB-4855-BE7E-39A15871263D}"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smtClean="0"/>
              <a:t>Students’ levels of satisfaction with their college experience are measured by the Satisfaction with Coursework and Overall Satisfaction constructs. </a:t>
            </a:r>
          </a:p>
          <a:p>
            <a:endParaRPr lang="en-US" smtClean="0"/>
          </a:p>
          <a:p>
            <a:r>
              <a:rPr lang="en-US" smtClean="0"/>
              <a:t>Additional items provide information on Satisfaction with Academic Support and Courses and Satisfaction with Community. </a:t>
            </a:r>
          </a:p>
          <a:p>
            <a:endParaRPr lang="en-US" smtClean="0"/>
          </a:p>
        </p:txBody>
      </p:sp>
      <p:sp>
        <p:nvSpPr>
          <p:cNvPr id="90116" name="Slide Number Placeholder 3"/>
          <p:cNvSpPr>
            <a:spLocks noGrp="1"/>
          </p:cNvSpPr>
          <p:nvPr>
            <p:ph type="sldNum" sz="quarter" idx="5"/>
          </p:nvPr>
        </p:nvSpPr>
        <p:spPr>
          <a:noFill/>
        </p:spPr>
        <p:txBody>
          <a:bodyPr/>
          <a:lstStyle/>
          <a:p>
            <a:fld id="{E387714F-525C-4A72-8685-EE1217312515}"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A9F019AB-8745-4485-9DDC-42E4F8DE34C0}" type="slidenum">
              <a:rPr lang="en-US" sz="1200">
                <a:latin typeface="Arial" charset="0"/>
              </a:rPr>
              <a:pPr algn="r" defTabSz="903104" eaLnBrk="1" hangingPunct="1"/>
              <a:t>42</a:t>
            </a:fld>
            <a:endParaRPr lang="en-US" sz="1200" dirty="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Mean comparisons for your institution and comparison group are shown for all first-time, full-time students, broken out by gender.</a:t>
            </a:r>
          </a:p>
          <a:p>
            <a:pPr eaLnBrk="1" hangingPunct="1"/>
            <a:endParaRPr lang="en-US" smtClean="0"/>
          </a:p>
          <a:p>
            <a:pPr eaLnBrk="1" hangingPunct="1"/>
            <a:r>
              <a:rPr lang="en-US" smtClean="0"/>
              <a:t>Construct items listed at right appear in the order in which they contribute to the construct.</a:t>
            </a:r>
          </a:p>
          <a:p>
            <a:pPr eaLnBrk="1" hangingPunct="1"/>
            <a:endParaRPr lang="en-US" smtClean="0"/>
          </a:p>
          <a:p>
            <a:pPr eaLnBrk="1" hangingPunct="1"/>
            <a:endParaRPr lang="en-US" b="1"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62402" y="8816975"/>
            <a:ext cx="3033713" cy="465138"/>
          </a:xfrm>
          <a:prstGeom prst="rect">
            <a:avLst/>
          </a:prstGeom>
          <a:noFill/>
          <a:ln w="9525">
            <a:noFill/>
            <a:miter lim="800000"/>
            <a:headEnd/>
            <a:tailEnd/>
          </a:ln>
        </p:spPr>
        <p:txBody>
          <a:bodyPr lIns="91249" tIns="45623" rIns="91249" bIns="45623" anchor="b"/>
          <a:lstStyle/>
          <a:p>
            <a:pPr algn="r" defTabSz="903104" eaLnBrk="1" hangingPunct="1"/>
            <a:fld id="{50A7D8DA-A0EB-4B98-B328-BC9C76BC04F8}" type="slidenum">
              <a:rPr lang="en-US" sz="1200">
                <a:latin typeface="Arial" charset="0"/>
              </a:rPr>
              <a:pPr algn="r" defTabSz="903104" eaLnBrk="1" hangingPunct="1"/>
              <a:t>43</a:t>
            </a:fld>
            <a:endParaRPr lang="en-US" sz="1200" dirty="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Mean comparisons for your institution and comparison group are shown for all first-time, full-time students, broken out by gender.</a:t>
            </a:r>
          </a:p>
          <a:p>
            <a:pPr eaLnBrk="1" hangingPunct="1"/>
            <a:endParaRPr lang="en-US" b="1" smtClean="0"/>
          </a:p>
          <a:p>
            <a:pPr eaLnBrk="1" hangingPunct="1"/>
            <a:r>
              <a:rPr lang="en-US" smtClean="0"/>
              <a:t>Construct items listed at right appear in the order in which they contribute to the construct.</a:t>
            </a:r>
          </a:p>
          <a:p>
            <a:pPr eaLnBrk="1" hangingPunct="1"/>
            <a:endParaRPr lang="en-US" b="1"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smtClean="0"/>
              <a:t>The question stem for these items is: “Please rate your satisfaction with this institution on each of the aspects of college life listed below…”</a:t>
            </a:r>
          </a:p>
          <a:p>
            <a:endParaRPr lang="en-US" smtClean="0"/>
          </a:p>
          <a:p>
            <a:r>
              <a:rPr lang="en-US" smtClean="0"/>
              <a:t>The response options include: “Very Satisfied,” “Satisfied,” “Neutral,” “Dissatisfied,” “Very Dissatisfied,” and “Can’t Rate/No Experience.” Only the first two responses are reported here.</a:t>
            </a:r>
          </a:p>
          <a:p>
            <a:endParaRPr lang="en-US" smtClean="0"/>
          </a:p>
          <a:p>
            <a:r>
              <a:rPr lang="en-US" smtClean="0"/>
              <a:t>Students who could not rate or had no experience were excluded from the total. </a:t>
            </a:r>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smtClean="0"/>
              <a:t>The question stem for these items is: “Please rate your satisfaction with this institution on each of the aspects of college life listed below…”</a:t>
            </a:r>
          </a:p>
          <a:p>
            <a:endParaRPr lang="en-US" smtClean="0"/>
          </a:p>
          <a:p>
            <a:r>
              <a:rPr lang="en-US" smtClean="0"/>
              <a:t>The response options include: “Very Satisfied,” “Satisfied,” “Neutral,” “Dissatisfied,” “Very Dissatisfied,” and “Can’t Rate/No Experience.” Only the first two responses are reported here.</a:t>
            </a:r>
          </a:p>
          <a:p>
            <a:endParaRPr lang="en-US" smtClean="0"/>
          </a:p>
          <a:p>
            <a:r>
              <a:rPr lang="en-US" smtClean="0"/>
              <a:t>Students who could not rate or had no experience were excluded from the total. </a:t>
            </a:r>
          </a:p>
          <a:p>
            <a:endParaRPr lang="en-US" smtClean="0"/>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smtClean="0"/>
              <a:t>The question stem for these items is: “Please rate your satisfaction with this institution on each of the aspects of college life listed below…”</a:t>
            </a:r>
          </a:p>
          <a:p>
            <a:endParaRPr lang="en-US" smtClean="0"/>
          </a:p>
          <a:p>
            <a:r>
              <a:rPr lang="en-US" smtClean="0"/>
              <a:t>The response options include: “Very Satisfied,” “Satisfied,” “Neutral,” “Dissatisfied,” “Very Dissatisfied,” and “Can’t Rate/No Experience.” Only the first two responses are reported here. </a:t>
            </a:r>
          </a:p>
          <a:p>
            <a:endParaRPr lang="en-US" smtClean="0"/>
          </a:p>
          <a:p>
            <a:r>
              <a:rPr lang="en-US" smtClean="0"/>
              <a:t>Students who could not rate or had no experience were excluded from the total. </a:t>
            </a:r>
          </a:p>
          <a:p>
            <a:endParaRPr lang="en-US" smtClean="0"/>
          </a:p>
          <a:p>
            <a:endParaRPr lang="en-US" smtClean="0">
              <a:solidFill>
                <a:srgbClr val="FF0000"/>
              </a:solidFill>
            </a:endParaRPr>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smtClean="0"/>
              <a:t>The question stem for these items is: “Please rate your satisfaction with this institution on each of the aspects of college life listed below…”</a:t>
            </a:r>
          </a:p>
          <a:p>
            <a:endParaRPr lang="en-US" dirty="0" smtClean="0"/>
          </a:p>
          <a:p>
            <a:r>
              <a:rPr lang="en-US" dirty="0" smtClean="0"/>
              <a:t>The response options include: “Very Satisfied,” “Satisfied,” “Neutral,” “Dissatisfied,” “Very Dissatisfied,” and “Can’t Rate/No Experience.” Only the first two responses are reported here. </a:t>
            </a:r>
          </a:p>
          <a:p>
            <a:endParaRPr lang="en-US" dirty="0" smtClean="0"/>
          </a:p>
          <a:p>
            <a:r>
              <a:rPr lang="en-US" dirty="0" smtClean="0"/>
              <a:t>Students who could not rate or had no experience were excluded from the total. </a:t>
            </a:r>
          </a:p>
          <a:p>
            <a:endParaRPr lang="en-US" dirty="0" smtClean="0"/>
          </a:p>
          <a:p>
            <a:endParaRPr lang="en-US" dirty="0" smtClean="0">
              <a:solidFill>
                <a:srgbClr val="FF0000"/>
              </a:solidFill>
            </a:endParaRPr>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D06932-2941-4706-8EB7-77E0AEEA829D}" type="slidenum">
              <a:rPr lang="en-US" smtClean="0"/>
              <a:pPr>
                <a:defRPr/>
              </a:pPr>
              <a:t>48</a:t>
            </a:fld>
            <a:endParaRPr lang="en-US" dirty="0"/>
          </a:p>
        </p:txBody>
      </p:sp>
    </p:spTree>
    <p:extLst>
      <p:ext uri="{BB962C8B-B14F-4D97-AF65-F5344CB8AC3E}">
        <p14:creationId xmlns:p14="http://schemas.microsoft.com/office/powerpoint/2010/main" val="2129872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stem for these items is: “What do think  you will be doing in Fall…”</a:t>
            </a:r>
          </a:p>
          <a:p>
            <a:endParaRPr lang="en-US" dirty="0" smtClean="0"/>
          </a:p>
          <a:p>
            <a:r>
              <a:rPr lang="en-US" dirty="0" smtClean="0"/>
              <a:t>The response options include: “Attending your current</a:t>
            </a:r>
            <a:r>
              <a:rPr lang="en-US" baseline="0" dirty="0" smtClean="0"/>
              <a:t> (or most recent) institution</a:t>
            </a:r>
            <a:r>
              <a:rPr lang="en-US" dirty="0" smtClean="0"/>
              <a:t>,” “Attending</a:t>
            </a:r>
            <a:r>
              <a:rPr lang="en-US" baseline="0" dirty="0" smtClean="0"/>
              <a:t> another institution</a:t>
            </a:r>
            <a:r>
              <a:rPr lang="en-US" dirty="0" smtClean="0"/>
              <a:t>,” “Don’t know/have</a:t>
            </a:r>
            <a:r>
              <a:rPr lang="en-US" baseline="0" dirty="0" smtClean="0"/>
              <a:t> not decided yet</a:t>
            </a:r>
            <a:r>
              <a:rPr lang="en-US" dirty="0" smtClean="0"/>
              <a:t>,” and “Not attending</a:t>
            </a:r>
            <a:r>
              <a:rPr lang="en-US" baseline="0" dirty="0" smtClean="0"/>
              <a:t> any institution”.</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A1D06932-2941-4706-8EB7-77E0AEEA829D}" type="slidenum">
              <a:rPr lang="en-US" smtClean="0"/>
              <a:pPr>
                <a:defRPr/>
              </a:pPr>
              <a:t>49</a:t>
            </a:fld>
            <a:endParaRPr lang="en-US" dirty="0"/>
          </a:p>
        </p:txBody>
      </p:sp>
    </p:spTree>
    <p:extLst>
      <p:ext uri="{BB962C8B-B14F-4D97-AF65-F5344CB8AC3E}">
        <p14:creationId xmlns:p14="http://schemas.microsoft.com/office/powerpoint/2010/main" val="224009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smtClean="0"/>
              <a:t>The race/ethnicity variable displayed here is “RACEGROUP.” This variable is aggregated so response categories add to 100%.</a:t>
            </a:r>
          </a:p>
        </p:txBody>
      </p:sp>
      <p:sp>
        <p:nvSpPr>
          <p:cNvPr id="2" name="Slide Number Placeholder 1"/>
          <p:cNvSpPr>
            <a:spLocks noGrp="1"/>
          </p:cNvSpPr>
          <p:nvPr>
            <p:ph type="sldNum" sz="quarter" idx="10"/>
          </p:nvPr>
        </p:nvSpPr>
        <p:spPr/>
        <p:txBody>
          <a:bodyPr/>
          <a:lstStyle/>
          <a:p>
            <a:pPr>
              <a:defRPr/>
            </a:pPr>
            <a:fld id="{A1D06932-2941-4706-8EB7-77E0AEEA829D}"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stem for these items is: “Do you plan to do any of the following</a:t>
            </a:r>
            <a:r>
              <a:rPr lang="en-US" baseline="0" dirty="0" smtClean="0"/>
              <a:t> this summer?”</a:t>
            </a:r>
            <a:endParaRPr lang="en-US" dirty="0" smtClean="0"/>
          </a:p>
          <a:p>
            <a:endParaRPr lang="en-US" dirty="0" smtClean="0"/>
          </a:p>
          <a:p>
            <a:r>
              <a:rPr lang="en-US" dirty="0" smtClean="0"/>
              <a:t>The response options include: “Take courses</a:t>
            </a:r>
            <a:r>
              <a:rPr lang="en-US" baseline="0" dirty="0" smtClean="0"/>
              <a:t> at this institution</a:t>
            </a:r>
            <a:r>
              <a:rPr lang="en-US" dirty="0" smtClean="0"/>
              <a:t>,” “Take</a:t>
            </a:r>
            <a:r>
              <a:rPr lang="en-US" baseline="0" dirty="0" smtClean="0"/>
              <a:t> courses at another institution</a:t>
            </a:r>
            <a:r>
              <a:rPr lang="en-US" dirty="0" smtClean="0"/>
              <a:t>,” “Work</a:t>
            </a:r>
            <a:r>
              <a:rPr lang="en-US" baseline="0" dirty="0" smtClean="0"/>
              <a:t> for pay</a:t>
            </a:r>
            <a:r>
              <a:rPr lang="en-US" dirty="0" smtClean="0"/>
              <a:t>,” “Participate</a:t>
            </a:r>
            <a:r>
              <a:rPr lang="en-US" baseline="0" dirty="0" smtClean="0"/>
              <a:t> in an internship</a:t>
            </a:r>
            <a:r>
              <a:rPr lang="en-US" dirty="0" smtClean="0"/>
              <a:t>,” and “Travel.”</a:t>
            </a:r>
            <a:endParaRPr lang="en-US" dirty="0"/>
          </a:p>
        </p:txBody>
      </p:sp>
      <p:sp>
        <p:nvSpPr>
          <p:cNvPr id="4" name="Slide Number Placeholder 3"/>
          <p:cNvSpPr>
            <a:spLocks noGrp="1"/>
          </p:cNvSpPr>
          <p:nvPr>
            <p:ph type="sldNum" sz="quarter" idx="10"/>
          </p:nvPr>
        </p:nvSpPr>
        <p:spPr/>
        <p:txBody>
          <a:bodyPr/>
          <a:lstStyle/>
          <a:p>
            <a:pPr>
              <a:defRPr/>
            </a:pPr>
            <a:fld id="{A1D06932-2941-4706-8EB7-77E0AEEA829D}" type="slidenum">
              <a:rPr lang="en-US" smtClean="0"/>
              <a:pPr>
                <a:defRPr/>
              </a:pPr>
              <a:t>50</a:t>
            </a:fld>
            <a:endParaRPr lang="en-US" dirty="0"/>
          </a:p>
        </p:txBody>
      </p:sp>
    </p:spTree>
    <p:extLst>
      <p:ext uri="{BB962C8B-B14F-4D97-AF65-F5344CB8AC3E}">
        <p14:creationId xmlns:p14="http://schemas.microsoft.com/office/powerpoint/2010/main" val="2240093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B696DFB-D642-4705-907D-255BE78D9C0C}" type="slidenum">
              <a:rPr lang="en-US" smtClean="0"/>
              <a:pPr/>
              <a:t>51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31865" y="4408490"/>
            <a:ext cx="5133975" cy="4179887"/>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t>The Housing variable was aggregated to sum to 100% as follows: </a:t>
            </a:r>
            <a:br>
              <a:rPr lang="en-US" dirty="0" smtClean="0"/>
            </a:br>
            <a:r>
              <a:rPr lang="en-US" dirty="0" smtClean="0"/>
              <a:t>Residence Halls = Residence Hall </a:t>
            </a:r>
            <a:br>
              <a:rPr lang="en-US" dirty="0" smtClean="0"/>
            </a:br>
            <a:r>
              <a:rPr lang="en-US" dirty="0" smtClean="0"/>
              <a:t>Special Interest Housing = First-year student housing, Cultural or minority student housing, Single-sex housing, Special academic program housing, Other special interest housing </a:t>
            </a:r>
            <a:br>
              <a:rPr lang="en-US" dirty="0" smtClean="0"/>
            </a:br>
            <a:r>
              <a:rPr lang="en-US" dirty="0" smtClean="0"/>
              <a:t>With Family = At home with family </a:t>
            </a:r>
            <a:br>
              <a:rPr lang="en-US" dirty="0" smtClean="0"/>
            </a:br>
            <a:r>
              <a:rPr lang="en-US" dirty="0" smtClean="0"/>
              <a:t>All Other Responses = Apartment, Fraternity or sorority housing, Other Residential Housing, Rented apartment or house, Other </a:t>
            </a:r>
            <a:br>
              <a:rPr lang="en-US" dirty="0" smtClean="0"/>
            </a:br>
            <a:r>
              <a:rPr lang="en-US" dirty="0" smtClean="0"/>
              <a:t/>
            </a:r>
            <a:br>
              <a:rPr lang="en-US" dirty="0" smtClean="0"/>
            </a:br>
            <a:r>
              <a:rPr lang="en-US" dirty="0" smtClean="0"/>
              <a:t>Complete breakouts of the housing variable can be found in your Institutional Profile.</a:t>
            </a:r>
          </a:p>
        </p:txBody>
      </p:sp>
      <p:sp>
        <p:nvSpPr>
          <p:cNvPr id="57348" name="Slide Number Placeholder 3"/>
          <p:cNvSpPr>
            <a:spLocks noGrp="1"/>
          </p:cNvSpPr>
          <p:nvPr>
            <p:ph type="sldNum" sz="quarter" idx="5"/>
          </p:nvPr>
        </p:nvSpPr>
        <p:spPr>
          <a:noFill/>
        </p:spPr>
        <p:txBody>
          <a:bodyPr/>
          <a:lstStyle/>
          <a:p>
            <a:fld id="{BD985A1E-B53A-4CEC-91A3-87F1929ECD4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smtClean="0"/>
              <a:t>This section highlights the impact of the current economi</a:t>
            </a:r>
            <a:r>
              <a:rPr lang="en-US" baseline="0" dirty="0" smtClean="0"/>
              <a:t>c situation on college choice, the sources used to cover first year educational expenses and students’ concerns about financing college.</a:t>
            </a:r>
            <a:endParaRPr lang="en-US" dirty="0" smtClean="0"/>
          </a:p>
          <a:p>
            <a:endParaRPr lang="en-US" b="1" dirty="0" smtClean="0"/>
          </a:p>
        </p:txBody>
      </p:sp>
      <p:sp>
        <p:nvSpPr>
          <p:cNvPr id="63492" name="Slide Number Placeholder 3"/>
          <p:cNvSpPr>
            <a:spLocks noGrp="1"/>
          </p:cNvSpPr>
          <p:nvPr>
            <p:ph type="sldNum" sz="quarter" idx="5"/>
          </p:nvPr>
        </p:nvSpPr>
        <p:spPr>
          <a:noFill/>
        </p:spPr>
        <p:txBody>
          <a:bodyPr/>
          <a:lstStyle/>
          <a:p>
            <a:fld id="{48365B1C-FE36-4780-B9A9-59C2E0ACF697}"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solidFill>
                  <a:srgbClr val="000000"/>
                </a:solidFill>
              </a:rPr>
              <a:t>The full stem for this item is: “How much of</a:t>
            </a:r>
            <a:r>
              <a:rPr lang="en-US" baseline="0" dirty="0" smtClean="0">
                <a:solidFill>
                  <a:srgbClr val="000000"/>
                </a:solidFill>
              </a:rPr>
              <a:t> the past </a:t>
            </a:r>
            <a:r>
              <a:rPr lang="en-US" dirty="0" smtClean="0">
                <a:solidFill>
                  <a:srgbClr val="000000"/>
                </a:solidFill>
              </a:rPr>
              <a:t>year’s educational expenses (room, board, tuition, and fees) were covered from </a:t>
            </a:r>
            <a:r>
              <a:rPr lang="en-US" u="sng" dirty="0" smtClean="0">
                <a:solidFill>
                  <a:srgbClr val="000000"/>
                </a:solidFill>
              </a:rPr>
              <a:t>each</a:t>
            </a:r>
            <a:r>
              <a:rPr lang="en-US" u="none" dirty="0" smtClean="0">
                <a:solidFill>
                  <a:srgbClr val="000000"/>
                </a:solidFill>
              </a:rPr>
              <a:t> of the following</a:t>
            </a:r>
            <a:r>
              <a:rPr lang="en-US" u="none" baseline="0" dirty="0" smtClean="0">
                <a:solidFill>
                  <a:srgbClr val="000000"/>
                </a:solidFill>
              </a:rPr>
              <a:t>  sources?</a:t>
            </a:r>
            <a:r>
              <a:rPr lang="en-US" dirty="0" smtClean="0">
                <a:solidFill>
                  <a:srgbClr val="000000"/>
                </a:solidFill>
              </a:rPr>
              <a:t>”</a:t>
            </a:r>
          </a:p>
          <a:p>
            <a:endParaRPr lang="en-US" dirty="0" smtClean="0">
              <a:solidFill>
                <a:srgbClr val="000000"/>
              </a:solidFill>
            </a:endParaRPr>
          </a:p>
          <a:p>
            <a:r>
              <a:rPr lang="en-US" dirty="0" smtClean="0">
                <a:solidFill>
                  <a:srgbClr val="000000"/>
                </a:solidFill>
              </a:rPr>
              <a:t>Item response options include “None,”  “$1 to $2,999”, “$3,000 to $5,999”, “$6,000 to $9,999”, “$10,000 to $14,999”,  and “$15,000 or more.” Results shown here reflect all responses indicating any amount (i.e., all but “None”).</a:t>
            </a:r>
          </a:p>
        </p:txBody>
      </p:sp>
      <p:sp>
        <p:nvSpPr>
          <p:cNvPr id="67588" name="Slide Number Placeholder 3"/>
          <p:cNvSpPr>
            <a:spLocks noGrp="1"/>
          </p:cNvSpPr>
          <p:nvPr>
            <p:ph type="sldNum" sz="quarter" idx="5"/>
          </p:nvPr>
        </p:nvSpPr>
        <p:spPr>
          <a:noFill/>
        </p:spPr>
        <p:txBody>
          <a:bodyPr/>
          <a:lstStyle/>
          <a:p>
            <a:pPr defTabSz="903189"/>
            <a:fld id="{CEA5B297-A434-4A76-A39B-9A295AC795EF}" type="slidenum">
              <a:rPr lang="en-US" smtClean="0"/>
              <a:pPr defTabSz="903189"/>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D06932-2941-4706-8EB7-77E0AEEA829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0914" name="Rectangle 18"/>
          <p:cNvSpPr>
            <a:spLocks noGrp="1" noChangeArrowheads="1"/>
          </p:cNvSpPr>
          <p:nvPr>
            <p:ph type="ctrTitle" sz="quarter"/>
          </p:nvPr>
        </p:nvSpPr>
        <p:spPr>
          <a:xfrm>
            <a:off x="685800" y="1768475"/>
            <a:ext cx="7772400" cy="1736725"/>
          </a:xfrm>
        </p:spPr>
        <p:txBody>
          <a:bodyPr anchor="b"/>
          <a:lstStyle>
            <a:lvl1pPr>
              <a:defRPr sz="3600"/>
            </a:lvl1pPr>
          </a:lstStyle>
          <a:p>
            <a:r>
              <a:rPr lang="en-US"/>
              <a:t>Click to edit Master title style</a:t>
            </a:r>
          </a:p>
        </p:txBody>
      </p:sp>
      <p:sp>
        <p:nvSpPr>
          <p:cNvPr id="8091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20"/>
          <p:cNvSpPr>
            <a:spLocks noGrp="1" noChangeArrowheads="1"/>
          </p:cNvSpPr>
          <p:nvPr>
            <p:ph type="dt" sz="quarter"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Rectangle 21"/>
          <p:cNvSpPr>
            <a:spLocks noGrp="1" noChangeArrowheads="1"/>
          </p:cNvSpPr>
          <p:nvPr>
            <p:ph type="ftr" sz="quarter" idx="11"/>
          </p:nvPr>
        </p:nvSpPr>
        <p:spPr>
          <a:xfrm>
            <a:off x="3124200" y="6248400"/>
            <a:ext cx="2895600" cy="457200"/>
          </a:xfrm>
        </p:spPr>
        <p:txBody>
          <a:bodyPr/>
          <a:lstStyle>
            <a:lvl1pPr algn="ctr">
              <a:defRPr/>
            </a:lvl1pPr>
          </a:lstStyle>
          <a:p>
            <a:pPr>
              <a:defRPr/>
            </a:pPr>
            <a:r>
              <a:rPr lang="en-US" smtClean="0"/>
              <a:t>2013 Your First College Year Survey</a:t>
            </a:r>
            <a:endParaRPr lang="en-US"/>
          </a:p>
        </p:txBody>
      </p:sp>
      <p:sp>
        <p:nvSpPr>
          <p:cNvPr id="6" name="Rectangle 22"/>
          <p:cNvSpPr>
            <a:spLocks noGrp="1" noChangeArrowheads="1"/>
          </p:cNvSpPr>
          <p:nvPr>
            <p:ph type="sldNum" sz="quarter" idx="12"/>
          </p:nvPr>
        </p:nvSpPr>
        <p:spPr>
          <a:xfrm>
            <a:off x="6553200" y="6248400"/>
            <a:ext cx="2133600" cy="457200"/>
          </a:xfrm>
        </p:spPr>
        <p:txBody>
          <a:bodyPr/>
          <a:lstStyle>
            <a:lvl1pPr>
              <a:defRPr/>
            </a:lvl1pPr>
          </a:lstStyle>
          <a:p>
            <a:pPr>
              <a:defRPr/>
            </a:pPr>
            <a:fld id="{EF17A807-E1D3-4187-B2A6-9807B3B5DC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008280CC-C707-4261-B7EB-22EC2F85ACB4}" type="slidenum">
              <a:rPr lang="en-US"/>
              <a:pPr>
                <a:defRPr/>
              </a:pPr>
              <a:t>‹#›</a:t>
            </a:fld>
            <a:endParaRPr lang="en-US" dirty="0"/>
          </a:p>
        </p:txBody>
      </p:sp>
      <p:sp>
        <p:nvSpPr>
          <p:cNvPr id="5"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27013"/>
            <a:ext cx="2284412"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7013"/>
            <a:ext cx="6704013"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FFC155BC-05A1-4687-BAE2-8810AE513904}" type="slidenum">
              <a:rPr lang="en-US"/>
              <a:pPr>
                <a:defRPr/>
              </a:pPr>
              <a:t>‹#›</a:t>
            </a:fld>
            <a:endParaRPr lang="en-US" dirty="0"/>
          </a:p>
        </p:txBody>
      </p:sp>
      <p:sp>
        <p:nvSpPr>
          <p:cNvPr id="5"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7013"/>
            <a:ext cx="91408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sldNum" sz="quarter" idx="10"/>
          </p:nvPr>
        </p:nvSpPr>
        <p:spPr>
          <a:ln/>
        </p:spPr>
        <p:txBody>
          <a:bodyPr/>
          <a:lstStyle>
            <a:lvl1pPr>
              <a:defRPr/>
            </a:lvl1pPr>
          </a:lstStyle>
          <a:p>
            <a:pPr>
              <a:defRPr/>
            </a:pPr>
            <a:fld id="{72268F59-6084-4BE4-BB73-07AECDF695B3}" type="slidenum">
              <a:rPr lang="en-US"/>
              <a:pPr>
                <a:defRPr/>
              </a:pPr>
              <a:t>‹#›</a:t>
            </a:fld>
            <a:endParaRPr lang="en-US" dirty="0"/>
          </a:p>
        </p:txBody>
      </p:sp>
      <p:sp>
        <p:nvSpPr>
          <p:cNvPr id="7"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27013"/>
            <a:ext cx="91408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sldNum" sz="quarter" idx="10"/>
          </p:nvPr>
        </p:nvSpPr>
        <p:spPr>
          <a:ln/>
        </p:spPr>
        <p:txBody>
          <a:bodyPr/>
          <a:lstStyle>
            <a:lvl1pPr>
              <a:defRPr/>
            </a:lvl1pPr>
          </a:lstStyle>
          <a:p>
            <a:pPr>
              <a:defRPr/>
            </a:pPr>
            <a:fld id="{1023D46C-05A6-442A-BC82-41165210AE9F}" type="slidenum">
              <a:rPr lang="en-US"/>
              <a:pPr>
                <a:defRPr/>
              </a:pPr>
              <a:t>‹#›</a:t>
            </a:fld>
            <a:endParaRPr lang="en-US" dirty="0"/>
          </a:p>
        </p:txBody>
      </p:sp>
      <p:sp>
        <p:nvSpPr>
          <p:cNvPr id="8"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6D0828C8-A5ED-44E3-A3F9-277C9651E203}" type="slidenum">
              <a:rPr lang="en-US"/>
              <a:pPr>
                <a:defRPr/>
              </a:pPr>
              <a:t>‹#›</a:t>
            </a:fld>
            <a:endParaRPr lang="en-US" dirty="0"/>
          </a:p>
        </p:txBody>
      </p:sp>
      <p:sp>
        <p:nvSpPr>
          <p:cNvPr id="5"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sldNum" sz="quarter" idx="10"/>
          </p:nvPr>
        </p:nvSpPr>
        <p:spPr>
          <a:ln/>
        </p:spPr>
        <p:txBody>
          <a:bodyPr/>
          <a:lstStyle>
            <a:lvl1pPr>
              <a:defRPr/>
            </a:lvl1pPr>
          </a:lstStyle>
          <a:p>
            <a:pPr>
              <a:defRPr/>
            </a:pPr>
            <a:fld id="{06AEA5C9-031F-481F-A369-D23385131985}" type="slidenum">
              <a:rPr lang="en-US"/>
              <a:pPr>
                <a:defRPr/>
              </a:pPr>
              <a:t>‹#›</a:t>
            </a:fld>
            <a:endParaRPr lang="en-US" dirty="0"/>
          </a:p>
        </p:txBody>
      </p:sp>
      <p:sp>
        <p:nvSpPr>
          <p:cNvPr id="5"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sldNum" sz="quarter" idx="10"/>
          </p:nvPr>
        </p:nvSpPr>
        <p:spPr>
          <a:ln/>
        </p:spPr>
        <p:txBody>
          <a:bodyPr/>
          <a:lstStyle>
            <a:lvl1pPr>
              <a:defRPr/>
            </a:lvl1pPr>
          </a:lstStyle>
          <a:p>
            <a:pPr>
              <a:defRPr/>
            </a:pPr>
            <a:fld id="{BA429EC7-0979-4C25-A5E7-628E5A77D3D7}" type="slidenum">
              <a:rPr lang="en-US"/>
              <a:pPr>
                <a:defRPr/>
              </a:pPr>
              <a:t>‹#›</a:t>
            </a:fld>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sldNum" sz="quarter" idx="10"/>
          </p:nvPr>
        </p:nvSpPr>
        <p:spPr>
          <a:ln/>
        </p:spPr>
        <p:txBody>
          <a:bodyPr/>
          <a:lstStyle>
            <a:lvl1pPr>
              <a:defRPr/>
            </a:lvl1pPr>
          </a:lstStyle>
          <a:p>
            <a:pPr>
              <a:defRPr/>
            </a:pPr>
            <a:fld id="{54E595F6-D714-4609-A6A9-8CB23CA6D265}" type="slidenum">
              <a:rPr lang="en-US"/>
              <a:pPr>
                <a:defRPr/>
              </a:pPr>
              <a:t>‹#›</a:t>
            </a:fld>
            <a:endParaRPr lang="en-US" dirty="0"/>
          </a:p>
        </p:txBody>
      </p:sp>
      <p:sp>
        <p:nvSpPr>
          <p:cNvPr id="8"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sldNum" sz="quarter" idx="10"/>
          </p:nvPr>
        </p:nvSpPr>
        <p:spPr>
          <a:ln/>
        </p:spPr>
        <p:txBody>
          <a:bodyPr/>
          <a:lstStyle>
            <a:lvl1pPr>
              <a:defRPr/>
            </a:lvl1pPr>
          </a:lstStyle>
          <a:p>
            <a:pPr>
              <a:defRPr/>
            </a:pPr>
            <a:fld id="{3D3E1E71-A8DD-48B1-ADD3-436C48AC8274}" type="slidenum">
              <a:rPr lang="en-US"/>
              <a:pPr>
                <a:defRPr/>
              </a:pPr>
              <a:t>‹#›</a:t>
            </a:fld>
            <a:endParaRPr lang="en-US" dirty="0"/>
          </a:p>
        </p:txBody>
      </p:sp>
      <p:sp>
        <p:nvSpPr>
          <p:cNvPr id="4"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7F203371-9CB2-4A90-9261-771DC74F61A0}" type="slidenum">
              <a:rPr lang="en-US"/>
              <a:pPr>
                <a:defRPr/>
              </a:pPr>
              <a:t>‹#›</a:t>
            </a:fld>
            <a:endParaRPr lang="en-US" dirty="0"/>
          </a:p>
        </p:txBody>
      </p:sp>
      <p:sp>
        <p:nvSpPr>
          <p:cNvPr id="3"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sldNum" sz="quarter" idx="10"/>
          </p:nvPr>
        </p:nvSpPr>
        <p:spPr>
          <a:ln/>
        </p:spPr>
        <p:txBody>
          <a:bodyPr/>
          <a:lstStyle>
            <a:lvl1pPr>
              <a:defRPr/>
            </a:lvl1pPr>
          </a:lstStyle>
          <a:p>
            <a:pPr>
              <a:defRPr/>
            </a:pPr>
            <a:fld id="{1E25F94F-5542-4A6C-AED0-672229EB7DD1}" type="slidenum">
              <a:rPr lang="en-US"/>
              <a:pPr>
                <a:defRPr/>
              </a:pPr>
              <a:t>‹#›</a:t>
            </a:fld>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sldNum" sz="quarter" idx="10"/>
          </p:nvPr>
        </p:nvSpPr>
        <p:spPr>
          <a:ln/>
        </p:spPr>
        <p:txBody>
          <a:bodyPr/>
          <a:lstStyle>
            <a:lvl1pPr>
              <a:defRPr/>
            </a:lvl1pPr>
          </a:lstStyle>
          <a:p>
            <a:pPr>
              <a:defRPr/>
            </a:pPr>
            <a:fld id="{3CFA94BA-E975-4EDE-9F23-75F47818F364}" type="slidenum">
              <a:rPr lang="en-US"/>
              <a:pPr>
                <a:defRPr/>
              </a:pPr>
              <a:t>‹#›</a:t>
            </a:fld>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r>
              <a:rPr lang="en-US" smtClean="0"/>
              <a:t>2013 Your First College Year Survey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79898" name="Rectangle 26"/>
          <p:cNvSpPr>
            <a:spLocks noGrp="1" noChangeArrowheads="1"/>
          </p:cNvSpPr>
          <p:nvPr>
            <p:ph type="sldNum" sz="quarter" idx="4"/>
          </p:nvPr>
        </p:nvSpPr>
        <p:spPr bwMode="auto">
          <a:xfrm>
            <a:off x="8382000" y="6397625"/>
            <a:ext cx="762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399D17B-D3DC-46C4-A2D6-40450C043BFE}" type="slidenum">
              <a:rPr lang="en-US"/>
              <a:pPr>
                <a:defRPr/>
              </a:pPr>
              <a:t>‹#›</a:t>
            </a:fld>
            <a:endParaRPr lang="en-US" dirty="0"/>
          </a:p>
        </p:txBody>
      </p:sp>
      <p:sp>
        <p:nvSpPr>
          <p:cNvPr id="26627" name="Rectangle 18"/>
          <p:cNvSpPr>
            <a:spLocks noGrp="1" noChangeArrowheads="1"/>
          </p:cNvSpPr>
          <p:nvPr>
            <p:ph type="title"/>
          </p:nvPr>
        </p:nvSpPr>
        <p:spPr bwMode="auto">
          <a:xfrm>
            <a:off x="0" y="227013"/>
            <a:ext cx="9140825"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9892" name="Rectangle 20"/>
          <p:cNvSpPr>
            <a:spLocks noGrp="1" noChangeArrowheads="1"/>
          </p:cNvSpPr>
          <p:nvPr>
            <p:ph type="ftr" sz="quarter" idx="3"/>
          </p:nvPr>
        </p:nvSpPr>
        <p:spPr bwMode="auto">
          <a:xfrm>
            <a:off x="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US" smtClean="0"/>
              <a:t>2013 Your First College Year Survey</a:t>
            </a:r>
            <a:endParaRPr lang="en-US"/>
          </a:p>
        </p:txBody>
      </p:sp>
      <p:sp>
        <p:nvSpPr>
          <p:cNvPr id="79894"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24"/>
          <p:cNvSpPr txBox="1">
            <a:spLocks noChangeArrowheads="1"/>
          </p:cNvSpPr>
          <p:nvPr userDrawn="1"/>
        </p:nvSpPr>
        <p:spPr bwMode="auto">
          <a:xfrm>
            <a:off x="7011988" y="6553200"/>
            <a:ext cx="1293812" cy="274638"/>
          </a:xfrm>
          <a:prstGeom prst="rect">
            <a:avLst/>
          </a:prstGeom>
          <a:noFill/>
          <a:ln>
            <a:noFill/>
          </a:ln>
          <a:extLst/>
        </p:spPr>
        <p:txBody>
          <a:bodyPr wrap="none">
            <a:spAutoFit/>
          </a:bodyPr>
          <a:lstStyle>
            <a:lvl1pPr>
              <a:defRPr sz="2000">
                <a:solidFill>
                  <a:schemeClr val="tx1"/>
                </a:solidFill>
                <a:latin typeface="Garamond" pitchFamily="18" charset="0"/>
              </a:defRPr>
            </a:lvl1pPr>
            <a:lvl2pPr marL="742950" indent="-285750">
              <a:defRPr sz="2000">
                <a:solidFill>
                  <a:schemeClr val="tx1"/>
                </a:solidFill>
                <a:latin typeface="Garamond" pitchFamily="18" charset="0"/>
              </a:defRPr>
            </a:lvl2pPr>
            <a:lvl3pPr marL="1143000" indent="-228600">
              <a:defRPr sz="2000">
                <a:solidFill>
                  <a:schemeClr val="tx1"/>
                </a:solidFill>
                <a:latin typeface="Garamond" pitchFamily="18" charset="0"/>
              </a:defRPr>
            </a:lvl3pPr>
            <a:lvl4pPr marL="1600200" indent="-228600">
              <a:defRPr sz="2000">
                <a:solidFill>
                  <a:schemeClr val="tx1"/>
                </a:solidFill>
                <a:latin typeface="Garamond" pitchFamily="18" charset="0"/>
              </a:defRPr>
            </a:lvl4pPr>
            <a:lvl5pPr marL="2057400" indent="-228600">
              <a:defRPr sz="2000">
                <a:solidFill>
                  <a:schemeClr val="tx1"/>
                </a:solidFill>
                <a:latin typeface="Garamond" pitchFamily="18" charset="0"/>
              </a:defRPr>
            </a:lvl5pPr>
            <a:lvl6pPr marL="2514600" indent="-228600" eaLnBrk="0" fontAlgn="base" hangingPunct="0">
              <a:spcBef>
                <a:spcPct val="0"/>
              </a:spcBef>
              <a:spcAft>
                <a:spcPct val="0"/>
              </a:spcAft>
              <a:defRPr sz="2000">
                <a:solidFill>
                  <a:schemeClr val="tx1"/>
                </a:solidFill>
                <a:latin typeface="Garamond" pitchFamily="18" charset="0"/>
              </a:defRPr>
            </a:lvl6pPr>
            <a:lvl7pPr marL="2971800" indent="-228600" eaLnBrk="0" fontAlgn="base" hangingPunct="0">
              <a:spcBef>
                <a:spcPct val="0"/>
              </a:spcBef>
              <a:spcAft>
                <a:spcPct val="0"/>
              </a:spcAft>
              <a:defRPr sz="2000">
                <a:solidFill>
                  <a:schemeClr val="tx1"/>
                </a:solidFill>
                <a:latin typeface="Garamond" pitchFamily="18" charset="0"/>
              </a:defRPr>
            </a:lvl7pPr>
            <a:lvl8pPr marL="3429000" indent="-228600" eaLnBrk="0" fontAlgn="base" hangingPunct="0">
              <a:spcBef>
                <a:spcPct val="0"/>
              </a:spcBef>
              <a:spcAft>
                <a:spcPct val="0"/>
              </a:spcAft>
              <a:defRPr sz="2000">
                <a:solidFill>
                  <a:schemeClr val="tx1"/>
                </a:solidFill>
                <a:latin typeface="Garamond" pitchFamily="18" charset="0"/>
              </a:defRPr>
            </a:lvl8pPr>
            <a:lvl9pPr marL="3886200" indent="-228600" eaLnBrk="0" fontAlgn="base" hangingPunct="0">
              <a:spcBef>
                <a:spcPct val="0"/>
              </a:spcBef>
              <a:spcAft>
                <a:spcPct val="0"/>
              </a:spcAft>
              <a:defRPr sz="2000">
                <a:solidFill>
                  <a:schemeClr val="tx1"/>
                </a:solidFill>
                <a:latin typeface="Garamond" pitchFamily="18" charset="0"/>
              </a:defRPr>
            </a:lvl9pPr>
          </a:lstStyle>
          <a:p>
            <a:pPr>
              <a:defRPr/>
            </a:pPr>
            <a:r>
              <a:rPr lang="en-US" sz="1200" smtClean="0">
                <a:solidFill>
                  <a:srgbClr val="7680AC"/>
                </a:solidFill>
                <a:hlinkClick r:id="rId15" action="ppaction://hlinksldjump"/>
              </a:rPr>
              <a:t>Return to contents</a:t>
            </a:r>
            <a:endParaRPr lang="en-US" sz="1200" smtClean="0">
              <a:solidFill>
                <a:srgbClr val="7680AC"/>
              </a:solidFill>
            </a:endParaRPr>
          </a:p>
        </p:txBody>
      </p:sp>
      <p:pic>
        <p:nvPicPr>
          <p:cNvPr id="26631" name="Picture 9" descr="CIRP_square_RGB_33_50_77"/>
          <p:cNvPicPr>
            <a:picLocks noChangeAspect="1" noChangeArrowheads="1"/>
          </p:cNvPicPr>
          <p:nvPr userDrawn="1"/>
        </p:nvPicPr>
        <p:blipFill>
          <a:blip r:embed="rId16" cstate="print"/>
          <a:srcRect/>
          <a:stretch>
            <a:fillRect/>
          </a:stretch>
        </p:blipFill>
        <p:spPr bwMode="auto">
          <a:xfrm>
            <a:off x="0" y="0"/>
            <a:ext cx="914400" cy="9080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92"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 id="2147484390" r:id="rId12"/>
    <p:sldLayoutId id="214748439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rgbClr val="7680AC"/>
          </a:solidFill>
          <a:latin typeface="+mj-lt"/>
          <a:ea typeface="+mj-ea"/>
          <a:cs typeface="+mj-cs"/>
        </a:defRPr>
      </a:lvl1pPr>
      <a:lvl2pPr algn="ctr" rtl="0" eaLnBrk="0" fontAlgn="base" hangingPunct="0">
        <a:spcBef>
          <a:spcPct val="0"/>
        </a:spcBef>
        <a:spcAft>
          <a:spcPct val="0"/>
        </a:spcAft>
        <a:defRPr sz="2800" b="1">
          <a:solidFill>
            <a:srgbClr val="7680AC"/>
          </a:solidFill>
          <a:latin typeface="Garamond" pitchFamily="18" charset="0"/>
        </a:defRPr>
      </a:lvl2pPr>
      <a:lvl3pPr algn="ctr" rtl="0" eaLnBrk="0" fontAlgn="base" hangingPunct="0">
        <a:spcBef>
          <a:spcPct val="0"/>
        </a:spcBef>
        <a:spcAft>
          <a:spcPct val="0"/>
        </a:spcAft>
        <a:defRPr sz="2800" b="1">
          <a:solidFill>
            <a:srgbClr val="7680AC"/>
          </a:solidFill>
          <a:latin typeface="Garamond" pitchFamily="18" charset="0"/>
        </a:defRPr>
      </a:lvl3pPr>
      <a:lvl4pPr algn="ctr" rtl="0" eaLnBrk="0" fontAlgn="base" hangingPunct="0">
        <a:spcBef>
          <a:spcPct val="0"/>
        </a:spcBef>
        <a:spcAft>
          <a:spcPct val="0"/>
        </a:spcAft>
        <a:defRPr sz="2800" b="1">
          <a:solidFill>
            <a:srgbClr val="7680AC"/>
          </a:solidFill>
          <a:latin typeface="Garamond" pitchFamily="18" charset="0"/>
        </a:defRPr>
      </a:lvl4pPr>
      <a:lvl5pPr algn="ctr" rtl="0" eaLnBrk="0" fontAlgn="base" hangingPunct="0">
        <a:spcBef>
          <a:spcPct val="0"/>
        </a:spcBef>
        <a:spcAft>
          <a:spcPct val="0"/>
        </a:spcAft>
        <a:defRPr sz="2800" b="1">
          <a:solidFill>
            <a:srgbClr val="7680AC"/>
          </a:solidFill>
          <a:latin typeface="Garamond" pitchFamily="18" charset="0"/>
        </a:defRPr>
      </a:lvl5pPr>
      <a:lvl6pPr marL="457200" algn="ctr" rtl="0" fontAlgn="base">
        <a:spcBef>
          <a:spcPct val="0"/>
        </a:spcBef>
        <a:spcAft>
          <a:spcPct val="0"/>
        </a:spcAft>
        <a:defRPr sz="2800" b="1">
          <a:solidFill>
            <a:srgbClr val="7680AC"/>
          </a:solidFill>
          <a:latin typeface="Garamond" pitchFamily="18" charset="0"/>
        </a:defRPr>
      </a:lvl6pPr>
      <a:lvl7pPr marL="914400" algn="ctr" rtl="0" fontAlgn="base">
        <a:spcBef>
          <a:spcPct val="0"/>
        </a:spcBef>
        <a:spcAft>
          <a:spcPct val="0"/>
        </a:spcAft>
        <a:defRPr sz="2800" b="1">
          <a:solidFill>
            <a:srgbClr val="7680AC"/>
          </a:solidFill>
          <a:latin typeface="Garamond" pitchFamily="18" charset="0"/>
        </a:defRPr>
      </a:lvl7pPr>
      <a:lvl8pPr marL="1371600" algn="ctr" rtl="0" fontAlgn="base">
        <a:spcBef>
          <a:spcPct val="0"/>
        </a:spcBef>
        <a:spcAft>
          <a:spcPct val="0"/>
        </a:spcAft>
        <a:defRPr sz="2800" b="1">
          <a:solidFill>
            <a:srgbClr val="7680AC"/>
          </a:solidFill>
          <a:latin typeface="Garamond" pitchFamily="18" charset="0"/>
        </a:defRPr>
      </a:lvl8pPr>
      <a:lvl9pPr marL="1828800" algn="ctr" rtl="0" fontAlgn="base">
        <a:spcBef>
          <a:spcPct val="0"/>
        </a:spcBef>
        <a:spcAft>
          <a:spcPct val="0"/>
        </a:spcAft>
        <a:defRPr sz="2800" b="1">
          <a:solidFill>
            <a:srgbClr val="7680AC"/>
          </a:solidFill>
          <a:latin typeface="Garamond" pitchFamily="18" charset="0"/>
        </a:defRPr>
      </a:lvl9pPr>
    </p:titleStyle>
    <p:bodyStyle>
      <a:lvl1pPr marL="342900" indent="-342900" algn="l" rtl="0" eaLnBrk="0" fontAlgn="base" hangingPunct="0">
        <a:spcBef>
          <a:spcPct val="20000"/>
        </a:spcBef>
        <a:spcAft>
          <a:spcPct val="0"/>
        </a:spcAft>
        <a:buClr>
          <a:schemeClr val="tx2"/>
        </a:buClr>
        <a:buChar char="•"/>
        <a:defRPr sz="2400" b="1">
          <a:solidFill>
            <a:srgbClr val="7680AC"/>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b="1">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chart" Target="../charts/chart27.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chart" Target="../charts/chart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chart" Target="../charts/chart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chart" Target="../charts/chart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chart" Target="../charts/chart35.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chart" Target="../charts/chart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chart" Target="../charts/chart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chart" Target="../charts/chart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chart" Target="../charts/chart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chart" Target="../charts/chart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chart" Target="../charts/chart44.xml"/></Relationships>
</file>

<file path=ppt/slides/_rels/slide4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175" y="2225675"/>
            <a:ext cx="9140825" cy="1736725"/>
          </a:xfrm>
        </p:spPr>
        <p:txBody>
          <a:bodyPr anchor="ctr"/>
          <a:lstStyle/>
          <a:p>
            <a:pPr eaLnBrk="1" hangingPunct="1">
              <a:defRPr/>
            </a:pPr>
            <a:r>
              <a:rPr lang="en-US" smtClean="0">
                <a:solidFill>
                  <a:srgbClr val="767FAC"/>
                </a:solidFill>
              </a:rPr>
              <a:t>University of Baltimore</a:t>
            </a:r>
            <a:r>
              <a:rPr lang="en-US" dirty="0" smtClean="0">
                <a:solidFill>
                  <a:srgbClr val="767FAC"/>
                </a:solidFill>
              </a:rPr>
              <a:t/>
            </a:r>
            <a:br>
              <a:rPr lang="en-US" dirty="0" smtClean="0">
                <a:solidFill>
                  <a:srgbClr val="767FAC"/>
                </a:solidFill>
              </a:rPr>
            </a:br>
            <a:r>
              <a:rPr lang="en-US" dirty="0" smtClean="0">
                <a:solidFill>
                  <a:srgbClr val="767FAC"/>
                </a:solidFill>
              </a:rPr>
              <a:t> </a:t>
            </a:r>
            <a:r>
              <a:rPr lang="en-US" dirty="0" smtClean="0">
                <a:solidFill>
                  <a:schemeClr val="tx1">
                    <a:lumMod val="50000"/>
                  </a:schemeClr>
                </a:solidFill>
              </a:rPr>
              <a:t>Your First College Year Survey </a:t>
            </a:r>
            <a:br>
              <a:rPr lang="en-US" dirty="0" smtClean="0">
                <a:solidFill>
                  <a:schemeClr val="tx1">
                    <a:lumMod val="50000"/>
                  </a:schemeClr>
                </a:solidFill>
              </a:rPr>
            </a:br>
            <a:r>
              <a:rPr lang="en-US" dirty="0" smtClean="0">
                <a:solidFill>
                  <a:srgbClr val="767FAC"/>
                </a:solidFill>
              </a:rPr>
              <a:t>2015 Results</a:t>
            </a:r>
          </a:p>
        </p:txBody>
      </p:sp>
      <p:sp>
        <p:nvSpPr>
          <p:cNvPr id="28675" name="Text Box 5"/>
          <p:cNvSpPr txBox="1">
            <a:spLocks noChangeArrowheads="1"/>
          </p:cNvSpPr>
          <p:nvPr/>
        </p:nvSpPr>
        <p:spPr bwMode="auto">
          <a:xfrm>
            <a:off x="0" y="6169025"/>
            <a:ext cx="9140825" cy="274638"/>
          </a:xfrm>
          <a:prstGeom prst="rect">
            <a:avLst/>
          </a:prstGeom>
          <a:noFill/>
          <a:ln w="9525">
            <a:noFill/>
            <a:miter lim="800000"/>
            <a:headEnd/>
            <a:tailEnd/>
          </a:ln>
        </p:spPr>
        <p:txBody>
          <a:bodyPr wrap="none"/>
          <a:lstStyle/>
          <a:p>
            <a:pPr algn="ctr"/>
            <a:r>
              <a:rPr lang="en-US" sz="1200" i="1">
                <a:solidFill>
                  <a:srgbClr val="767FAC"/>
                </a:solidFill>
              </a:rPr>
              <a:t>Higher Education Research Institute, University of California at Los Angeles</a:t>
            </a:r>
          </a:p>
        </p:txBody>
      </p:sp>
      <p:sp>
        <p:nvSpPr>
          <p:cNvPr id="2051" name="Rectangle 3"/>
          <p:cNvSpPr>
            <a:spLocks noChangeArrowheads="1"/>
          </p:cNvSpPr>
          <p:nvPr>
            <p:custDataLst>
              <p:tags r:id="rId1"/>
            </p:custDataLst>
          </p:nvPr>
        </p:nvSpPr>
        <p:spPr bwMode="auto">
          <a:xfrm>
            <a:off x="0" y="4267200"/>
            <a:ext cx="9144000" cy="1676400"/>
          </a:xfrm>
          <a:prstGeom prst="rect">
            <a:avLst/>
          </a:prstGeom>
          <a:noFill/>
          <a:ln w="9525">
            <a:noFill/>
            <a:miter lim="800000"/>
            <a:headEnd/>
            <a:tailEnd/>
          </a:ln>
        </p:spPr>
        <p:txBody>
          <a:bodyPr/>
          <a:lstStyle/>
          <a:p>
            <a:pPr algn="ctr" eaLnBrk="1" hangingPunct="1">
              <a:lnSpc>
                <a:spcPct val="80000"/>
              </a:lnSpc>
              <a:spcBef>
                <a:spcPct val="10000"/>
              </a:spcBef>
              <a:buClr>
                <a:schemeClr val="tx2"/>
              </a:buClr>
              <a:defRPr/>
            </a:pPr>
            <a:r>
              <a:rPr lang="en-US" sz="1800" b="1" dirty="0">
                <a:solidFill>
                  <a:schemeClr val="tx2">
                    <a:lumMod val="50000"/>
                  </a:schemeClr>
                </a:solidFill>
              </a:rPr>
              <a:t>First-time, Full-time Freshmen</a:t>
            </a:r>
          </a:p>
          <a:p>
            <a:pPr algn="ctr" eaLnBrk="1" hangingPunct="1">
              <a:lnSpc>
                <a:spcPct val="80000"/>
              </a:lnSpc>
              <a:spcBef>
                <a:spcPct val="10000"/>
              </a:spcBef>
              <a:buClr>
                <a:schemeClr val="tx2"/>
              </a:buClr>
              <a:defRPr/>
            </a:pPr>
            <a:endParaRPr lang="en-US" sz="1200" b="1" dirty="0">
              <a:solidFill>
                <a:schemeClr val="tx2">
                  <a:lumMod val="50000"/>
                </a:schemeClr>
              </a:solidFill>
            </a:endParaRPr>
          </a:p>
          <a:p>
            <a:pPr algn="ctr" eaLnBrk="1" hangingPunct="1">
              <a:lnSpc>
                <a:spcPct val="80000"/>
              </a:lnSpc>
              <a:spcBef>
                <a:spcPct val="10000"/>
              </a:spcBef>
              <a:buClr>
                <a:schemeClr val="tx2"/>
              </a:buClr>
              <a:defRPr/>
            </a:pPr>
            <a:r>
              <a:rPr lang="en-US" sz="2200" b="1" smtClean="0">
                <a:solidFill>
                  <a:schemeClr val="tx2">
                    <a:lumMod val="50000"/>
                  </a:schemeClr>
                </a:solidFill>
              </a:rPr>
              <a:t>University of Baltimore</a:t>
            </a:r>
            <a:endParaRPr lang="en-US" sz="2200" b="1" dirty="0">
              <a:solidFill>
                <a:schemeClr val="tx2">
                  <a:lumMod val="50000"/>
                </a:schemeClr>
              </a:solidFill>
            </a:endParaRPr>
          </a:p>
          <a:p>
            <a:pPr algn="ctr" eaLnBrk="1" hangingPunct="1">
              <a:lnSpc>
                <a:spcPct val="80000"/>
              </a:lnSpc>
              <a:spcBef>
                <a:spcPct val="10000"/>
              </a:spcBef>
              <a:buClr>
                <a:schemeClr val="tx2"/>
              </a:buClr>
              <a:defRPr/>
            </a:pPr>
            <a:r>
              <a:rPr lang="en-US" sz="1800" b="1" smtClean="0">
                <a:solidFill>
                  <a:schemeClr val="tx2">
                    <a:lumMod val="50000"/>
                  </a:schemeClr>
                </a:solidFill>
              </a:rPr>
              <a:t>N=68</a:t>
            </a:r>
            <a:endParaRPr lang="en-US" sz="1800" b="1" dirty="0">
              <a:solidFill>
                <a:schemeClr val="tx2">
                  <a:lumMod val="50000"/>
                </a:schemeClr>
              </a:solidFill>
            </a:endParaRPr>
          </a:p>
          <a:p>
            <a:pPr algn="ctr" eaLnBrk="1" hangingPunct="1">
              <a:lnSpc>
                <a:spcPct val="80000"/>
              </a:lnSpc>
              <a:spcBef>
                <a:spcPct val="10000"/>
              </a:spcBef>
              <a:buClr>
                <a:schemeClr val="tx2"/>
              </a:buClr>
              <a:defRPr/>
            </a:pPr>
            <a:endParaRPr lang="en-US" sz="1200" b="1" dirty="0">
              <a:solidFill>
                <a:schemeClr val="tx2">
                  <a:lumMod val="50000"/>
                </a:schemeClr>
              </a:solidFill>
            </a:endParaRPr>
          </a:p>
          <a:p>
            <a:pPr algn="ctr" eaLnBrk="1" hangingPunct="1">
              <a:lnSpc>
                <a:spcPct val="80000"/>
              </a:lnSpc>
              <a:spcBef>
                <a:spcPct val="10000"/>
              </a:spcBef>
              <a:buClr>
                <a:schemeClr val="tx2"/>
              </a:buClr>
              <a:defRPr/>
            </a:pPr>
            <a:r>
              <a:rPr lang="en-US" sz="2200" b="1" smtClean="0">
                <a:solidFill>
                  <a:schemeClr val="tx2">
                    <a:lumMod val="50000"/>
                  </a:schemeClr>
                </a:solidFill>
              </a:rPr>
              <a:t>Public 4yr Colleges &amp; Public Universities</a:t>
            </a:r>
            <a:endParaRPr lang="en-US" sz="2200" b="1" dirty="0">
              <a:solidFill>
                <a:schemeClr val="tx2">
                  <a:lumMod val="50000"/>
                </a:schemeClr>
              </a:solidFill>
            </a:endParaRPr>
          </a:p>
          <a:p>
            <a:pPr algn="ctr" eaLnBrk="1" hangingPunct="1">
              <a:lnSpc>
                <a:spcPct val="80000"/>
              </a:lnSpc>
              <a:spcBef>
                <a:spcPct val="10000"/>
              </a:spcBef>
              <a:buClr>
                <a:schemeClr val="tx2"/>
              </a:buClr>
              <a:defRPr/>
            </a:pPr>
            <a:r>
              <a:rPr lang="en-US" sz="1800" b="1" smtClean="0">
                <a:solidFill>
                  <a:schemeClr val="tx2">
                    <a:lumMod val="50000"/>
                  </a:schemeClr>
                </a:solidFill>
              </a:rPr>
              <a:t>N=2,240</a:t>
            </a:r>
            <a:endParaRPr lang="en-US" sz="1800" b="1" dirty="0">
              <a:solidFill>
                <a:schemeClr val="tx2">
                  <a:lumMod val="50000"/>
                </a:schemeClr>
              </a:solidFill>
            </a:endParaRPr>
          </a:p>
        </p:txBody>
      </p:sp>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47800" y="304800"/>
            <a:ext cx="6286500" cy="1905506"/>
          </a:xfrm>
          <a:prstGeom prst="rect">
            <a:avLst/>
          </a:prstGeom>
          <a:noFill/>
          <a:ln w="12700">
            <a:solidFill>
              <a:schemeClr val="tx2">
                <a:lumMod val="50000"/>
              </a:schemeClr>
            </a:solidFill>
            <a:miter lim="800000"/>
            <a:headEnd/>
            <a:tailEnd/>
          </a:ln>
        </p:spPr>
      </p:pic>
      <p:sp>
        <p:nvSpPr>
          <p:cNvPr id="10" name="TextBox 9"/>
          <p:cNvSpPr txBox="1"/>
          <p:nvPr/>
        </p:nvSpPr>
        <p:spPr>
          <a:xfrm>
            <a:off x="0" y="0"/>
            <a:ext cx="990600" cy="1016000"/>
          </a:xfrm>
          <a:prstGeom prst="rect">
            <a:avLst/>
          </a:prstGeom>
          <a:solidFill>
            <a:schemeClr val="tx1">
              <a:lumMod val="20000"/>
              <a:lumOff val="80000"/>
            </a:schemeClr>
          </a:solidFill>
        </p:spPr>
        <p:txBody>
          <a:bodyPr>
            <a:spAutoFit/>
          </a:bodyPr>
          <a:lstStyle/>
          <a:p>
            <a:pPr>
              <a:defRPr/>
            </a:pPr>
            <a:endParaRPr lang="en-US" dirty="0"/>
          </a:p>
          <a:p>
            <a:pPr>
              <a:defRPr/>
            </a:pPr>
            <a:endParaRPr lang="en-US" dirty="0"/>
          </a:p>
          <a:p>
            <a:pPr>
              <a:defRPr/>
            </a:pPr>
            <a:endParaRPr lang="en-US" dirty="0"/>
          </a:p>
        </p:txBody>
      </p:sp>
      <p:sp>
        <p:nvSpPr>
          <p:cNvPr id="11" name="TextBox 10"/>
          <p:cNvSpPr txBox="1"/>
          <p:nvPr/>
        </p:nvSpPr>
        <p:spPr>
          <a:xfrm>
            <a:off x="6934200" y="6400800"/>
            <a:ext cx="1600200" cy="400050"/>
          </a:xfrm>
          <a:prstGeom prst="rect">
            <a:avLst/>
          </a:prstGeom>
          <a:solidFill>
            <a:schemeClr val="tx1">
              <a:lumMod val="20000"/>
              <a:lumOff val="80000"/>
            </a:schemeClr>
          </a:solidFill>
        </p:spPr>
        <p:txBody>
          <a:bodyPr>
            <a:spAutoFit/>
          </a:bodyP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sz="quarter"/>
          </p:nvPr>
        </p:nvSpPr>
        <p:spPr>
          <a:xfrm>
            <a:off x="685800" y="2454275"/>
            <a:ext cx="7772400" cy="1736725"/>
          </a:xfrm>
        </p:spPr>
        <p:txBody>
          <a:bodyPr/>
          <a:lstStyle/>
          <a:p>
            <a:pPr>
              <a:defRPr/>
            </a:pPr>
            <a:r>
              <a:rPr lang="en-US" dirty="0" smtClean="0">
                <a:solidFill>
                  <a:schemeClr val="tx2">
                    <a:lumMod val="50000"/>
                  </a:schemeClr>
                </a:solidFill>
              </a:rPr>
              <a:t>Adjustment to College</a:t>
            </a:r>
            <a:endParaRPr lang="en-US" dirty="0">
              <a:solidFill>
                <a:schemeClr val="tx2">
                  <a:lumMod val="50000"/>
                </a:schemeClr>
              </a:solidFill>
            </a:endParaRPr>
          </a:p>
        </p:txBody>
      </p:sp>
      <p:sp>
        <p:nvSpPr>
          <p:cNvPr id="32771" name="Subtitle 8"/>
          <p:cNvSpPr>
            <a:spLocks noGrp="1"/>
          </p:cNvSpPr>
          <p:nvPr>
            <p:ph type="subTitle" sz="quarter" idx="1"/>
          </p:nvPr>
        </p:nvSpPr>
        <p:spPr>
          <a:xfrm>
            <a:off x="1143000" y="4572000"/>
            <a:ext cx="6629400" cy="1371600"/>
          </a:xfrm>
        </p:spPr>
        <p:txBody>
          <a:bodyPr/>
          <a:lstStyle/>
          <a:p>
            <a:pPr>
              <a:spcBef>
                <a:spcPct val="0"/>
              </a:spcBef>
            </a:pPr>
            <a:r>
              <a:rPr lang="en-US" smtClean="0"/>
              <a:t>Students’ ability to adjust academically and socially plays a large role in student success, retention, and satisfaction. </a:t>
            </a:r>
          </a:p>
          <a:p>
            <a:endParaRPr lang="en-US" sz="1800" smtClean="0"/>
          </a:p>
        </p:txBody>
      </p:sp>
      <p:pic>
        <p:nvPicPr>
          <p:cNvPr id="4506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16521" y="1905000"/>
            <a:ext cx="1923047" cy="1600200"/>
          </a:xfrm>
          <a:prstGeom prst="rect">
            <a:avLst/>
          </a:prstGeom>
          <a:noFill/>
          <a:ln w="25400">
            <a:solidFill>
              <a:schemeClr val="tx1">
                <a:lumMod val="75000"/>
              </a:schemeClr>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a:xfrm>
            <a:off x="914400" y="152400"/>
            <a:ext cx="8001000" cy="1524000"/>
          </a:xfrm>
        </p:spPr>
        <p:txBody>
          <a:bodyPr/>
          <a:lstStyle/>
          <a:p>
            <a:pPr eaLnBrk="1" hangingPunct="1">
              <a:defRPr/>
            </a:pPr>
            <a:r>
              <a:rPr lang="en-US" dirty="0" smtClean="0">
                <a:solidFill>
                  <a:schemeClr val="tx1">
                    <a:lumMod val="50000"/>
                  </a:schemeClr>
                </a:solidFill>
              </a:rPr>
              <a:t>Academic Adjustment</a:t>
            </a:r>
            <a:br>
              <a:rPr lang="en-US"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i="1" dirty="0" smtClean="0"/>
              <a:t>Academic Adjustment </a:t>
            </a:r>
            <a:r>
              <a:rPr lang="en-US" sz="1600" dirty="0" smtClean="0"/>
              <a:t>measures the ease with which students adjust to the </a:t>
            </a:r>
            <a:br>
              <a:rPr lang="en-US" sz="1600" dirty="0" smtClean="0"/>
            </a:br>
            <a:r>
              <a:rPr lang="en-US" sz="1600" dirty="0" smtClean="0"/>
              <a:t>academic demands of college.</a:t>
            </a:r>
            <a:r>
              <a:rPr lang="en-US" sz="1600" dirty="0" smtClean="0">
                <a:solidFill>
                  <a:schemeClr val="tx1"/>
                </a:solidFill>
              </a:rPr>
              <a:t/>
            </a:r>
            <a:br>
              <a:rPr lang="en-US" sz="1600" dirty="0" smtClean="0">
                <a:solidFill>
                  <a:schemeClr val="tx1"/>
                </a:solidFill>
              </a:rPr>
            </a:br>
            <a:endParaRPr lang="en-US" sz="1600" dirty="0" smtClean="0">
              <a:solidFill>
                <a:schemeClr val="tx1"/>
              </a:solidFill>
            </a:endParaRPr>
          </a:p>
        </p:txBody>
      </p:sp>
      <p:graphicFrame>
        <p:nvGraphicFramePr>
          <p:cNvPr id="8" name="Academic Adjustment"/>
          <p:cNvGraphicFramePr>
            <a:graphicFrameLocks noChangeAspect="1"/>
          </p:cNvGraphicFramePr>
          <p:nvPr>
            <p:custDataLst>
              <p:tags r:id="rId1"/>
            </p:custDataLst>
            <p:extLst>
              <p:ext uri="{D42A27DB-BD31-4B8C-83A1-F6EECF244321}">
                <p14:modId xmlns:p14="http://schemas.microsoft.com/office/powerpoint/2010/main" val="4048688517"/>
              </p:ext>
            </p:extLst>
          </p:nvPr>
        </p:nvGraphicFramePr>
        <p:xfrm>
          <a:off x="152400" y="1447800"/>
          <a:ext cx="88392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10"/>
          <p:cNvSpPr>
            <a:spLocks noGrp="1"/>
          </p:cNvSpPr>
          <p:nvPr>
            <p:ph type="sldNum" sz="quarter" idx="10"/>
          </p:nvPr>
        </p:nvSpPr>
        <p:spPr/>
        <p:txBody>
          <a:bodyPr/>
          <a:lstStyle/>
          <a:p>
            <a:pPr>
              <a:defRPr/>
            </a:pPr>
            <a:fld id="{7F203371-9CB2-4A90-9261-771DC74F61A0}" type="slidenum">
              <a:rPr lang="en-US" smtClean="0"/>
              <a:pPr>
                <a:defRPr/>
              </a:pPr>
              <a:t>11</a:t>
            </a:fld>
            <a:endParaRPr lang="en-US" dirty="0"/>
          </a:p>
        </p:txBody>
      </p:sp>
      <p:sp>
        <p:nvSpPr>
          <p:cNvPr id="2" name="Rectangle 1"/>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0" name="Rectangle 9"/>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a:xfrm>
            <a:off x="914400" y="152400"/>
            <a:ext cx="8001000" cy="1600200"/>
          </a:xfrm>
        </p:spPr>
        <p:txBody>
          <a:bodyPr/>
          <a:lstStyle/>
          <a:p>
            <a:pPr eaLnBrk="1" hangingPunct="1">
              <a:defRPr/>
            </a:pPr>
            <a:r>
              <a:rPr lang="en-US" dirty="0" smtClean="0">
                <a:solidFill>
                  <a:schemeClr val="tx1">
                    <a:lumMod val="50000"/>
                  </a:schemeClr>
                </a:solidFill>
              </a:rPr>
              <a:t>Sense of Belonging</a:t>
            </a:r>
            <a:br>
              <a:rPr lang="en-US"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The campus community is a powerful source of influence on students’ development. </a:t>
            </a:r>
            <a:br>
              <a:rPr lang="en-US" sz="1600" dirty="0" smtClean="0"/>
            </a:br>
            <a:r>
              <a:rPr lang="en-US" sz="1600" i="1" dirty="0" smtClean="0"/>
              <a:t>Sense of Belonging </a:t>
            </a:r>
            <a:r>
              <a:rPr lang="en-US" sz="1600" dirty="0" smtClean="0"/>
              <a:t>measures the extent to which students feel a sense of academic and social integration on campus.</a:t>
            </a:r>
            <a:endParaRPr lang="en-US" sz="1600" dirty="0" smtClean="0">
              <a:solidFill>
                <a:schemeClr val="tx1"/>
              </a:solidFill>
            </a:endParaRPr>
          </a:p>
        </p:txBody>
      </p:sp>
      <p:graphicFrame>
        <p:nvGraphicFramePr>
          <p:cNvPr id="8" name="Sense of Belonging"/>
          <p:cNvGraphicFramePr>
            <a:graphicFrameLocks noChangeAspect="1"/>
          </p:cNvGraphicFramePr>
          <p:nvPr>
            <p:custDataLst>
              <p:tags r:id="rId1"/>
            </p:custDataLst>
            <p:extLst>
              <p:ext uri="{D42A27DB-BD31-4B8C-83A1-F6EECF244321}">
                <p14:modId xmlns:p14="http://schemas.microsoft.com/office/powerpoint/2010/main" val="2390304998"/>
              </p:ext>
            </p:extLst>
          </p:nvPr>
        </p:nvGraphicFramePr>
        <p:xfrm>
          <a:off x="152400" y="1524000"/>
          <a:ext cx="88392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9"/>
          <p:cNvSpPr>
            <a:spLocks noGrp="1"/>
          </p:cNvSpPr>
          <p:nvPr>
            <p:ph type="sldNum" sz="quarter" idx="10"/>
          </p:nvPr>
        </p:nvSpPr>
        <p:spPr/>
        <p:txBody>
          <a:bodyPr/>
          <a:lstStyle/>
          <a:p>
            <a:pPr>
              <a:defRPr/>
            </a:pPr>
            <a:fld id="{7F203371-9CB2-4A90-9261-771DC74F61A0}" type="slidenum">
              <a:rPr lang="en-US" smtClean="0"/>
              <a:pPr>
                <a:defRPr/>
              </a:pPr>
              <a:t>12</a:t>
            </a:fld>
            <a:endParaRPr lang="en-US" dirty="0"/>
          </a:p>
        </p:txBody>
      </p:sp>
      <p:sp>
        <p:nvSpPr>
          <p:cNvPr id="11" name="Rectangle 10"/>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2" name="Rectangle 11"/>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0"/>
          </p:nvPr>
        </p:nvSpPr>
        <p:spPr>
          <a:xfrm>
            <a:off x="8686800" y="6397625"/>
            <a:ext cx="457200" cy="457200"/>
          </a:xfrm>
          <a:noFill/>
        </p:spPr>
        <p:txBody>
          <a:bodyPr/>
          <a:lstStyle/>
          <a:p>
            <a:fld id="{BC9E72EC-FFFB-43EB-8E43-F0B755F649C5}" type="slidenum">
              <a:rPr lang="en-US" smtClean="0"/>
              <a:pPr/>
              <a:t>13</a:t>
            </a:fld>
            <a:endParaRPr lang="en-US" smtClean="0"/>
          </a:p>
        </p:txBody>
      </p:sp>
      <p:sp>
        <p:nvSpPr>
          <p:cNvPr id="3077" name="Rectangle 2"/>
          <p:cNvSpPr>
            <a:spLocks noGrp="1" noChangeArrowheads="1"/>
          </p:cNvSpPr>
          <p:nvPr>
            <p:ph type="title"/>
          </p:nvPr>
        </p:nvSpPr>
        <p:spPr>
          <a:xfrm>
            <a:off x="914400" y="152400"/>
            <a:ext cx="8001000" cy="1295400"/>
          </a:xfrm>
        </p:spPr>
        <p:txBody>
          <a:bodyPr/>
          <a:lstStyle/>
          <a:p>
            <a:pPr eaLnBrk="1" hangingPunct="1">
              <a:defRPr/>
            </a:pPr>
            <a:r>
              <a:rPr lang="en-US" dirty="0" smtClean="0">
                <a:solidFill>
                  <a:schemeClr val="tx1">
                    <a:lumMod val="50000"/>
                  </a:schemeClr>
                </a:solidFill>
              </a:rPr>
              <a:t>Navigational Action </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These items illustrate how often students participated in institutional programs or </a:t>
            </a:r>
            <a:br>
              <a:rPr lang="en-US" sz="1600" dirty="0" smtClean="0"/>
            </a:br>
            <a:r>
              <a:rPr lang="en-US" sz="1600" dirty="0" smtClean="0"/>
              <a:t>engaged in activities that would help them successfully traverse the institution.</a:t>
            </a:r>
            <a:endParaRPr lang="en-US" sz="1600" dirty="0" smtClean="0">
              <a:solidFill>
                <a:schemeClr val="tx1"/>
              </a:solidFill>
            </a:endParaRPr>
          </a:p>
        </p:txBody>
      </p:sp>
      <p:graphicFrame>
        <p:nvGraphicFramePr>
          <p:cNvPr id="16" name="Navigational Action"/>
          <p:cNvGraphicFramePr>
            <a:graphicFrameLocks noChangeAspect="1"/>
          </p:cNvGraphicFramePr>
          <p:nvPr>
            <p:custDataLst>
              <p:tags r:id="rId1"/>
            </p:custDataLst>
            <p:extLst>
              <p:ext uri="{D42A27DB-BD31-4B8C-83A1-F6EECF244321}">
                <p14:modId xmlns:p14="http://schemas.microsoft.com/office/powerpoint/2010/main" val="1810411241"/>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3078" name="TextBox 8"/>
          <p:cNvSpPr txBox="1">
            <a:spLocks noChangeArrowheads="1"/>
          </p:cNvSpPr>
          <p:nvPr/>
        </p:nvSpPr>
        <p:spPr bwMode="auto">
          <a:xfrm>
            <a:off x="1143000" y="5257800"/>
            <a:ext cx="1752600" cy="338138"/>
          </a:xfrm>
          <a:prstGeom prst="rect">
            <a:avLst/>
          </a:prstGeom>
          <a:noFill/>
          <a:ln w="9525">
            <a:noFill/>
            <a:miter lim="800000"/>
            <a:headEnd/>
            <a:tailEnd/>
          </a:ln>
        </p:spPr>
        <p:txBody>
          <a:bodyPr>
            <a:spAutoFit/>
          </a:bodyPr>
          <a:lstStyle/>
          <a:p>
            <a:pPr algn="ctr">
              <a:defRPr/>
            </a:pPr>
            <a:r>
              <a:rPr lang="en-US" sz="1600" dirty="0">
                <a:solidFill>
                  <a:schemeClr val="tx2">
                    <a:lumMod val="75000"/>
                  </a:schemeClr>
                </a:solidFill>
              </a:rPr>
              <a:t>Academic advising</a:t>
            </a:r>
          </a:p>
        </p:txBody>
      </p:sp>
      <p:sp>
        <p:nvSpPr>
          <p:cNvPr id="3079" name="TextBox 9"/>
          <p:cNvSpPr txBox="1">
            <a:spLocks noChangeArrowheads="1"/>
          </p:cNvSpPr>
          <p:nvPr/>
        </p:nvSpPr>
        <p:spPr bwMode="auto">
          <a:xfrm>
            <a:off x="3810000" y="5257800"/>
            <a:ext cx="1828800" cy="338138"/>
          </a:xfrm>
          <a:prstGeom prst="rect">
            <a:avLst/>
          </a:prstGeom>
          <a:noFill/>
          <a:ln w="9525">
            <a:noFill/>
            <a:miter lim="800000"/>
            <a:headEnd/>
            <a:tailEnd/>
          </a:ln>
        </p:spPr>
        <p:txBody>
          <a:bodyPr>
            <a:spAutoFit/>
          </a:bodyPr>
          <a:lstStyle/>
          <a:p>
            <a:pPr algn="ctr">
              <a:defRPr/>
            </a:pPr>
            <a:r>
              <a:rPr lang="en-US" sz="1600" dirty="0">
                <a:solidFill>
                  <a:schemeClr val="tx1">
                    <a:lumMod val="75000"/>
                  </a:schemeClr>
                </a:solidFill>
              </a:rPr>
              <a:t>Study skills advising</a:t>
            </a:r>
          </a:p>
        </p:txBody>
      </p:sp>
      <p:sp>
        <p:nvSpPr>
          <p:cNvPr id="3080" name="TextBox 10"/>
          <p:cNvSpPr txBox="1">
            <a:spLocks noChangeArrowheads="1"/>
          </p:cNvSpPr>
          <p:nvPr/>
        </p:nvSpPr>
        <p:spPr bwMode="auto">
          <a:xfrm>
            <a:off x="6781800" y="5257800"/>
            <a:ext cx="1371600" cy="338138"/>
          </a:xfrm>
          <a:prstGeom prst="rect">
            <a:avLst/>
          </a:prstGeom>
          <a:noFill/>
          <a:ln w="9525">
            <a:noFill/>
            <a:miter lim="800000"/>
            <a:headEnd/>
            <a:tailEnd/>
          </a:ln>
        </p:spPr>
        <p:txBody>
          <a:bodyPr>
            <a:spAutoFit/>
          </a:bodyPr>
          <a:lstStyle/>
          <a:p>
            <a:pPr algn="ctr">
              <a:defRPr/>
            </a:pPr>
            <a:r>
              <a:rPr lang="en-US" sz="1600" dirty="0">
                <a:solidFill>
                  <a:schemeClr val="tx1">
                    <a:lumMod val="75000"/>
                  </a:schemeClr>
                </a:solidFill>
              </a:rPr>
              <a:t>Writing center</a:t>
            </a:r>
          </a:p>
        </p:txBody>
      </p:sp>
      <p:sp>
        <p:nvSpPr>
          <p:cNvPr id="13" name="Rectangle 12"/>
          <p:cNvSpPr/>
          <p:nvPr/>
        </p:nvSpPr>
        <p:spPr>
          <a:xfrm>
            <a:off x="2738747" y="5798403"/>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7" name="Rectangle 16"/>
          <p:cNvSpPr/>
          <p:nvPr/>
        </p:nvSpPr>
        <p:spPr>
          <a:xfrm>
            <a:off x="4509283" y="5798403"/>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  </a:t>
            </a:r>
            <a:r>
              <a:rPr lang="en-US" sz="1200" dirty="0" smtClean="0">
                <a:solidFill>
                  <a:schemeClr val="tx2">
                    <a:lumMod val="75000"/>
                  </a:schemeClr>
                </a:solidFill>
              </a:rPr>
              <a:t>Frequently          </a:t>
            </a:r>
            <a:endParaRPr lang="en-US" sz="1200" dirty="0"/>
          </a:p>
          <a:p>
            <a:pPr algn="ctr"/>
            <a:r>
              <a:rPr lang="en-US" sz="1200" b="1" dirty="0" smtClean="0">
                <a:solidFill>
                  <a:srgbClr val="FFFF00"/>
                </a:solidFill>
              </a:rPr>
              <a:t>■</a:t>
            </a: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0"/>
          </p:nvPr>
        </p:nvSpPr>
        <p:spPr>
          <a:xfrm>
            <a:off x="8686800" y="6397625"/>
            <a:ext cx="457200" cy="457200"/>
          </a:xfrm>
          <a:noFill/>
        </p:spPr>
        <p:txBody>
          <a:bodyPr/>
          <a:lstStyle/>
          <a:p>
            <a:fld id="{3629F9BE-468E-497A-B99D-B1B0A9C92325}" type="slidenum">
              <a:rPr lang="en-US" smtClean="0"/>
              <a:pPr/>
              <a:t>14</a:t>
            </a:fld>
            <a:endParaRPr lang="en-US" smtClean="0"/>
          </a:p>
        </p:txBody>
      </p:sp>
      <p:graphicFrame>
        <p:nvGraphicFramePr>
          <p:cNvPr id="13" name="Navigational Action"/>
          <p:cNvGraphicFramePr>
            <a:graphicFrameLocks noChangeAspect="1"/>
          </p:cNvGraphicFramePr>
          <p:nvPr>
            <p:custDataLst>
              <p:tags r:id="rId1"/>
            </p:custDataLst>
            <p:extLst>
              <p:ext uri="{D42A27DB-BD31-4B8C-83A1-F6EECF244321}">
                <p14:modId xmlns:p14="http://schemas.microsoft.com/office/powerpoint/2010/main" val="504940603"/>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4102" name="TextBox 8"/>
          <p:cNvSpPr txBox="1">
            <a:spLocks noChangeArrowheads="1"/>
          </p:cNvSpPr>
          <p:nvPr/>
        </p:nvSpPr>
        <p:spPr bwMode="auto">
          <a:xfrm>
            <a:off x="990600" y="5181600"/>
            <a:ext cx="2133600" cy="5238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Participated in an academic support program</a:t>
            </a:r>
          </a:p>
        </p:txBody>
      </p:sp>
      <p:sp>
        <p:nvSpPr>
          <p:cNvPr id="4103" name="TextBox 9"/>
          <p:cNvSpPr txBox="1">
            <a:spLocks noChangeArrowheads="1"/>
          </p:cNvSpPr>
          <p:nvPr/>
        </p:nvSpPr>
        <p:spPr bwMode="auto">
          <a:xfrm>
            <a:off x="3505200" y="5181600"/>
            <a:ext cx="2514600" cy="954107"/>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Taken a course or first year seminar designed to help </a:t>
            </a:r>
            <a:r>
              <a:rPr lang="en-US" sz="1400" dirty="0" smtClean="0">
                <a:solidFill>
                  <a:schemeClr val="tx2">
                    <a:lumMod val="75000"/>
                  </a:schemeClr>
                </a:solidFill>
              </a:rPr>
              <a:t>students </a:t>
            </a:r>
            <a:r>
              <a:rPr lang="en-US" sz="1400" dirty="0">
                <a:solidFill>
                  <a:schemeClr val="tx2">
                    <a:lumMod val="75000"/>
                  </a:schemeClr>
                </a:solidFill>
              </a:rPr>
              <a:t>adjust to college-level academics</a:t>
            </a:r>
          </a:p>
        </p:txBody>
      </p:sp>
      <p:sp>
        <p:nvSpPr>
          <p:cNvPr id="4104" name="TextBox 10"/>
          <p:cNvSpPr txBox="1">
            <a:spLocks noChangeArrowheads="1"/>
          </p:cNvSpPr>
          <p:nvPr/>
        </p:nvSpPr>
        <p:spPr bwMode="auto">
          <a:xfrm>
            <a:off x="6400800" y="5181600"/>
            <a:ext cx="2362200" cy="738188"/>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Taken a course or first-year seminar designed to help students adjust to college life</a:t>
            </a:r>
          </a:p>
        </p:txBody>
      </p:sp>
      <p:sp>
        <p:nvSpPr>
          <p:cNvPr id="16" name="Rectangle 2"/>
          <p:cNvSpPr>
            <a:spLocks noGrp="1" noChangeArrowheads="1"/>
          </p:cNvSpPr>
          <p:nvPr>
            <p:ph type="title"/>
          </p:nvPr>
        </p:nvSpPr>
        <p:spPr>
          <a:xfrm>
            <a:off x="914400" y="152400"/>
            <a:ext cx="8226425" cy="1143000"/>
          </a:xfrm>
        </p:spPr>
        <p:txBody>
          <a:bodyPr/>
          <a:lstStyle/>
          <a:p>
            <a:pPr eaLnBrk="1" hangingPunct="1">
              <a:defRPr/>
            </a:pPr>
            <a:r>
              <a:rPr lang="en-US" dirty="0" smtClean="0">
                <a:solidFill>
                  <a:schemeClr val="tx1">
                    <a:lumMod val="50000"/>
                  </a:schemeClr>
                </a:solidFill>
              </a:rPr>
              <a:t>Navigational Action </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These items illustrate how often students participated in institutional programs or </a:t>
            </a:r>
            <a:br>
              <a:rPr lang="en-US" sz="1600" dirty="0" smtClean="0"/>
            </a:br>
            <a:r>
              <a:rPr lang="en-US" sz="1600" dirty="0" smtClean="0"/>
              <a:t>engaged in activities that would help them successfully traverse the institution.</a:t>
            </a:r>
            <a:endParaRPr lang="en-US" sz="1600" dirty="0" smtClean="0">
              <a:solidFill>
                <a:schemeClr val="tx1"/>
              </a:solidFill>
            </a:endParaRPr>
          </a:p>
        </p:txBody>
      </p:sp>
      <p:sp>
        <p:nvSpPr>
          <p:cNvPr id="11" name="Rectangle 10"/>
          <p:cNvSpPr/>
          <p:nvPr/>
        </p:nvSpPr>
        <p:spPr>
          <a:xfrm>
            <a:off x="3141748" y="6150833"/>
            <a:ext cx="1263551" cy="584775"/>
          </a:xfrm>
          <a:prstGeom prst="rect">
            <a:avLst/>
          </a:prstGeom>
        </p:spPr>
        <p:txBody>
          <a:bodyPr wrap="none" anchor="ctr">
            <a:spAutoFit/>
          </a:bodyPr>
          <a:lstStyle/>
          <a:p>
            <a:pPr algn="ctr"/>
            <a:r>
              <a:rPr lang="en-US" sz="1200" b="1" dirty="0" smtClean="0">
                <a:solidFill>
                  <a:schemeClr val="tx2">
                    <a:lumMod val="75000"/>
                  </a:schemeClr>
                </a:solidFill>
              </a:rPr>
              <a:t>Your Institution</a:t>
            </a:r>
          </a:p>
          <a:p>
            <a:pPr algn="ctr"/>
            <a:r>
              <a:rPr lang="en-US" b="1" dirty="0" smtClean="0">
                <a:solidFill>
                  <a:schemeClr val="tx2">
                    <a:lumMod val="75000"/>
                  </a:schemeClr>
                </a:solidFill>
              </a:rPr>
              <a:t>■ </a:t>
            </a:r>
            <a:r>
              <a:rPr lang="en-US" sz="1200" dirty="0" smtClean="0">
                <a:solidFill>
                  <a:schemeClr val="tx2">
                    <a:lumMod val="75000"/>
                  </a:schemeClr>
                </a:solidFill>
              </a:rPr>
              <a:t>Yes</a:t>
            </a:r>
            <a:endParaRPr lang="en-US" sz="1200" dirty="0"/>
          </a:p>
        </p:txBody>
      </p:sp>
      <p:sp>
        <p:nvSpPr>
          <p:cNvPr id="14" name="Rectangle 13"/>
          <p:cNvSpPr/>
          <p:nvPr/>
        </p:nvSpPr>
        <p:spPr>
          <a:xfrm>
            <a:off x="4962714" y="6150833"/>
            <a:ext cx="1438086" cy="584775"/>
          </a:xfrm>
          <a:prstGeom prst="rect">
            <a:avLst/>
          </a:prstGeom>
        </p:spPr>
        <p:txBody>
          <a:bodyPr wrap="none">
            <a:spAutoFit/>
          </a:bodyPr>
          <a:lstStyle/>
          <a:p>
            <a:pPr algn="ctr"/>
            <a:r>
              <a:rPr lang="en-US" sz="1200" b="1" dirty="0">
                <a:solidFill>
                  <a:schemeClr val="tx2">
                    <a:lumMod val="75000"/>
                  </a:schemeClr>
                </a:solidFill>
              </a:rPr>
              <a:t>Comparison Group</a:t>
            </a:r>
            <a:endParaRPr lang="en-US" sz="1200" b="1" dirty="0" smtClean="0">
              <a:solidFill>
                <a:schemeClr val="accent2">
                  <a:lumMod val="90000"/>
                </a:schemeClr>
              </a:solidFill>
            </a:endParaRPr>
          </a:p>
          <a:p>
            <a:pPr algn="ctr"/>
            <a:r>
              <a:rPr lang="en-US" b="1" dirty="0" smtClean="0">
                <a:solidFill>
                  <a:schemeClr val="accent2">
                    <a:lumMod val="90000"/>
                  </a:schemeClr>
                </a:solidFill>
              </a:rPr>
              <a:t>■</a:t>
            </a:r>
            <a:r>
              <a:rPr lang="en-US" b="1" dirty="0" smtClean="0">
                <a:solidFill>
                  <a:schemeClr val="tx2">
                    <a:lumMod val="75000"/>
                  </a:schemeClr>
                </a:solidFill>
              </a:rPr>
              <a:t> </a:t>
            </a:r>
            <a:r>
              <a:rPr lang="en-US" sz="1200" dirty="0" smtClean="0">
                <a:solidFill>
                  <a:schemeClr val="tx2">
                    <a:lumMod val="75000"/>
                  </a:schemeClr>
                </a:solidFill>
              </a:rPr>
              <a:t>Yes</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685800" y="2530475"/>
            <a:ext cx="7772400" cy="1736725"/>
          </a:xfrm>
        </p:spPr>
        <p:txBody>
          <a:bodyPr/>
          <a:lstStyle/>
          <a:p>
            <a:pPr>
              <a:defRPr/>
            </a:pPr>
            <a:r>
              <a:rPr lang="en-US" dirty="0" smtClean="0">
                <a:solidFill>
                  <a:schemeClr val="tx2">
                    <a:lumMod val="50000"/>
                  </a:schemeClr>
                </a:solidFill>
              </a:rPr>
              <a:t>Academic Outcomes and Experiences</a:t>
            </a:r>
            <a:endParaRPr lang="en-US" dirty="0">
              <a:solidFill>
                <a:schemeClr val="tx2">
                  <a:lumMod val="50000"/>
                </a:schemeClr>
              </a:solidFill>
            </a:endParaRPr>
          </a:p>
        </p:txBody>
      </p:sp>
      <p:sp>
        <p:nvSpPr>
          <p:cNvPr id="34819" name="Subtitle 6"/>
          <p:cNvSpPr>
            <a:spLocks noGrp="1"/>
          </p:cNvSpPr>
          <p:nvPr>
            <p:ph type="subTitle" sz="quarter" idx="1"/>
          </p:nvPr>
        </p:nvSpPr>
        <p:spPr>
          <a:xfrm>
            <a:off x="1371600" y="4648200"/>
            <a:ext cx="6400800" cy="1752600"/>
          </a:xfrm>
        </p:spPr>
        <p:txBody>
          <a:bodyPr/>
          <a:lstStyle/>
          <a:p>
            <a:r>
              <a:rPr lang="en-US" smtClean="0"/>
              <a:t>Students develop skills, knowledge, and abilities through their experiences both in and out of the classroom.</a:t>
            </a:r>
          </a:p>
          <a:p>
            <a:endParaRPr lang="en-US" sz="1600" smtClean="0"/>
          </a:p>
        </p:txBody>
      </p:sp>
      <p:pic>
        <p:nvPicPr>
          <p:cNvPr id="81926" name="Picture 6"/>
          <p:cNvPicPr>
            <a:picLocks noChangeAspect="1" noChangeArrowheads="1"/>
          </p:cNvPicPr>
          <p:nvPr/>
        </p:nvPicPr>
        <p:blipFill>
          <a:blip r:embed="rId3" cstate="print"/>
          <a:srcRect/>
          <a:stretch>
            <a:fillRect/>
          </a:stretch>
        </p:blipFill>
        <p:spPr bwMode="auto">
          <a:xfrm>
            <a:off x="3505200" y="1968500"/>
            <a:ext cx="2286000" cy="1155700"/>
          </a:xfrm>
          <a:prstGeom prst="rect">
            <a:avLst/>
          </a:prstGeom>
          <a:noFill/>
          <a:ln w="12700">
            <a:solidFill>
              <a:schemeClr val="tx2">
                <a:lumMod val="50000"/>
              </a:schemeClr>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F203371-9CB2-4A90-9261-771DC74F61A0}" type="slidenum">
              <a:rPr lang="en-US" smtClean="0"/>
              <a:pPr>
                <a:defRPr/>
              </a:pPr>
              <a:t>16</a:t>
            </a:fld>
            <a:endParaRPr lang="en-US" dirty="0"/>
          </a:p>
        </p:txBody>
      </p:sp>
      <p:graphicFrame>
        <p:nvGraphicFramePr>
          <p:cNvPr id="10" name="Object 6"/>
          <p:cNvGraphicFramePr>
            <a:graphicFrameLocks noChangeAspect="1"/>
          </p:cNvGraphicFramePr>
          <p:nvPr>
            <p:custDataLst>
              <p:tags r:id="rId1"/>
            </p:custDataLst>
          </p:nvPr>
        </p:nvGraphicFramePr>
        <p:xfrm>
          <a:off x="98425" y="1498600"/>
          <a:ext cx="8956675"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abits of Mind"/>
          <p:cNvGraphicFramePr>
            <a:graphicFrameLocks/>
          </p:cNvGraphicFramePr>
          <p:nvPr>
            <p:extLst>
              <p:ext uri="{D42A27DB-BD31-4B8C-83A1-F6EECF244321}">
                <p14:modId xmlns:p14="http://schemas.microsoft.com/office/powerpoint/2010/main" val="4161765558"/>
              </p:ext>
            </p:extLst>
          </p:nvPr>
        </p:nvGraphicFramePr>
        <p:xfrm>
          <a:off x="0" y="1600200"/>
          <a:ext cx="6324600" cy="4648200"/>
        </p:xfrm>
        <a:graphic>
          <a:graphicData uri="http://schemas.openxmlformats.org/drawingml/2006/chart">
            <c:chart xmlns:c="http://schemas.openxmlformats.org/drawingml/2006/chart" xmlns:r="http://schemas.openxmlformats.org/officeDocument/2006/relationships" r:id="rId5"/>
          </a:graphicData>
        </a:graphic>
      </p:graphicFrame>
      <p:sp>
        <p:nvSpPr>
          <p:cNvPr id="7173" name="Rectangle 2"/>
          <p:cNvSpPr>
            <a:spLocks noGrp="1" noChangeArrowheads="1"/>
          </p:cNvSpPr>
          <p:nvPr>
            <p:ph type="title" idx="4294967295"/>
          </p:nvPr>
        </p:nvSpPr>
        <p:spPr>
          <a:xfrm>
            <a:off x="990600" y="152400"/>
            <a:ext cx="8001000" cy="1219200"/>
          </a:xfrm>
        </p:spPr>
        <p:txBody>
          <a:bodyPr/>
          <a:lstStyle/>
          <a:p>
            <a:pPr eaLnBrk="1" hangingPunct="1">
              <a:defRPr/>
            </a:pPr>
            <a:r>
              <a:rPr lang="en-US" dirty="0" smtClean="0">
                <a:solidFill>
                  <a:schemeClr val="tx1">
                    <a:lumMod val="50000"/>
                  </a:schemeClr>
                </a:solidFill>
              </a:rPr>
              <a:t>Habits of Mind</a:t>
            </a:r>
            <a:br>
              <a:rPr lang="en-US"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i="1" dirty="0" smtClean="0">
                <a:solidFill>
                  <a:schemeClr val="tx1"/>
                </a:solidFill>
              </a:rPr>
              <a:t> </a:t>
            </a:r>
            <a:r>
              <a:rPr lang="en-US" sz="1600" i="1" dirty="0" smtClean="0"/>
              <a:t>Habits of Mind </a:t>
            </a:r>
            <a:r>
              <a:rPr lang="en-US" sz="1600" dirty="0" smtClean="0"/>
              <a:t>is a unified measure of the behaviors and traits associated with academic success. These learning behaviors are seen as the foundation for lifelong learning.</a:t>
            </a:r>
            <a:endParaRPr lang="en-US" sz="1600" dirty="0" smtClean="0">
              <a:solidFill>
                <a:schemeClr val="tx1"/>
              </a:solidFill>
            </a:endParaRPr>
          </a:p>
        </p:txBody>
      </p:sp>
      <p:sp>
        <p:nvSpPr>
          <p:cNvPr id="7176" name="TextBox 1"/>
          <p:cNvSpPr txBox="1">
            <a:spLocks noChangeArrowheads="1"/>
          </p:cNvSpPr>
          <p:nvPr/>
        </p:nvSpPr>
        <p:spPr bwMode="auto">
          <a:xfrm>
            <a:off x="5791200" y="1828800"/>
            <a:ext cx="2971800" cy="3505200"/>
          </a:xfrm>
          <a:prstGeom prst="rect">
            <a:avLst/>
          </a:prstGeom>
          <a:noFill/>
          <a:ln w="9525">
            <a:noFill/>
            <a:miter lim="800000"/>
            <a:headEnd/>
            <a:tailEnd/>
          </a:ln>
        </p:spPr>
        <p:txBody>
          <a:bodyPr/>
          <a:lstStyle/>
          <a:p>
            <a:pPr algn="ctr">
              <a:defRPr/>
            </a:pPr>
            <a:r>
              <a:rPr lang="en-US" sz="1200" u="sng" dirty="0">
                <a:solidFill>
                  <a:schemeClr val="tx2">
                    <a:lumMod val="75000"/>
                  </a:schemeClr>
                </a:solidFill>
              </a:rPr>
              <a:t>Construct Items</a:t>
            </a:r>
          </a:p>
          <a:p>
            <a:pPr>
              <a:defRPr/>
            </a:pPr>
            <a:endParaRPr lang="en-US" sz="1200" u="sng" dirty="0">
              <a:solidFill>
                <a:schemeClr val="tx2">
                  <a:lumMod val="75000"/>
                </a:schemeClr>
              </a:solidFill>
            </a:endParaRPr>
          </a:p>
          <a:p>
            <a:pPr>
              <a:buFont typeface="Arial" charset="0"/>
              <a:buChar char="•"/>
              <a:defRPr/>
            </a:pPr>
            <a:r>
              <a:rPr lang="en-US" sz="1200" dirty="0">
                <a:solidFill>
                  <a:schemeClr val="tx2">
                    <a:lumMod val="75000"/>
                  </a:schemeClr>
                </a:solidFill>
              </a:rPr>
              <a:t> Support your opinion with logical argument</a:t>
            </a:r>
          </a:p>
          <a:p>
            <a:pPr>
              <a:buFont typeface="Arial" charset="0"/>
              <a:buChar char="•"/>
              <a:defRPr/>
            </a:pPr>
            <a:r>
              <a:rPr lang="en-US" sz="1200" dirty="0">
                <a:solidFill>
                  <a:schemeClr val="tx2">
                    <a:lumMod val="75000"/>
                  </a:schemeClr>
                </a:solidFill>
              </a:rPr>
              <a:t> Seek solutions to problems and explain them</a:t>
            </a:r>
          </a:p>
          <a:p>
            <a:pPr>
              <a:defRPr/>
            </a:pPr>
            <a:r>
              <a:rPr lang="en-US" sz="1200" dirty="0">
                <a:solidFill>
                  <a:schemeClr val="tx2">
                    <a:lumMod val="75000"/>
                  </a:schemeClr>
                </a:solidFill>
              </a:rPr>
              <a:t>  to others</a:t>
            </a:r>
          </a:p>
          <a:p>
            <a:pPr>
              <a:buFont typeface="Arial" charset="0"/>
              <a:buChar char="•"/>
              <a:defRPr/>
            </a:pPr>
            <a:r>
              <a:rPr lang="en-US" sz="1200" dirty="0">
                <a:solidFill>
                  <a:schemeClr val="tx2">
                    <a:lumMod val="75000"/>
                  </a:schemeClr>
                </a:solidFill>
              </a:rPr>
              <a:t> Seek alternative solutions to a problem</a:t>
            </a:r>
          </a:p>
          <a:p>
            <a:pPr>
              <a:buFont typeface="Arial" charset="0"/>
              <a:buChar char="•"/>
              <a:defRPr/>
            </a:pPr>
            <a:r>
              <a:rPr lang="en-US" sz="1200" dirty="0">
                <a:solidFill>
                  <a:schemeClr val="tx2">
                    <a:lumMod val="75000"/>
                  </a:schemeClr>
                </a:solidFill>
              </a:rPr>
              <a:t> Evaluate the quality or reliability of</a:t>
            </a:r>
          </a:p>
          <a:p>
            <a:pPr>
              <a:defRPr/>
            </a:pPr>
            <a:r>
              <a:rPr lang="en-US" sz="1200" dirty="0">
                <a:solidFill>
                  <a:schemeClr val="tx2">
                    <a:lumMod val="75000"/>
                  </a:schemeClr>
                </a:solidFill>
              </a:rPr>
              <a:t>  information you received</a:t>
            </a:r>
          </a:p>
          <a:p>
            <a:pPr>
              <a:buFont typeface="Arial" charset="0"/>
              <a:buChar char="•"/>
              <a:defRPr/>
            </a:pPr>
            <a:r>
              <a:rPr lang="en-US" sz="1200" dirty="0">
                <a:solidFill>
                  <a:schemeClr val="tx2">
                    <a:lumMod val="75000"/>
                  </a:schemeClr>
                </a:solidFill>
              </a:rPr>
              <a:t> Ask questions in class</a:t>
            </a:r>
          </a:p>
          <a:p>
            <a:pPr>
              <a:buFont typeface="Arial" charset="0"/>
              <a:buChar char="•"/>
              <a:defRPr/>
            </a:pPr>
            <a:r>
              <a:rPr lang="en-US" sz="1200" dirty="0">
                <a:solidFill>
                  <a:schemeClr val="tx2">
                    <a:lumMod val="75000"/>
                  </a:schemeClr>
                </a:solidFill>
              </a:rPr>
              <a:t> Take a risk because you felt you had more to</a:t>
            </a:r>
          </a:p>
          <a:p>
            <a:pPr>
              <a:defRPr/>
            </a:pPr>
            <a:r>
              <a:rPr lang="en-US" sz="1200" dirty="0">
                <a:solidFill>
                  <a:schemeClr val="tx2">
                    <a:lumMod val="75000"/>
                  </a:schemeClr>
                </a:solidFill>
              </a:rPr>
              <a:t>  gain</a:t>
            </a:r>
          </a:p>
          <a:p>
            <a:pPr>
              <a:buFont typeface="Arial" charset="0"/>
              <a:buChar char="•"/>
              <a:defRPr/>
            </a:pPr>
            <a:r>
              <a:rPr lang="en-US" sz="1200" dirty="0">
                <a:solidFill>
                  <a:schemeClr val="tx2">
                    <a:lumMod val="75000"/>
                  </a:schemeClr>
                </a:solidFill>
              </a:rPr>
              <a:t> Seek feedback on academic work </a:t>
            </a:r>
          </a:p>
          <a:p>
            <a:pPr>
              <a:buFont typeface="Arial" charset="0"/>
              <a:buChar char="•"/>
              <a:defRPr/>
            </a:pPr>
            <a:r>
              <a:rPr lang="en-US" sz="1200" dirty="0">
                <a:solidFill>
                  <a:schemeClr val="tx2">
                    <a:lumMod val="75000"/>
                  </a:schemeClr>
                </a:solidFill>
              </a:rPr>
              <a:t> Explore topics on your own, even though it</a:t>
            </a:r>
          </a:p>
          <a:p>
            <a:pPr>
              <a:defRPr/>
            </a:pPr>
            <a:r>
              <a:rPr lang="en-US" sz="1200" dirty="0">
                <a:solidFill>
                  <a:schemeClr val="tx2">
                    <a:lumMod val="75000"/>
                  </a:schemeClr>
                </a:solidFill>
              </a:rPr>
              <a:t>  was not required for a class</a:t>
            </a:r>
          </a:p>
          <a:p>
            <a:pPr>
              <a:buFont typeface="Arial" charset="0"/>
              <a:buChar char="•"/>
              <a:defRPr/>
            </a:pPr>
            <a:r>
              <a:rPr lang="en-US" sz="1200" dirty="0">
                <a:solidFill>
                  <a:schemeClr val="tx2">
                    <a:lumMod val="75000"/>
                  </a:schemeClr>
                </a:solidFill>
              </a:rPr>
              <a:t> Accept mistakes as part of the learning</a:t>
            </a:r>
          </a:p>
          <a:p>
            <a:pPr>
              <a:defRPr/>
            </a:pPr>
            <a:r>
              <a:rPr lang="en-US" sz="1200" dirty="0">
                <a:solidFill>
                  <a:schemeClr val="tx2">
                    <a:lumMod val="75000"/>
                  </a:schemeClr>
                </a:solidFill>
              </a:rPr>
              <a:t>  process</a:t>
            </a:r>
          </a:p>
          <a:p>
            <a:pPr>
              <a:buFont typeface="Arial" charset="0"/>
              <a:buChar char="•"/>
              <a:defRPr/>
            </a:pPr>
            <a:r>
              <a:rPr lang="en-US" sz="1200" dirty="0">
                <a:solidFill>
                  <a:schemeClr val="tx2">
                    <a:lumMod val="75000"/>
                  </a:schemeClr>
                </a:solidFill>
              </a:rPr>
              <a:t> Revise your papers to improve your writing</a:t>
            </a:r>
          </a:p>
          <a:p>
            <a:pPr>
              <a:buFont typeface="Arial" charset="0"/>
              <a:buChar char="•"/>
              <a:defRPr/>
            </a:pPr>
            <a:r>
              <a:rPr lang="en-US" sz="1200" dirty="0">
                <a:solidFill>
                  <a:schemeClr val="tx2">
                    <a:lumMod val="75000"/>
                  </a:schemeClr>
                </a:solidFill>
              </a:rPr>
              <a:t> Look up scientific research articles and</a:t>
            </a:r>
          </a:p>
          <a:p>
            <a:pPr>
              <a:defRPr/>
            </a:pPr>
            <a:r>
              <a:rPr lang="en-US" sz="1200" dirty="0">
                <a:solidFill>
                  <a:schemeClr val="tx2">
                    <a:lumMod val="75000"/>
                  </a:schemeClr>
                </a:solidFill>
              </a:rPr>
              <a:t>  resources</a:t>
            </a:r>
          </a:p>
          <a:p>
            <a:pPr>
              <a:defRPr/>
            </a:pPr>
            <a:endParaRPr lang="en-US" sz="1200" dirty="0">
              <a:solidFill>
                <a:schemeClr val="tx2">
                  <a:lumMod val="75000"/>
                </a:schemeClr>
              </a:solidFill>
            </a:endParaRPr>
          </a:p>
          <a:p>
            <a:pPr>
              <a:buFont typeface="Arial" charset="0"/>
              <a:buChar char="•"/>
              <a:defRPr/>
            </a:pPr>
            <a:endParaRPr lang="en-US" sz="1200" dirty="0">
              <a:solidFill>
                <a:schemeClr val="tx2">
                  <a:lumMod val="75000"/>
                </a:schemeClr>
              </a:solidFill>
            </a:endParaRPr>
          </a:p>
        </p:txBody>
      </p:sp>
      <p:sp>
        <p:nvSpPr>
          <p:cNvPr id="15" name="Rectangle 14"/>
          <p:cNvSpPr/>
          <p:nvPr/>
        </p:nvSpPr>
        <p:spPr>
          <a:xfrm>
            <a:off x="2133600" y="6324600"/>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6" name="Rectangle 15"/>
          <p:cNvSpPr/>
          <p:nvPr/>
        </p:nvSpPr>
        <p:spPr>
          <a:xfrm>
            <a:off x="4041834" y="6324600"/>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F203371-9CB2-4A90-9261-771DC74F61A0}" type="slidenum">
              <a:rPr lang="en-US" smtClean="0"/>
              <a:pPr>
                <a:defRPr/>
              </a:pPr>
              <a:t>17</a:t>
            </a:fld>
            <a:endParaRPr lang="en-US" dirty="0"/>
          </a:p>
        </p:txBody>
      </p:sp>
      <p:graphicFrame>
        <p:nvGraphicFramePr>
          <p:cNvPr id="12" name="Object 6"/>
          <p:cNvGraphicFramePr>
            <a:graphicFrameLocks noChangeAspect="1"/>
          </p:cNvGraphicFramePr>
          <p:nvPr>
            <p:custDataLst>
              <p:tags r:id="rId1"/>
            </p:custDataLst>
          </p:nvPr>
        </p:nvGraphicFramePr>
        <p:xfrm>
          <a:off x="98425" y="1498600"/>
          <a:ext cx="8956675"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Academic Self-Concept"/>
          <p:cNvGraphicFramePr>
            <a:graphicFrameLocks/>
          </p:cNvGraphicFramePr>
          <p:nvPr>
            <p:extLst>
              <p:ext uri="{D42A27DB-BD31-4B8C-83A1-F6EECF244321}">
                <p14:modId xmlns:p14="http://schemas.microsoft.com/office/powerpoint/2010/main" val="3531744210"/>
              </p:ext>
            </p:extLst>
          </p:nvPr>
        </p:nvGraphicFramePr>
        <p:xfrm>
          <a:off x="228600" y="1600200"/>
          <a:ext cx="7924800"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7176" name="TextBox 1"/>
          <p:cNvSpPr txBox="1">
            <a:spLocks noChangeArrowheads="1"/>
          </p:cNvSpPr>
          <p:nvPr/>
        </p:nvSpPr>
        <p:spPr bwMode="auto">
          <a:xfrm>
            <a:off x="6172200" y="3048000"/>
            <a:ext cx="2590800" cy="1600200"/>
          </a:xfrm>
          <a:prstGeom prst="rect">
            <a:avLst/>
          </a:prstGeom>
          <a:noFill/>
          <a:ln w="9525">
            <a:noFill/>
            <a:miter lim="800000"/>
            <a:headEnd/>
            <a:tailEnd/>
          </a:ln>
        </p:spPr>
        <p:txBody>
          <a:bodyPr/>
          <a:lstStyle/>
          <a:p>
            <a:pPr algn="ctr">
              <a:defRPr/>
            </a:pPr>
            <a:r>
              <a:rPr lang="en-US" sz="1200" u="sng" dirty="0">
                <a:solidFill>
                  <a:schemeClr val="tx2">
                    <a:lumMod val="75000"/>
                  </a:schemeClr>
                </a:solidFill>
              </a:rPr>
              <a:t>Construct Items</a:t>
            </a:r>
          </a:p>
          <a:p>
            <a:pPr>
              <a:defRPr/>
            </a:pPr>
            <a:endParaRPr lang="en-US" sz="1200" u="sng" dirty="0">
              <a:solidFill>
                <a:schemeClr val="tx2">
                  <a:lumMod val="75000"/>
                </a:schemeClr>
              </a:solidFill>
            </a:endParaRPr>
          </a:p>
          <a:p>
            <a:pPr>
              <a:buFont typeface="Arial" charset="0"/>
              <a:buChar char="•"/>
              <a:defRPr/>
            </a:pPr>
            <a:r>
              <a:rPr lang="en-US" sz="1200" dirty="0">
                <a:solidFill>
                  <a:schemeClr val="tx1">
                    <a:lumMod val="75000"/>
                  </a:schemeClr>
                </a:solidFill>
              </a:rPr>
              <a:t> Self-rated academic ability</a:t>
            </a:r>
          </a:p>
          <a:p>
            <a:pPr algn="just">
              <a:buFont typeface="Arial" charset="0"/>
              <a:buChar char="•"/>
              <a:defRPr/>
            </a:pPr>
            <a:r>
              <a:rPr lang="en-US" sz="1200" dirty="0">
                <a:solidFill>
                  <a:schemeClr val="tx1">
                    <a:lumMod val="75000"/>
                  </a:schemeClr>
                </a:solidFill>
              </a:rPr>
              <a:t> Self-rated mathematical ability</a:t>
            </a:r>
          </a:p>
          <a:p>
            <a:pPr algn="just">
              <a:buFont typeface="Arial" charset="0"/>
              <a:buChar char="•"/>
              <a:defRPr/>
            </a:pPr>
            <a:r>
              <a:rPr lang="en-US" sz="1200" dirty="0">
                <a:solidFill>
                  <a:schemeClr val="tx1">
                    <a:lumMod val="75000"/>
                  </a:schemeClr>
                </a:solidFill>
              </a:rPr>
              <a:t> Self-rated self-confidence (intellectual)</a:t>
            </a:r>
          </a:p>
          <a:p>
            <a:pPr algn="just">
              <a:buFont typeface="Arial" charset="0"/>
              <a:buChar char="•"/>
              <a:defRPr/>
            </a:pPr>
            <a:r>
              <a:rPr lang="en-US" sz="1200" dirty="0">
                <a:solidFill>
                  <a:schemeClr val="tx1">
                    <a:lumMod val="75000"/>
                  </a:schemeClr>
                </a:solidFill>
              </a:rPr>
              <a:t> Self-rated drive to achieve</a:t>
            </a:r>
            <a:endParaRPr lang="en-US" sz="1200" dirty="0">
              <a:solidFill>
                <a:schemeClr val="tx2">
                  <a:lumMod val="75000"/>
                </a:schemeClr>
              </a:solidFill>
            </a:endParaRPr>
          </a:p>
        </p:txBody>
      </p:sp>
      <p:sp>
        <p:nvSpPr>
          <p:cNvPr id="10" name="Rectangle 2"/>
          <p:cNvSpPr txBox="1">
            <a:spLocks noChangeArrowheads="1"/>
          </p:cNvSpPr>
          <p:nvPr/>
        </p:nvSpPr>
        <p:spPr bwMode="auto">
          <a:xfrm>
            <a:off x="914400" y="152400"/>
            <a:ext cx="8001000" cy="1447800"/>
          </a:xfrm>
          <a:prstGeom prst="rect">
            <a:avLst/>
          </a:prstGeom>
          <a:noFill/>
          <a:ln w="9525">
            <a:noFill/>
            <a:miter lim="800000"/>
            <a:headEnd/>
            <a:tailEnd/>
          </a:ln>
        </p:spPr>
        <p:txBody>
          <a:bodyPr anchor="ctr" anchorCtr="1"/>
          <a:lstStyle/>
          <a:p>
            <a:pPr algn="ctr" eaLnBrk="1" hangingPunct="1">
              <a:defRPr/>
            </a:pPr>
            <a:r>
              <a:rPr lang="en-US" sz="2800" b="1" kern="0" dirty="0">
                <a:solidFill>
                  <a:schemeClr val="tx1">
                    <a:lumMod val="50000"/>
                  </a:schemeClr>
                </a:solidFill>
                <a:latin typeface="+mj-lt"/>
                <a:ea typeface="+mj-ea"/>
                <a:cs typeface="+mj-cs"/>
              </a:rPr>
              <a:t>Academic Self-Concept</a:t>
            </a:r>
            <a:r>
              <a:rPr lang="en-US" sz="2800" b="1" kern="0" dirty="0">
                <a:solidFill>
                  <a:srgbClr val="7680AC"/>
                </a:solidFill>
                <a:latin typeface="+mj-lt"/>
                <a:ea typeface="+mj-ea"/>
                <a:cs typeface="+mj-cs"/>
              </a:rPr>
              <a:t/>
            </a:r>
            <a:br>
              <a:rPr lang="en-US" sz="2800" b="1" kern="0" dirty="0">
                <a:solidFill>
                  <a:srgbClr val="7680AC"/>
                </a:solidFill>
                <a:latin typeface="+mj-lt"/>
                <a:ea typeface="+mj-ea"/>
                <a:cs typeface="+mj-cs"/>
              </a:rPr>
            </a:br>
            <a:r>
              <a:rPr lang="en-US" sz="1600" b="1" i="1" kern="0" dirty="0">
                <a:latin typeface="+mj-lt"/>
                <a:ea typeface="+mj-ea"/>
                <a:cs typeface="+mj-cs"/>
              </a:rPr>
              <a:t> </a:t>
            </a:r>
            <a:br>
              <a:rPr lang="en-US" sz="1600" b="1" i="1" kern="0" dirty="0">
                <a:latin typeface="+mj-lt"/>
                <a:ea typeface="+mj-ea"/>
                <a:cs typeface="+mj-cs"/>
              </a:rPr>
            </a:br>
            <a:r>
              <a:rPr lang="en-US" sz="1600" b="1" kern="0" dirty="0">
                <a:latin typeface="+mj-lt"/>
                <a:ea typeface="+mj-ea"/>
                <a:cs typeface="+mj-cs"/>
              </a:rPr>
              <a:t>Self-awareness and confidence in academic environments help students learn by encouraging their intellectual inquiry. </a:t>
            </a:r>
            <a:r>
              <a:rPr lang="en-US" sz="1600" b="1" i="1" kern="0" dirty="0">
                <a:solidFill>
                  <a:srgbClr val="7680AC"/>
                </a:solidFill>
                <a:latin typeface="+mj-lt"/>
                <a:ea typeface="+mj-ea"/>
                <a:cs typeface="+mj-cs"/>
              </a:rPr>
              <a:t>Academic Self-Concept </a:t>
            </a:r>
            <a:r>
              <a:rPr lang="en-US" sz="1600" b="1" kern="0" dirty="0">
                <a:solidFill>
                  <a:srgbClr val="7680AC"/>
                </a:solidFill>
                <a:latin typeface="+mj-lt"/>
                <a:ea typeface="+mj-ea"/>
                <a:cs typeface="+mj-cs"/>
              </a:rPr>
              <a:t>is a unified measure of students’ beliefs about their abilities and confidence in academic environments.</a:t>
            </a:r>
            <a:endParaRPr lang="en-US" sz="1600" b="1" kern="0" dirty="0">
              <a:latin typeface="+mj-lt"/>
              <a:ea typeface="+mj-ea"/>
              <a:cs typeface="+mj-cs"/>
            </a:endParaRPr>
          </a:p>
        </p:txBody>
      </p:sp>
      <p:sp>
        <p:nvSpPr>
          <p:cNvPr id="15" name="Rectangle 14"/>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6" name="Rectangle 15"/>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F203371-9CB2-4A90-9261-771DC74F61A0}" type="slidenum">
              <a:rPr lang="en-US" smtClean="0"/>
              <a:pPr>
                <a:defRPr/>
              </a:pPr>
              <a:t>18</a:t>
            </a:fld>
            <a:endParaRPr lang="en-US" dirty="0"/>
          </a:p>
        </p:txBody>
      </p:sp>
      <p:graphicFrame>
        <p:nvGraphicFramePr>
          <p:cNvPr id="10" name="Object 6"/>
          <p:cNvGraphicFramePr>
            <a:graphicFrameLocks noChangeAspect="1"/>
          </p:cNvGraphicFramePr>
          <p:nvPr>
            <p:custDataLst>
              <p:tags r:id="rId1"/>
            </p:custDataLst>
          </p:nvPr>
        </p:nvGraphicFramePr>
        <p:xfrm>
          <a:off x="98425" y="1498600"/>
          <a:ext cx="8956675"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Pluralistic Orientation"/>
          <p:cNvGraphicFramePr>
            <a:graphicFrameLocks/>
          </p:cNvGraphicFramePr>
          <p:nvPr>
            <p:extLst>
              <p:ext uri="{D42A27DB-BD31-4B8C-83A1-F6EECF244321}">
                <p14:modId xmlns:p14="http://schemas.microsoft.com/office/powerpoint/2010/main" val="367598571"/>
              </p:ext>
            </p:extLst>
          </p:nvPr>
        </p:nvGraphicFramePr>
        <p:xfrm>
          <a:off x="228600" y="1143000"/>
          <a:ext cx="6327648" cy="5303520"/>
        </p:xfrm>
        <a:graphic>
          <a:graphicData uri="http://schemas.openxmlformats.org/drawingml/2006/chart">
            <c:chart xmlns:c="http://schemas.openxmlformats.org/drawingml/2006/chart" xmlns:r="http://schemas.openxmlformats.org/officeDocument/2006/relationships" r:id="rId5"/>
          </a:graphicData>
        </a:graphic>
      </p:graphicFrame>
      <p:sp>
        <p:nvSpPr>
          <p:cNvPr id="7176" name="TextBox 1"/>
          <p:cNvSpPr txBox="1">
            <a:spLocks noChangeArrowheads="1"/>
          </p:cNvSpPr>
          <p:nvPr/>
        </p:nvSpPr>
        <p:spPr bwMode="auto">
          <a:xfrm>
            <a:off x="5943600" y="2514600"/>
            <a:ext cx="2819400" cy="2362200"/>
          </a:xfrm>
          <a:prstGeom prst="rect">
            <a:avLst/>
          </a:prstGeom>
          <a:noFill/>
          <a:ln w="9525">
            <a:noFill/>
            <a:miter lim="800000"/>
            <a:headEnd/>
            <a:tailEnd/>
          </a:ln>
        </p:spPr>
        <p:txBody>
          <a:bodyPr/>
          <a:lstStyle/>
          <a:p>
            <a:pPr algn="ctr">
              <a:defRPr/>
            </a:pPr>
            <a:r>
              <a:rPr lang="en-US" sz="1200" u="sng" dirty="0">
                <a:solidFill>
                  <a:schemeClr val="tx2">
                    <a:lumMod val="75000"/>
                  </a:schemeClr>
                </a:solidFill>
              </a:rPr>
              <a:t>Construct Items</a:t>
            </a:r>
          </a:p>
          <a:p>
            <a:pPr>
              <a:defRPr/>
            </a:pPr>
            <a:endParaRPr lang="en-US" sz="1200" u="sng" dirty="0">
              <a:solidFill>
                <a:schemeClr val="tx2">
                  <a:lumMod val="75000"/>
                </a:schemeClr>
              </a:solidFill>
            </a:endParaRPr>
          </a:p>
          <a:p>
            <a:pPr>
              <a:buFont typeface="Arial" charset="0"/>
              <a:buChar char="•"/>
              <a:defRPr/>
            </a:pPr>
            <a:r>
              <a:rPr lang="en-US" sz="1200" dirty="0">
                <a:solidFill>
                  <a:schemeClr val="tx1">
                    <a:lumMod val="75000"/>
                  </a:schemeClr>
                </a:solidFill>
              </a:rPr>
              <a:t>  Tolerance of others with different beliefs</a:t>
            </a:r>
          </a:p>
          <a:p>
            <a:pPr>
              <a:buFont typeface="Arial" charset="0"/>
              <a:buChar char="•"/>
              <a:defRPr/>
            </a:pPr>
            <a:r>
              <a:rPr lang="en-US" sz="1200" dirty="0">
                <a:solidFill>
                  <a:schemeClr val="tx1">
                    <a:lumMod val="75000"/>
                  </a:schemeClr>
                </a:solidFill>
              </a:rPr>
              <a:t> Ability to work cooperatively with diverse</a:t>
            </a:r>
          </a:p>
          <a:p>
            <a:pPr>
              <a:defRPr/>
            </a:pPr>
            <a:r>
              <a:rPr lang="en-US" sz="1200" dirty="0">
                <a:solidFill>
                  <a:schemeClr val="tx1">
                    <a:lumMod val="75000"/>
                  </a:schemeClr>
                </a:solidFill>
              </a:rPr>
              <a:t>   people</a:t>
            </a:r>
          </a:p>
          <a:p>
            <a:pPr>
              <a:buFont typeface="Arial" charset="0"/>
              <a:buChar char="•"/>
              <a:defRPr/>
            </a:pPr>
            <a:r>
              <a:rPr lang="en-US" sz="1200" dirty="0">
                <a:solidFill>
                  <a:schemeClr val="tx1">
                    <a:lumMod val="75000"/>
                  </a:schemeClr>
                </a:solidFill>
              </a:rPr>
              <a:t> Ability to discuss and negotiate</a:t>
            </a:r>
          </a:p>
          <a:p>
            <a:pPr>
              <a:defRPr/>
            </a:pPr>
            <a:r>
              <a:rPr lang="en-US" sz="1200" dirty="0">
                <a:solidFill>
                  <a:schemeClr val="tx1">
                    <a:lumMod val="75000"/>
                  </a:schemeClr>
                </a:solidFill>
              </a:rPr>
              <a:t>   controversial issues</a:t>
            </a:r>
          </a:p>
          <a:p>
            <a:pPr>
              <a:buFont typeface="Arial" charset="0"/>
              <a:buChar char="•"/>
              <a:defRPr/>
            </a:pPr>
            <a:r>
              <a:rPr lang="en-US" sz="1200" dirty="0">
                <a:solidFill>
                  <a:schemeClr val="tx1">
                    <a:lumMod val="75000"/>
                  </a:schemeClr>
                </a:solidFill>
              </a:rPr>
              <a:t> Openness to having my views challenged</a:t>
            </a:r>
          </a:p>
          <a:p>
            <a:pPr>
              <a:buFont typeface="Arial" charset="0"/>
              <a:buChar char="•"/>
              <a:defRPr/>
            </a:pPr>
            <a:r>
              <a:rPr lang="en-US" sz="1200" dirty="0">
                <a:solidFill>
                  <a:schemeClr val="tx1">
                    <a:lumMod val="75000"/>
                  </a:schemeClr>
                </a:solidFill>
              </a:rPr>
              <a:t> Ability to see the world from someone</a:t>
            </a:r>
          </a:p>
          <a:p>
            <a:pPr>
              <a:defRPr/>
            </a:pPr>
            <a:r>
              <a:rPr lang="en-US" sz="1200" dirty="0">
                <a:solidFill>
                  <a:schemeClr val="tx1">
                    <a:lumMod val="75000"/>
                  </a:schemeClr>
                </a:solidFill>
              </a:rPr>
              <a:t>   else's perspective</a:t>
            </a:r>
          </a:p>
          <a:p>
            <a:pPr>
              <a:defRPr/>
            </a:pPr>
            <a:endParaRPr lang="en-US" sz="1200" dirty="0">
              <a:solidFill>
                <a:schemeClr val="tx2">
                  <a:lumMod val="75000"/>
                </a:schemeClr>
              </a:solidFill>
            </a:endParaRPr>
          </a:p>
        </p:txBody>
      </p:sp>
      <p:sp>
        <p:nvSpPr>
          <p:cNvPr id="14" name="Rectangle 2"/>
          <p:cNvSpPr txBox="1">
            <a:spLocks noChangeArrowheads="1"/>
          </p:cNvSpPr>
          <p:nvPr/>
        </p:nvSpPr>
        <p:spPr bwMode="auto">
          <a:xfrm>
            <a:off x="914400" y="152400"/>
            <a:ext cx="8229600" cy="1295400"/>
          </a:xfrm>
          <a:prstGeom prst="rect">
            <a:avLst/>
          </a:prstGeom>
          <a:noFill/>
          <a:ln w="9525">
            <a:noFill/>
            <a:miter lim="800000"/>
            <a:headEnd/>
            <a:tailEnd/>
          </a:ln>
        </p:spPr>
        <p:txBody>
          <a:bodyPr anchor="ctr" anchorCtr="1"/>
          <a:lstStyle/>
          <a:p>
            <a:pPr algn="ctr" eaLnBrk="1" hangingPunct="1">
              <a:defRPr/>
            </a:pPr>
            <a:r>
              <a:rPr lang="en-US" sz="2800" b="1" kern="0" dirty="0">
                <a:solidFill>
                  <a:schemeClr val="tx1">
                    <a:lumMod val="50000"/>
                  </a:schemeClr>
                </a:solidFill>
                <a:latin typeface="+mj-lt"/>
                <a:ea typeface="+mj-ea"/>
                <a:cs typeface="+mj-cs"/>
              </a:rPr>
              <a:t>Pluralistic Orientation</a:t>
            </a:r>
            <a:r>
              <a:rPr lang="en-US" sz="2800" b="1" kern="0" dirty="0">
                <a:solidFill>
                  <a:srgbClr val="7680AC"/>
                </a:solidFill>
                <a:latin typeface="+mj-lt"/>
                <a:ea typeface="+mj-ea"/>
                <a:cs typeface="+mj-cs"/>
              </a:rPr>
              <a:t/>
            </a:r>
            <a:br>
              <a:rPr lang="en-US" sz="2800" b="1" kern="0" dirty="0">
                <a:solidFill>
                  <a:srgbClr val="7680AC"/>
                </a:solidFill>
                <a:latin typeface="+mj-lt"/>
                <a:ea typeface="+mj-ea"/>
                <a:cs typeface="+mj-cs"/>
              </a:rPr>
            </a:br>
            <a:r>
              <a:rPr lang="en-US" sz="1600" b="1" kern="0" dirty="0">
                <a:solidFill>
                  <a:srgbClr val="7680AC"/>
                </a:solidFill>
                <a:latin typeface="+mj-lt"/>
                <a:ea typeface="+mj-ea"/>
                <a:cs typeface="+mj-cs"/>
              </a:rPr>
              <a:t/>
            </a:r>
            <a:br>
              <a:rPr lang="en-US" sz="1600" b="1" kern="0" dirty="0">
                <a:solidFill>
                  <a:srgbClr val="7680AC"/>
                </a:solidFill>
                <a:latin typeface="+mj-lt"/>
                <a:ea typeface="+mj-ea"/>
                <a:cs typeface="+mj-cs"/>
              </a:rPr>
            </a:br>
            <a:r>
              <a:rPr lang="en-US" sz="1600" b="1" i="1" kern="0" dirty="0">
                <a:solidFill>
                  <a:srgbClr val="7680AC"/>
                </a:solidFill>
                <a:latin typeface="+mj-lt"/>
                <a:ea typeface="+mj-ea"/>
                <a:cs typeface="+mj-cs"/>
              </a:rPr>
              <a:t>Pluralistic Orientation </a:t>
            </a:r>
            <a:r>
              <a:rPr lang="en-US" sz="1600" b="1" kern="0" dirty="0">
                <a:solidFill>
                  <a:srgbClr val="7680AC"/>
                </a:solidFill>
                <a:latin typeface="+mj-lt"/>
                <a:ea typeface="+mj-ea"/>
                <a:cs typeface="+mj-cs"/>
              </a:rPr>
              <a:t>measures skills and dispositions appropriate for </a:t>
            </a:r>
            <a:br>
              <a:rPr lang="en-US" sz="1600" b="1" kern="0" dirty="0">
                <a:solidFill>
                  <a:srgbClr val="7680AC"/>
                </a:solidFill>
                <a:latin typeface="+mj-lt"/>
                <a:ea typeface="+mj-ea"/>
                <a:cs typeface="+mj-cs"/>
              </a:rPr>
            </a:br>
            <a:r>
              <a:rPr lang="en-US" sz="1600" b="1" kern="0" dirty="0">
                <a:solidFill>
                  <a:srgbClr val="7680AC"/>
                </a:solidFill>
                <a:latin typeface="+mj-lt"/>
                <a:ea typeface="+mj-ea"/>
                <a:cs typeface="+mj-cs"/>
              </a:rPr>
              <a:t>living and working in a diverse society.</a:t>
            </a:r>
            <a:endParaRPr lang="en-US" sz="1600" b="1" kern="0" dirty="0">
              <a:latin typeface="+mj-lt"/>
              <a:ea typeface="+mj-ea"/>
              <a:cs typeface="+mj-cs"/>
            </a:endParaRPr>
          </a:p>
        </p:txBody>
      </p:sp>
      <p:sp>
        <p:nvSpPr>
          <p:cNvPr id="15" name="Flowchart: Process 14"/>
          <p:cNvSpPr/>
          <p:nvPr/>
        </p:nvSpPr>
        <p:spPr bwMode="auto">
          <a:xfrm>
            <a:off x="914400" y="5791200"/>
            <a:ext cx="152400" cy="152400"/>
          </a:xfrm>
          <a:prstGeom prst="flowChartProcess">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Garamond" pitchFamily="18" charset="0"/>
            </a:endParaRPr>
          </a:p>
        </p:txBody>
      </p:sp>
      <p:sp>
        <p:nvSpPr>
          <p:cNvPr id="16" name="Flowchart: Process 15"/>
          <p:cNvSpPr/>
          <p:nvPr/>
        </p:nvSpPr>
        <p:spPr bwMode="auto">
          <a:xfrm>
            <a:off x="914400" y="5486400"/>
            <a:ext cx="152400" cy="152400"/>
          </a:xfrm>
          <a:prstGeom prst="flowChartProcess">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7" name="Rectangle 16"/>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8" name="Rectangle 17"/>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idx="4294967295"/>
          </p:nvPr>
        </p:nvSpPr>
        <p:spPr>
          <a:xfrm>
            <a:off x="914400" y="150813"/>
            <a:ext cx="8001000" cy="1449387"/>
          </a:xfrm>
        </p:spPr>
        <p:txBody>
          <a:bodyPr/>
          <a:lstStyle/>
          <a:p>
            <a:pPr>
              <a:defRPr/>
            </a:pPr>
            <a:r>
              <a:rPr lang="en-US" sz="1600" dirty="0" smtClean="0">
                <a:solidFill>
                  <a:schemeClr val="tx1">
                    <a:lumMod val="50000"/>
                  </a:schemeClr>
                </a:solidFill>
              </a:rPr>
              <a:t> </a:t>
            </a:r>
            <a:r>
              <a:rPr lang="en-US" dirty="0" smtClean="0">
                <a:solidFill>
                  <a:schemeClr val="tx1">
                    <a:lumMod val="50000"/>
                  </a:schemeClr>
                </a:solidFill>
              </a:rPr>
              <a:t>Faculty Interaction</a:t>
            </a:r>
            <a:r>
              <a:rPr lang="en-US" sz="1600" dirty="0" smtClean="0"/>
              <a:t/>
            </a:r>
            <a:br>
              <a:rPr lang="en-US" sz="1600" dirty="0" smtClean="0"/>
            </a:br>
            <a:r>
              <a:rPr lang="en-US" sz="1600" dirty="0" smtClean="0">
                <a:solidFill>
                  <a:schemeClr val="tx1"/>
                </a:solidFill>
              </a:rPr>
              <a:t/>
            </a:r>
            <a:br>
              <a:rPr lang="en-US" sz="1600" dirty="0" smtClean="0">
                <a:solidFill>
                  <a:schemeClr val="tx1"/>
                </a:solidFill>
              </a:rPr>
            </a:br>
            <a:r>
              <a:rPr lang="en-US" sz="1600" i="1" dirty="0" smtClean="0">
                <a:solidFill>
                  <a:schemeClr val="tx1"/>
                </a:solidFill>
              </a:rPr>
              <a:t>F</a:t>
            </a:r>
            <a:r>
              <a:rPr lang="en-US" sz="1600" i="1" dirty="0" smtClean="0"/>
              <a:t>aculty Interaction: Contact and Communication </a:t>
            </a:r>
            <a:r>
              <a:rPr lang="en-US" sz="1600" dirty="0" smtClean="0"/>
              <a:t>measures the amount and type of interactions students have with faculty that are appropriate for the first year of college, </a:t>
            </a:r>
            <a:br>
              <a:rPr lang="en-US" sz="1600" dirty="0" smtClean="0"/>
            </a:br>
            <a:r>
              <a:rPr lang="en-US" sz="1600" dirty="0" smtClean="0"/>
              <a:t>as well as satisfaction with these issues.</a:t>
            </a:r>
            <a:endParaRPr lang="en-US" sz="1600" dirty="0" smtClean="0">
              <a:solidFill>
                <a:schemeClr val="tx1"/>
              </a:solidFill>
            </a:endParaRPr>
          </a:p>
        </p:txBody>
      </p:sp>
      <p:graphicFrame>
        <p:nvGraphicFramePr>
          <p:cNvPr id="8" name="Faculty Interaction"/>
          <p:cNvGraphicFramePr>
            <a:graphicFrameLocks noChangeAspect="1"/>
          </p:cNvGraphicFramePr>
          <p:nvPr>
            <p:custDataLst>
              <p:tags r:id="rId1"/>
            </p:custDataLst>
            <p:extLst>
              <p:ext uri="{D42A27DB-BD31-4B8C-83A1-F6EECF244321}">
                <p14:modId xmlns:p14="http://schemas.microsoft.com/office/powerpoint/2010/main" val="2261505172"/>
              </p:ext>
            </p:extLst>
          </p:nvPr>
        </p:nvGraphicFramePr>
        <p:xfrm>
          <a:off x="133350" y="1674813"/>
          <a:ext cx="8509000" cy="4497387"/>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8"/>
          <p:cNvSpPr>
            <a:spLocks noGrp="1"/>
          </p:cNvSpPr>
          <p:nvPr>
            <p:ph type="sldNum" sz="quarter" idx="10"/>
          </p:nvPr>
        </p:nvSpPr>
        <p:spPr/>
        <p:txBody>
          <a:bodyPr/>
          <a:lstStyle/>
          <a:p>
            <a:pPr>
              <a:defRPr/>
            </a:pPr>
            <a:fld id="{7F203371-9CB2-4A90-9261-771DC74F61A0}" type="slidenum">
              <a:rPr lang="en-US" smtClean="0"/>
              <a:pPr>
                <a:defRPr/>
              </a:pPr>
              <a:t>19</a:t>
            </a:fld>
            <a:endParaRPr lang="en-US" dirty="0"/>
          </a:p>
        </p:txBody>
      </p:sp>
      <p:sp>
        <p:nvSpPr>
          <p:cNvPr id="5" name="Rectangle 4"/>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6" name="Rectangle 5"/>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dirty="0" smtClean="0">
                <a:solidFill>
                  <a:schemeClr val="tx1">
                    <a:lumMod val="75000"/>
                  </a:schemeClr>
                </a:solidFill>
              </a:rPr>
              <a:t>The First Year is Important…</a:t>
            </a:r>
          </a:p>
        </p:txBody>
      </p:sp>
      <p:sp>
        <p:nvSpPr>
          <p:cNvPr id="34819" name="Content Placeholder 2"/>
          <p:cNvSpPr>
            <a:spLocks noGrp="1"/>
          </p:cNvSpPr>
          <p:nvPr>
            <p:ph idx="1"/>
          </p:nvPr>
        </p:nvSpPr>
        <p:spPr>
          <a:xfrm>
            <a:off x="304800" y="1752600"/>
            <a:ext cx="8534400" cy="3733800"/>
          </a:xfrm>
        </p:spPr>
        <p:txBody>
          <a:bodyPr/>
          <a:lstStyle/>
          <a:p>
            <a:pPr marL="0" indent="0">
              <a:buFontTx/>
              <a:buNone/>
              <a:defRPr/>
            </a:pPr>
            <a:r>
              <a:rPr lang="en-US" sz="2800" dirty="0" smtClean="0">
                <a:solidFill>
                  <a:schemeClr val="tx2">
                    <a:lumMod val="50000"/>
                  </a:schemeClr>
                </a:solidFill>
              </a:rPr>
              <a:t>Results from the Your First College Year Survey (YFCY) offer a window into the first-year experience, providing important information on your students’:</a:t>
            </a:r>
          </a:p>
          <a:p>
            <a:pPr>
              <a:defRPr/>
            </a:pPr>
            <a:endParaRPr lang="en-US" sz="1400" dirty="0" smtClean="0">
              <a:solidFill>
                <a:schemeClr val="tx2">
                  <a:lumMod val="50000"/>
                </a:schemeClr>
              </a:solidFill>
            </a:endParaRPr>
          </a:p>
          <a:p>
            <a:pPr lvl="1">
              <a:defRPr/>
            </a:pPr>
            <a:r>
              <a:rPr lang="en-US" sz="2400" dirty="0" smtClean="0">
                <a:solidFill>
                  <a:schemeClr val="tx2">
                    <a:lumMod val="75000"/>
                  </a:schemeClr>
                </a:solidFill>
              </a:rPr>
              <a:t>Adjustment to college </a:t>
            </a:r>
          </a:p>
          <a:p>
            <a:pPr lvl="1">
              <a:defRPr/>
            </a:pPr>
            <a:r>
              <a:rPr lang="en-US" sz="2400" dirty="0" smtClean="0">
                <a:solidFill>
                  <a:schemeClr val="tx2">
                    <a:lumMod val="75000"/>
                  </a:schemeClr>
                </a:solidFill>
              </a:rPr>
              <a:t>Academic outcomes and experiences</a:t>
            </a:r>
          </a:p>
          <a:p>
            <a:pPr lvl="1">
              <a:defRPr/>
            </a:pPr>
            <a:r>
              <a:rPr lang="en-US" sz="2400" dirty="0" smtClean="0">
                <a:solidFill>
                  <a:schemeClr val="tx2">
                    <a:lumMod val="75000"/>
                  </a:schemeClr>
                </a:solidFill>
              </a:rPr>
              <a:t>Co-curricular experiences</a:t>
            </a:r>
          </a:p>
          <a:p>
            <a:pPr lvl="1">
              <a:defRPr/>
            </a:pPr>
            <a:r>
              <a:rPr lang="en-US" sz="2400" dirty="0" smtClean="0">
                <a:solidFill>
                  <a:schemeClr val="tx2">
                    <a:lumMod val="75000"/>
                  </a:schemeClr>
                </a:solidFill>
              </a:rPr>
              <a:t>Satisfaction</a:t>
            </a:r>
          </a:p>
          <a:p>
            <a:pPr lvl="1">
              <a:defRPr/>
            </a:pPr>
            <a:r>
              <a:rPr lang="en-US" sz="2400" dirty="0" smtClean="0">
                <a:solidFill>
                  <a:schemeClr val="tx2">
                    <a:lumMod val="75000"/>
                  </a:schemeClr>
                </a:solidFill>
              </a:rPr>
              <a:t>Overall growth</a:t>
            </a:r>
          </a:p>
          <a:p>
            <a:pPr>
              <a:buFontTx/>
              <a:buNone/>
              <a:defRPr/>
            </a:pPr>
            <a:endParaRPr lang="en-US" dirty="0" smtClean="0">
              <a:solidFill>
                <a:schemeClr val="tx1"/>
              </a:solidFill>
            </a:endParaRPr>
          </a:p>
        </p:txBody>
      </p:sp>
      <p:sp>
        <p:nvSpPr>
          <p:cNvPr id="29700" name="Slide Number Placeholder 3"/>
          <p:cNvSpPr>
            <a:spLocks noGrp="1"/>
          </p:cNvSpPr>
          <p:nvPr>
            <p:ph type="sldNum" sz="quarter" idx="10"/>
          </p:nvPr>
        </p:nvSpPr>
        <p:spPr>
          <a:noFill/>
        </p:spPr>
        <p:txBody>
          <a:bodyPr/>
          <a:lstStyle/>
          <a:p>
            <a:fld id="{156DE3EA-87C8-41C4-BA5F-B2C8DF433AA1}" type="slidenum">
              <a:rPr lang="en-US" smtClean="0"/>
              <a:pPr/>
              <a:t>2</a:t>
            </a:fld>
            <a:endParaRPr lang="en-US" smtClean="0"/>
          </a:p>
        </p:txBody>
      </p:sp>
      <p:sp>
        <p:nvSpPr>
          <p:cNvPr id="11" name="TextBox 10"/>
          <p:cNvSpPr txBox="1"/>
          <p:nvPr/>
        </p:nvSpPr>
        <p:spPr>
          <a:xfrm>
            <a:off x="0" y="0"/>
            <a:ext cx="9144000" cy="1046163"/>
          </a:xfrm>
          <a:prstGeom prst="rect">
            <a:avLst/>
          </a:prstGeom>
          <a:solidFill>
            <a:schemeClr val="tx2">
              <a:lumMod val="50000"/>
            </a:schemeClr>
          </a:solidFill>
        </p:spPr>
        <p:txBody>
          <a:bodyPr>
            <a:spAutoFit/>
          </a:bodyPr>
          <a:lstStyle/>
          <a:p>
            <a:pPr>
              <a:defRPr/>
            </a:pPr>
            <a:endParaRPr lang="en-US" sz="1000" dirty="0">
              <a:solidFill>
                <a:schemeClr val="bg2"/>
              </a:solidFill>
              <a:latin typeface="+mj-lt"/>
            </a:endParaRPr>
          </a:p>
          <a:p>
            <a:pPr>
              <a:defRPr/>
            </a:pPr>
            <a:r>
              <a:rPr lang="en-US" sz="3600" dirty="0">
                <a:solidFill>
                  <a:schemeClr val="bg2"/>
                </a:solidFill>
                <a:latin typeface="+mj-lt"/>
              </a:rPr>
              <a:t>THE FIRST YEAR IS A BIG DEAL</a:t>
            </a:r>
          </a:p>
          <a:p>
            <a:pPr>
              <a:defRPr/>
            </a:pPr>
            <a:endParaRPr lang="en-US" sz="1600" dirty="0">
              <a:solidFill>
                <a:schemeClr val="bg2"/>
              </a:solidFill>
            </a:endParaRPr>
          </a:p>
        </p:txBody>
      </p:sp>
      <p:cxnSp>
        <p:nvCxnSpPr>
          <p:cNvPr id="29703" name="Straight Connector 11"/>
          <p:cNvCxnSpPr>
            <a:cxnSpLocks noChangeShapeType="1"/>
          </p:cNvCxnSpPr>
          <p:nvPr/>
        </p:nvCxnSpPr>
        <p:spPr bwMode="auto">
          <a:xfrm>
            <a:off x="152400" y="838200"/>
            <a:ext cx="8686800" cy="0"/>
          </a:xfrm>
          <a:prstGeom prst="line">
            <a:avLst/>
          </a:prstGeom>
          <a:noFill/>
          <a:ln w="15875" algn="ctr">
            <a:solidFill>
              <a:schemeClr val="bg2"/>
            </a:solidFill>
            <a:round/>
            <a:headEnd/>
            <a:tailEn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914400" y="152400"/>
            <a:ext cx="8229600" cy="1295400"/>
          </a:xfrm>
        </p:spPr>
        <p:txBody>
          <a:bodyPr/>
          <a:lstStyle/>
          <a:p>
            <a:pPr eaLnBrk="1" hangingPunct="1">
              <a:defRPr/>
            </a:pPr>
            <a:r>
              <a:rPr lang="en-US" sz="1600" dirty="0" smtClean="0"/>
              <a:t> </a:t>
            </a:r>
            <a:r>
              <a:rPr lang="en-US" dirty="0" smtClean="0">
                <a:solidFill>
                  <a:schemeClr val="tx1">
                    <a:lumMod val="50000"/>
                  </a:schemeClr>
                </a:solidFill>
              </a:rPr>
              <a:t>Academic Disengagement</a:t>
            </a:r>
            <a:r>
              <a:rPr lang="en-US" sz="1600" dirty="0" smtClean="0"/>
              <a:t/>
            </a:r>
            <a:br>
              <a:rPr lang="en-US" sz="1600" dirty="0" smtClean="0"/>
            </a:br>
            <a:r>
              <a:rPr lang="en-US" sz="1600" dirty="0" smtClean="0"/>
              <a:t/>
            </a:r>
            <a:br>
              <a:rPr lang="en-US" sz="1600" dirty="0" smtClean="0"/>
            </a:br>
            <a:r>
              <a:rPr lang="en-US" sz="1600" i="1" dirty="0" smtClean="0"/>
              <a:t>Academic Disengagement </a:t>
            </a:r>
            <a:r>
              <a:rPr lang="en-US" sz="1600" dirty="0" smtClean="0"/>
              <a:t>measures the extent to which students engage in </a:t>
            </a:r>
            <a:br>
              <a:rPr lang="en-US" sz="1600" dirty="0" smtClean="0"/>
            </a:br>
            <a:r>
              <a:rPr lang="en-US" sz="1600" dirty="0" smtClean="0"/>
              <a:t>behaviors that are inconsistent with academic success. </a:t>
            </a:r>
            <a:r>
              <a:rPr lang="en-US" sz="1600" dirty="0" smtClean="0">
                <a:solidFill>
                  <a:schemeClr val="tx1"/>
                </a:solidFill>
              </a:rPr>
              <a:t> </a:t>
            </a:r>
          </a:p>
        </p:txBody>
      </p:sp>
      <p:graphicFrame>
        <p:nvGraphicFramePr>
          <p:cNvPr id="9" name="Academic Disengagement"/>
          <p:cNvGraphicFramePr>
            <a:graphicFrameLocks noChangeAspect="1"/>
          </p:cNvGraphicFramePr>
          <p:nvPr>
            <p:custDataLst>
              <p:tags r:id="rId1"/>
            </p:custDataLst>
            <p:extLst>
              <p:ext uri="{D42A27DB-BD31-4B8C-83A1-F6EECF244321}">
                <p14:modId xmlns:p14="http://schemas.microsoft.com/office/powerpoint/2010/main" val="3827094160"/>
              </p:ext>
            </p:extLst>
          </p:nvPr>
        </p:nvGraphicFramePr>
        <p:xfrm>
          <a:off x="88900" y="1498600"/>
          <a:ext cx="9013825"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p:cNvSpPr txBox="1"/>
          <p:nvPr/>
        </p:nvSpPr>
        <p:spPr>
          <a:xfrm>
            <a:off x="6324600" y="2819400"/>
            <a:ext cx="2438400" cy="2209800"/>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200" u="sng" dirty="0" smtClean="0">
                <a:solidFill>
                  <a:schemeClr val="tx1">
                    <a:lumMod val="75000"/>
                  </a:schemeClr>
                </a:solidFill>
              </a:rPr>
              <a:t>Construct Items</a:t>
            </a:r>
          </a:p>
          <a:p>
            <a:pPr algn="ctr">
              <a:defRPr/>
            </a:pPr>
            <a:endParaRPr lang="en-US" sz="1200" u="sng" dirty="0" smtClean="0">
              <a:solidFill>
                <a:schemeClr val="tx1">
                  <a:lumMod val="75000"/>
                </a:schemeClr>
              </a:solidFill>
            </a:endParaRPr>
          </a:p>
          <a:p>
            <a:pPr>
              <a:buFont typeface="Arial" pitchFamily="34" charset="0"/>
              <a:buChar char="•"/>
              <a:defRPr/>
            </a:pPr>
            <a:r>
              <a:rPr lang="en-US" sz="1200" dirty="0">
                <a:solidFill>
                  <a:schemeClr val="tx1">
                    <a:lumMod val="75000"/>
                  </a:schemeClr>
                </a:solidFill>
              </a:rPr>
              <a:t> </a:t>
            </a:r>
            <a:r>
              <a:rPr lang="en-US" sz="1200" dirty="0" smtClean="0">
                <a:solidFill>
                  <a:schemeClr val="tx1">
                    <a:lumMod val="75000"/>
                  </a:schemeClr>
                </a:solidFill>
              </a:rPr>
              <a:t>Come late to class</a:t>
            </a:r>
          </a:p>
          <a:p>
            <a:pPr>
              <a:buFont typeface="Arial" pitchFamily="34" charset="0"/>
              <a:buChar char="•"/>
              <a:defRPr/>
            </a:pPr>
            <a:r>
              <a:rPr lang="en-US" sz="1200" dirty="0" smtClean="0">
                <a:solidFill>
                  <a:schemeClr val="tx1">
                    <a:lumMod val="75000"/>
                  </a:schemeClr>
                </a:solidFill>
              </a:rPr>
              <a:t> Skipped class</a:t>
            </a:r>
          </a:p>
          <a:p>
            <a:pPr>
              <a:buFont typeface="Arial" pitchFamily="34" charset="0"/>
              <a:buChar char="•"/>
              <a:defRPr/>
            </a:pPr>
            <a:r>
              <a:rPr lang="en-US" sz="1200" dirty="0" smtClean="0">
                <a:solidFill>
                  <a:schemeClr val="tx1">
                    <a:lumMod val="75000"/>
                  </a:schemeClr>
                </a:solidFill>
              </a:rPr>
              <a:t> Turned in course assignment(s) late</a:t>
            </a:r>
          </a:p>
          <a:p>
            <a:pPr>
              <a:buFont typeface="Arial" pitchFamily="34" charset="0"/>
              <a:buChar char="•"/>
              <a:defRPr/>
            </a:pPr>
            <a:r>
              <a:rPr lang="en-US" sz="1200" dirty="0" smtClean="0">
                <a:solidFill>
                  <a:schemeClr val="tx1">
                    <a:lumMod val="75000"/>
                  </a:schemeClr>
                </a:solidFill>
              </a:rPr>
              <a:t> Turned in course assignments that</a:t>
            </a:r>
          </a:p>
          <a:p>
            <a:pPr>
              <a:defRPr/>
            </a:pPr>
            <a:r>
              <a:rPr lang="en-US" sz="1200" dirty="0">
                <a:solidFill>
                  <a:schemeClr val="tx1">
                    <a:lumMod val="75000"/>
                  </a:schemeClr>
                </a:solidFill>
              </a:rPr>
              <a:t> </a:t>
            </a:r>
            <a:r>
              <a:rPr lang="en-US" sz="1200" dirty="0" smtClean="0">
                <a:solidFill>
                  <a:schemeClr val="tx1">
                    <a:lumMod val="75000"/>
                  </a:schemeClr>
                </a:solidFill>
              </a:rPr>
              <a:t>  did not reflect your best work</a:t>
            </a:r>
          </a:p>
          <a:p>
            <a:pPr>
              <a:buFont typeface="Arial" pitchFamily="34" charset="0"/>
              <a:buChar char="•"/>
              <a:defRPr/>
            </a:pPr>
            <a:r>
              <a:rPr lang="en-US" sz="1200" dirty="0">
                <a:solidFill>
                  <a:schemeClr val="tx1">
                    <a:lumMod val="75000"/>
                  </a:schemeClr>
                </a:solidFill>
              </a:rPr>
              <a:t> </a:t>
            </a:r>
            <a:r>
              <a:rPr lang="en-US" sz="1200" dirty="0" smtClean="0">
                <a:solidFill>
                  <a:schemeClr val="tx1">
                    <a:lumMod val="75000"/>
                  </a:schemeClr>
                </a:solidFill>
              </a:rPr>
              <a:t>Fell asleep in class</a:t>
            </a:r>
          </a:p>
        </p:txBody>
      </p:sp>
      <p:sp>
        <p:nvSpPr>
          <p:cNvPr id="13" name="Slide Number Placeholder 12"/>
          <p:cNvSpPr>
            <a:spLocks noGrp="1"/>
          </p:cNvSpPr>
          <p:nvPr>
            <p:ph type="sldNum" sz="quarter" idx="10"/>
          </p:nvPr>
        </p:nvSpPr>
        <p:spPr/>
        <p:txBody>
          <a:bodyPr/>
          <a:lstStyle/>
          <a:p>
            <a:pPr>
              <a:defRPr/>
            </a:pPr>
            <a:fld id="{7F203371-9CB2-4A90-9261-771DC74F61A0}" type="slidenum">
              <a:rPr lang="en-US" smtClean="0"/>
              <a:pPr>
                <a:defRPr/>
              </a:pPr>
              <a:t>20</a:t>
            </a:fld>
            <a:endParaRPr lang="en-US" dirty="0"/>
          </a:p>
        </p:txBody>
      </p:sp>
      <p:sp>
        <p:nvSpPr>
          <p:cNvPr id="8" name="Rectangle 7"/>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2" name="Rectangle 11"/>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0"/>
          </p:nvPr>
        </p:nvSpPr>
        <p:spPr>
          <a:xfrm>
            <a:off x="8686800" y="6397625"/>
            <a:ext cx="457200" cy="457200"/>
          </a:xfrm>
          <a:noFill/>
        </p:spPr>
        <p:txBody>
          <a:bodyPr/>
          <a:lstStyle/>
          <a:p>
            <a:fld id="{72E0A6D3-2A66-4548-A8BC-D32F516597AE}" type="slidenum">
              <a:rPr lang="en-US" smtClean="0"/>
              <a:pPr/>
              <a:t>21</a:t>
            </a:fld>
            <a:endParaRPr lang="en-US" smtClean="0"/>
          </a:p>
        </p:txBody>
      </p:sp>
      <p:sp>
        <p:nvSpPr>
          <p:cNvPr id="3077" name="Rectangle 2"/>
          <p:cNvSpPr>
            <a:spLocks noGrp="1" noChangeArrowheads="1"/>
          </p:cNvSpPr>
          <p:nvPr>
            <p:ph type="title"/>
          </p:nvPr>
        </p:nvSpPr>
        <p:spPr>
          <a:xfrm>
            <a:off x="914400" y="152400"/>
            <a:ext cx="8001000" cy="1295400"/>
          </a:xfrm>
        </p:spPr>
        <p:txBody>
          <a:bodyPr/>
          <a:lstStyle/>
          <a:p>
            <a:pPr eaLnBrk="1" hangingPunct="1">
              <a:defRPr/>
            </a:pPr>
            <a:r>
              <a:rPr lang="en-US" dirty="0" smtClean="0">
                <a:solidFill>
                  <a:schemeClr val="tx1">
                    <a:lumMod val="50000"/>
                  </a:schemeClr>
                </a:solidFill>
              </a:rPr>
              <a:t>Academic Validation</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Faculty interactions in the classroom can foster students’ academic development. </a:t>
            </a:r>
            <a:br>
              <a:rPr lang="en-US" sz="1600" dirty="0" smtClean="0"/>
            </a:br>
            <a:r>
              <a:rPr lang="en-US" sz="1600" dirty="0" smtClean="0"/>
              <a:t>These items measure the extent to which students’ view of faculty actions in class </a:t>
            </a:r>
            <a:br>
              <a:rPr lang="en-US" sz="1600" dirty="0" smtClean="0"/>
            </a:br>
            <a:r>
              <a:rPr lang="en-US" sz="1600" dirty="0" smtClean="0"/>
              <a:t>reflects concern for their academic success.</a:t>
            </a:r>
            <a:endParaRPr lang="en-US" sz="1600" dirty="0" smtClean="0">
              <a:solidFill>
                <a:schemeClr val="tx1"/>
              </a:solidFill>
            </a:endParaRPr>
          </a:p>
        </p:txBody>
      </p:sp>
      <p:graphicFrame>
        <p:nvGraphicFramePr>
          <p:cNvPr id="16" name="Academic Validation"/>
          <p:cNvGraphicFramePr>
            <a:graphicFrameLocks noChangeAspect="1"/>
          </p:cNvGraphicFramePr>
          <p:nvPr>
            <p:custDataLst>
              <p:tags r:id="rId1"/>
            </p:custDataLst>
            <p:extLst>
              <p:ext uri="{D42A27DB-BD31-4B8C-83A1-F6EECF244321}">
                <p14:modId xmlns:p14="http://schemas.microsoft.com/office/powerpoint/2010/main" val="3292104757"/>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3078" name="TextBox 8"/>
          <p:cNvSpPr txBox="1">
            <a:spLocks noChangeArrowheads="1"/>
          </p:cNvSpPr>
          <p:nvPr/>
        </p:nvSpPr>
        <p:spPr bwMode="auto">
          <a:xfrm>
            <a:off x="685800" y="5181600"/>
            <a:ext cx="2590800" cy="738188"/>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That faculty provided me with feedback that helped me assess my progress in class</a:t>
            </a:r>
          </a:p>
        </p:txBody>
      </p:sp>
      <p:sp>
        <p:nvSpPr>
          <p:cNvPr id="3079" name="TextBox 9"/>
          <p:cNvSpPr txBox="1">
            <a:spLocks noChangeArrowheads="1"/>
          </p:cNvSpPr>
          <p:nvPr/>
        </p:nvSpPr>
        <p:spPr bwMode="auto">
          <a:xfrm>
            <a:off x="3581400" y="5181600"/>
            <a:ext cx="23622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That my contributions were valued in class</a:t>
            </a:r>
          </a:p>
        </p:txBody>
      </p:sp>
      <p:sp>
        <p:nvSpPr>
          <p:cNvPr id="3080" name="TextBox 10"/>
          <p:cNvSpPr txBox="1">
            <a:spLocks noChangeArrowheads="1"/>
          </p:cNvSpPr>
          <p:nvPr/>
        </p:nvSpPr>
        <p:spPr bwMode="auto">
          <a:xfrm>
            <a:off x="6248400" y="5181600"/>
            <a:ext cx="2438400" cy="738188"/>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That faculty encouraged me to ask questions and participate in discussions</a:t>
            </a:r>
          </a:p>
        </p:txBody>
      </p:sp>
      <p:sp>
        <p:nvSpPr>
          <p:cNvPr id="13" name="Rectangle 12"/>
          <p:cNvSpPr/>
          <p:nvPr/>
        </p:nvSpPr>
        <p:spPr>
          <a:xfrm>
            <a:off x="2887378" y="5874603"/>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7" name="Rectangle 16"/>
          <p:cNvSpPr/>
          <p:nvPr/>
        </p:nvSpPr>
        <p:spPr>
          <a:xfrm>
            <a:off x="4657914" y="5874603"/>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a:solidFill>
                  <a:schemeClr val="accent6">
                    <a:lumMod val="60000"/>
                    <a:lumOff val="40000"/>
                  </a:schemeClr>
                </a:solidFill>
              </a:rPr>
              <a:t>■ </a:t>
            </a:r>
            <a:r>
              <a:rPr lang="en-US" sz="1200" dirty="0" smtClean="0">
                <a:solidFill>
                  <a:schemeClr val="tx2">
                    <a:lumMod val="75000"/>
                  </a:schemeClr>
                </a:solidFill>
              </a:rPr>
              <a:t> Frequently          </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0"/>
          </p:nvPr>
        </p:nvSpPr>
        <p:spPr>
          <a:xfrm>
            <a:off x="8686800" y="6397625"/>
            <a:ext cx="457200" cy="457200"/>
          </a:xfrm>
          <a:noFill/>
        </p:spPr>
        <p:txBody>
          <a:bodyPr/>
          <a:lstStyle/>
          <a:p>
            <a:fld id="{9AA1766B-594E-46EA-851E-AB5319643E52}" type="slidenum">
              <a:rPr lang="en-US" smtClean="0"/>
              <a:pPr/>
              <a:t>22</a:t>
            </a:fld>
            <a:endParaRPr lang="en-US" smtClean="0"/>
          </a:p>
        </p:txBody>
      </p:sp>
      <p:sp>
        <p:nvSpPr>
          <p:cNvPr id="3077" name="Rectangle 2"/>
          <p:cNvSpPr>
            <a:spLocks noGrp="1" noChangeArrowheads="1"/>
          </p:cNvSpPr>
          <p:nvPr>
            <p:ph type="title"/>
          </p:nvPr>
        </p:nvSpPr>
        <p:spPr>
          <a:xfrm>
            <a:off x="914400" y="152400"/>
            <a:ext cx="8001000" cy="1295400"/>
          </a:xfrm>
        </p:spPr>
        <p:txBody>
          <a:bodyPr/>
          <a:lstStyle/>
          <a:p>
            <a:pPr eaLnBrk="1" hangingPunct="1">
              <a:defRPr/>
            </a:pPr>
            <a:r>
              <a:rPr lang="en-US" dirty="0" smtClean="0">
                <a:solidFill>
                  <a:schemeClr val="tx1">
                    <a:lumMod val="50000"/>
                  </a:schemeClr>
                </a:solidFill>
              </a:rPr>
              <a:t>General Interpersonal Validation</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These items measure the extent to </a:t>
            </a:r>
            <a:r>
              <a:rPr lang="en-US" sz="1600" dirty="0" smtClean="0">
                <a:solidFill>
                  <a:srgbClr val="767FAC"/>
                </a:solidFill>
              </a:rPr>
              <a:t>which</a:t>
            </a:r>
            <a:r>
              <a:rPr lang="en-US" sz="1600" dirty="0" smtClean="0">
                <a:solidFill>
                  <a:srgbClr val="FF0000"/>
                </a:solidFill>
              </a:rPr>
              <a:t> </a:t>
            </a:r>
            <a:r>
              <a:rPr lang="en-US" sz="1600" dirty="0" smtClean="0">
                <a:solidFill>
                  <a:schemeClr val="tx1"/>
                </a:solidFill>
              </a:rPr>
              <a:t>students believe faculty and staff provide </a:t>
            </a:r>
            <a:br>
              <a:rPr lang="en-US" sz="1600" dirty="0" smtClean="0">
                <a:solidFill>
                  <a:schemeClr val="tx1"/>
                </a:solidFill>
              </a:rPr>
            </a:br>
            <a:r>
              <a:rPr lang="en-US" sz="1600" dirty="0" smtClean="0">
                <a:solidFill>
                  <a:schemeClr val="tx1"/>
                </a:solidFill>
              </a:rPr>
              <a:t>attention to their development.</a:t>
            </a:r>
          </a:p>
        </p:txBody>
      </p:sp>
      <p:graphicFrame>
        <p:nvGraphicFramePr>
          <p:cNvPr id="16" name="Interpersonal Validation"/>
          <p:cNvGraphicFramePr>
            <a:graphicFrameLocks noChangeAspect="1"/>
          </p:cNvGraphicFramePr>
          <p:nvPr>
            <p:custDataLst>
              <p:tags r:id="rId1"/>
            </p:custDataLst>
            <p:extLst>
              <p:ext uri="{D42A27DB-BD31-4B8C-83A1-F6EECF244321}">
                <p14:modId xmlns:p14="http://schemas.microsoft.com/office/powerpoint/2010/main" val="2012237734"/>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14342" name="TextBox 8"/>
          <p:cNvSpPr txBox="1">
            <a:spLocks noChangeArrowheads="1"/>
          </p:cNvSpPr>
          <p:nvPr/>
        </p:nvSpPr>
        <p:spPr bwMode="auto">
          <a:xfrm>
            <a:off x="609600" y="5181600"/>
            <a:ext cx="2743200" cy="5238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At least one </a:t>
            </a:r>
            <a:r>
              <a:rPr lang="en-US" sz="1400" u="sng" dirty="0">
                <a:solidFill>
                  <a:schemeClr val="tx2">
                    <a:lumMod val="75000"/>
                  </a:schemeClr>
                </a:solidFill>
              </a:rPr>
              <a:t>faculty</a:t>
            </a:r>
            <a:r>
              <a:rPr lang="en-US" sz="1400" dirty="0">
                <a:solidFill>
                  <a:schemeClr val="tx2">
                    <a:lumMod val="75000"/>
                  </a:schemeClr>
                </a:solidFill>
              </a:rPr>
              <a:t> member has taken an interest in my development</a:t>
            </a:r>
          </a:p>
        </p:txBody>
      </p:sp>
      <p:sp>
        <p:nvSpPr>
          <p:cNvPr id="14343" name="TextBox 9"/>
          <p:cNvSpPr txBox="1">
            <a:spLocks noChangeArrowheads="1"/>
          </p:cNvSpPr>
          <p:nvPr/>
        </p:nvSpPr>
        <p:spPr bwMode="auto">
          <a:xfrm>
            <a:off x="3429000" y="5181600"/>
            <a:ext cx="2743200" cy="307975"/>
          </a:xfrm>
          <a:prstGeom prst="rect">
            <a:avLst/>
          </a:prstGeom>
          <a:noFill/>
          <a:ln w="9525">
            <a:noFill/>
            <a:miter lim="800000"/>
            <a:headEnd/>
            <a:tailEnd/>
          </a:ln>
        </p:spPr>
        <p:txBody>
          <a:bodyPr>
            <a:spAutoFit/>
          </a:bodyPr>
          <a:lstStyle/>
          <a:p>
            <a:pPr algn="ctr">
              <a:defRPr/>
            </a:pPr>
            <a:r>
              <a:rPr lang="en-US" sz="1400" u="sng" dirty="0">
                <a:solidFill>
                  <a:schemeClr val="tx2">
                    <a:lumMod val="75000"/>
                  </a:schemeClr>
                </a:solidFill>
              </a:rPr>
              <a:t>Faculty</a:t>
            </a:r>
            <a:r>
              <a:rPr lang="en-US" sz="1400" dirty="0">
                <a:solidFill>
                  <a:schemeClr val="tx2">
                    <a:lumMod val="75000"/>
                  </a:schemeClr>
                </a:solidFill>
              </a:rPr>
              <a:t> empower me to learn here</a:t>
            </a:r>
          </a:p>
        </p:txBody>
      </p:sp>
      <p:sp>
        <p:nvSpPr>
          <p:cNvPr id="14344" name="TextBox 10"/>
          <p:cNvSpPr txBox="1">
            <a:spLocks noChangeArrowheads="1"/>
          </p:cNvSpPr>
          <p:nvPr/>
        </p:nvSpPr>
        <p:spPr bwMode="auto">
          <a:xfrm>
            <a:off x="6248400" y="5181600"/>
            <a:ext cx="2438400" cy="523875"/>
          </a:xfrm>
          <a:prstGeom prst="rect">
            <a:avLst/>
          </a:prstGeom>
          <a:noFill/>
          <a:ln w="9525">
            <a:noFill/>
            <a:miter lim="800000"/>
            <a:headEnd/>
            <a:tailEnd/>
          </a:ln>
        </p:spPr>
        <p:txBody>
          <a:bodyPr>
            <a:spAutoFit/>
          </a:bodyPr>
          <a:lstStyle/>
          <a:p>
            <a:pPr algn="ctr">
              <a:defRPr/>
            </a:pPr>
            <a:r>
              <a:rPr lang="en-US" sz="1400" u="sng" dirty="0">
                <a:solidFill>
                  <a:schemeClr val="tx2">
                    <a:lumMod val="75000"/>
                  </a:schemeClr>
                </a:solidFill>
              </a:rPr>
              <a:t>Faculty</a:t>
            </a:r>
            <a:r>
              <a:rPr lang="en-US" sz="1400" dirty="0">
                <a:solidFill>
                  <a:schemeClr val="tx2">
                    <a:lumMod val="75000"/>
                  </a:schemeClr>
                </a:solidFill>
              </a:rPr>
              <a:t> believe in my potential to succeed academically</a:t>
            </a:r>
          </a:p>
        </p:txBody>
      </p:sp>
      <p:sp>
        <p:nvSpPr>
          <p:cNvPr id="13" name="Rectangle 12"/>
          <p:cNvSpPr/>
          <p:nvPr/>
        </p:nvSpPr>
        <p:spPr>
          <a:xfrm>
            <a:off x="2614194" y="5798403"/>
            <a:ext cx="1629613"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Strongly Agree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Agree                 </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7" name="Rectangle 16"/>
          <p:cNvSpPr/>
          <p:nvPr/>
        </p:nvSpPr>
        <p:spPr>
          <a:xfrm>
            <a:off x="4490464" y="5798403"/>
            <a:ext cx="1475725"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a:solidFill>
                  <a:schemeClr val="accent6">
                    <a:lumMod val="60000"/>
                    <a:lumOff val="40000"/>
                  </a:schemeClr>
                </a:solidFill>
              </a:rPr>
              <a:t>■ </a:t>
            </a:r>
            <a:r>
              <a:rPr lang="en-US" sz="1200" dirty="0" smtClean="0">
                <a:solidFill>
                  <a:schemeClr val="tx2">
                    <a:lumMod val="75000"/>
                  </a:schemeClr>
                </a:solidFill>
              </a:rPr>
              <a:t>Strongly Agree      </a:t>
            </a:r>
            <a:endParaRPr lang="en-US" sz="1200" dirty="0"/>
          </a:p>
          <a:p>
            <a:pPr algn="ctr"/>
            <a:r>
              <a:rPr lang="en-US" sz="1200" b="1" dirty="0" smtClean="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Agree                 </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0"/>
          </p:nvPr>
        </p:nvSpPr>
        <p:spPr>
          <a:xfrm>
            <a:off x="8686800" y="6397625"/>
            <a:ext cx="457200" cy="457200"/>
          </a:xfrm>
          <a:noFill/>
        </p:spPr>
        <p:txBody>
          <a:bodyPr/>
          <a:lstStyle/>
          <a:p>
            <a:fld id="{0A926254-5356-4F22-9B3A-C65B7F5DE7BE}" type="slidenum">
              <a:rPr lang="en-US" smtClean="0"/>
              <a:pPr/>
              <a:t>23</a:t>
            </a:fld>
            <a:endParaRPr lang="en-US" smtClean="0"/>
          </a:p>
        </p:txBody>
      </p:sp>
      <p:sp>
        <p:nvSpPr>
          <p:cNvPr id="3077" name="Rectangle 2"/>
          <p:cNvSpPr>
            <a:spLocks noGrp="1" noChangeArrowheads="1"/>
          </p:cNvSpPr>
          <p:nvPr>
            <p:ph type="title"/>
          </p:nvPr>
        </p:nvSpPr>
        <p:spPr>
          <a:xfrm>
            <a:off x="914400" y="152400"/>
            <a:ext cx="8001000" cy="1295400"/>
          </a:xfrm>
        </p:spPr>
        <p:txBody>
          <a:bodyPr/>
          <a:lstStyle/>
          <a:p>
            <a:pPr eaLnBrk="1" hangingPunct="1">
              <a:defRPr/>
            </a:pPr>
            <a:r>
              <a:rPr lang="en-US" dirty="0" smtClean="0">
                <a:solidFill>
                  <a:schemeClr val="tx1">
                    <a:lumMod val="50000"/>
                  </a:schemeClr>
                </a:solidFill>
              </a:rPr>
              <a:t>General Interpersonal Validation</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These items measure the extent to </a:t>
            </a:r>
            <a:r>
              <a:rPr lang="en-US" sz="1600" dirty="0" smtClean="0">
                <a:solidFill>
                  <a:srgbClr val="767FAC"/>
                </a:solidFill>
              </a:rPr>
              <a:t>which</a:t>
            </a:r>
            <a:r>
              <a:rPr lang="en-US" sz="1600" dirty="0" smtClean="0">
                <a:solidFill>
                  <a:srgbClr val="FF0000"/>
                </a:solidFill>
              </a:rPr>
              <a:t> </a:t>
            </a:r>
            <a:r>
              <a:rPr lang="en-US" sz="1600" dirty="0" smtClean="0">
                <a:solidFill>
                  <a:schemeClr val="tx1"/>
                </a:solidFill>
              </a:rPr>
              <a:t>students believe faculty and staff provide </a:t>
            </a:r>
            <a:br>
              <a:rPr lang="en-US" sz="1600" dirty="0" smtClean="0">
                <a:solidFill>
                  <a:schemeClr val="tx1"/>
                </a:solidFill>
              </a:rPr>
            </a:br>
            <a:r>
              <a:rPr lang="en-US" sz="1600" dirty="0" smtClean="0">
                <a:solidFill>
                  <a:schemeClr val="tx1"/>
                </a:solidFill>
              </a:rPr>
              <a:t>attention to their development.</a:t>
            </a:r>
          </a:p>
        </p:txBody>
      </p:sp>
      <p:graphicFrame>
        <p:nvGraphicFramePr>
          <p:cNvPr id="16" name="Interpersonal Validation"/>
          <p:cNvGraphicFramePr>
            <a:graphicFrameLocks noChangeAspect="1"/>
          </p:cNvGraphicFramePr>
          <p:nvPr>
            <p:custDataLst>
              <p:tags r:id="rId1"/>
            </p:custDataLst>
            <p:extLst>
              <p:ext uri="{D42A27DB-BD31-4B8C-83A1-F6EECF244321}">
                <p14:modId xmlns:p14="http://schemas.microsoft.com/office/powerpoint/2010/main" val="2524077648"/>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14342" name="TextBox 8"/>
          <p:cNvSpPr txBox="1">
            <a:spLocks noChangeArrowheads="1"/>
          </p:cNvSpPr>
          <p:nvPr/>
        </p:nvSpPr>
        <p:spPr bwMode="auto">
          <a:xfrm>
            <a:off x="762000" y="5181600"/>
            <a:ext cx="2514600" cy="738188"/>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At least one </a:t>
            </a:r>
            <a:r>
              <a:rPr lang="en-US" sz="1400" u="sng" dirty="0">
                <a:solidFill>
                  <a:schemeClr val="tx2">
                    <a:lumMod val="75000"/>
                  </a:schemeClr>
                </a:solidFill>
              </a:rPr>
              <a:t>staff</a:t>
            </a:r>
            <a:r>
              <a:rPr lang="en-US" sz="1400" dirty="0">
                <a:solidFill>
                  <a:schemeClr val="tx2">
                    <a:lumMod val="75000"/>
                  </a:schemeClr>
                </a:solidFill>
              </a:rPr>
              <a:t> member has taken an interest in my development</a:t>
            </a:r>
          </a:p>
        </p:txBody>
      </p:sp>
      <p:sp>
        <p:nvSpPr>
          <p:cNvPr id="14343" name="TextBox 9"/>
          <p:cNvSpPr txBox="1">
            <a:spLocks noChangeArrowheads="1"/>
          </p:cNvSpPr>
          <p:nvPr/>
        </p:nvSpPr>
        <p:spPr bwMode="auto">
          <a:xfrm>
            <a:off x="3429000" y="5181600"/>
            <a:ext cx="2514600" cy="307975"/>
          </a:xfrm>
          <a:prstGeom prst="rect">
            <a:avLst/>
          </a:prstGeom>
          <a:noFill/>
          <a:ln w="9525">
            <a:noFill/>
            <a:miter lim="800000"/>
            <a:headEnd/>
            <a:tailEnd/>
          </a:ln>
        </p:spPr>
        <p:txBody>
          <a:bodyPr>
            <a:spAutoFit/>
          </a:bodyPr>
          <a:lstStyle/>
          <a:p>
            <a:pPr algn="ctr">
              <a:defRPr/>
            </a:pPr>
            <a:r>
              <a:rPr lang="en-US" sz="1400" u="sng" dirty="0">
                <a:solidFill>
                  <a:schemeClr val="tx2">
                    <a:lumMod val="75000"/>
                  </a:schemeClr>
                </a:solidFill>
              </a:rPr>
              <a:t>Staff</a:t>
            </a:r>
            <a:r>
              <a:rPr lang="en-US" sz="1400" dirty="0">
                <a:solidFill>
                  <a:schemeClr val="tx2">
                    <a:lumMod val="75000"/>
                  </a:schemeClr>
                </a:solidFill>
              </a:rPr>
              <a:t> recognize my achievements</a:t>
            </a:r>
          </a:p>
        </p:txBody>
      </p:sp>
      <p:sp>
        <p:nvSpPr>
          <p:cNvPr id="14344" name="TextBox 10"/>
          <p:cNvSpPr txBox="1">
            <a:spLocks noChangeArrowheads="1"/>
          </p:cNvSpPr>
          <p:nvPr/>
        </p:nvSpPr>
        <p:spPr bwMode="auto">
          <a:xfrm>
            <a:off x="6477000" y="5181600"/>
            <a:ext cx="2438400" cy="523875"/>
          </a:xfrm>
          <a:prstGeom prst="rect">
            <a:avLst/>
          </a:prstGeom>
          <a:noFill/>
          <a:ln w="9525">
            <a:noFill/>
            <a:miter lim="800000"/>
            <a:headEnd/>
            <a:tailEnd/>
          </a:ln>
        </p:spPr>
        <p:txBody>
          <a:bodyPr>
            <a:spAutoFit/>
          </a:bodyPr>
          <a:lstStyle/>
          <a:p>
            <a:pPr algn="ctr">
              <a:defRPr/>
            </a:pPr>
            <a:r>
              <a:rPr lang="en-US" sz="1400" u="sng" dirty="0">
                <a:solidFill>
                  <a:schemeClr val="tx2">
                    <a:lumMod val="75000"/>
                  </a:schemeClr>
                </a:solidFill>
              </a:rPr>
              <a:t>Staff</a:t>
            </a:r>
            <a:r>
              <a:rPr lang="en-US" sz="1400" dirty="0">
                <a:solidFill>
                  <a:schemeClr val="tx2">
                    <a:lumMod val="75000"/>
                  </a:schemeClr>
                </a:solidFill>
              </a:rPr>
              <a:t> encouraged me to get involved in campus activities</a:t>
            </a:r>
          </a:p>
        </p:txBody>
      </p:sp>
      <p:sp>
        <p:nvSpPr>
          <p:cNvPr id="13" name="Rectangle 12"/>
          <p:cNvSpPr/>
          <p:nvPr/>
        </p:nvSpPr>
        <p:spPr>
          <a:xfrm>
            <a:off x="2614194" y="5798403"/>
            <a:ext cx="1629613"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Strongly Agree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Agree                 </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7" name="Rectangle 16"/>
          <p:cNvSpPr/>
          <p:nvPr/>
        </p:nvSpPr>
        <p:spPr>
          <a:xfrm>
            <a:off x="4490464" y="5798403"/>
            <a:ext cx="1475725"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a:solidFill>
                  <a:schemeClr val="accent6">
                    <a:lumMod val="60000"/>
                    <a:lumOff val="40000"/>
                  </a:schemeClr>
                </a:solidFill>
              </a:rPr>
              <a:t>■ </a:t>
            </a:r>
            <a:r>
              <a:rPr lang="en-US" sz="1200" dirty="0" smtClean="0">
                <a:solidFill>
                  <a:schemeClr val="tx2">
                    <a:lumMod val="75000"/>
                  </a:schemeClr>
                </a:solidFill>
              </a:rPr>
              <a:t>Strongly Agree      </a:t>
            </a:r>
            <a:endParaRPr lang="en-US" sz="1200" dirty="0"/>
          </a:p>
          <a:p>
            <a:pPr algn="ctr"/>
            <a:r>
              <a:rPr lang="en-US" sz="1200" b="1" dirty="0" smtClean="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Agree                 </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xfrm>
            <a:off x="8686800" y="6397625"/>
            <a:ext cx="457200" cy="457200"/>
          </a:xfrm>
          <a:noFill/>
        </p:spPr>
        <p:txBody>
          <a:bodyPr/>
          <a:lstStyle/>
          <a:p>
            <a:fld id="{A19C73AA-A084-4444-82AB-B53302DE4AE2}" type="slidenum">
              <a:rPr lang="en-US" smtClean="0"/>
              <a:pPr/>
              <a:t>24</a:t>
            </a:fld>
            <a:endParaRPr lang="en-US" smtClean="0"/>
          </a:p>
        </p:txBody>
      </p:sp>
      <p:sp>
        <p:nvSpPr>
          <p:cNvPr id="9221" name="Rectangle 2"/>
          <p:cNvSpPr>
            <a:spLocks noGrp="1" noChangeArrowheads="1"/>
          </p:cNvSpPr>
          <p:nvPr>
            <p:ph type="title"/>
          </p:nvPr>
        </p:nvSpPr>
        <p:spPr>
          <a:xfrm>
            <a:off x="914400" y="152400"/>
            <a:ext cx="8226425" cy="1066800"/>
          </a:xfrm>
        </p:spPr>
        <p:txBody>
          <a:bodyPr/>
          <a:lstStyle/>
          <a:p>
            <a:pPr eaLnBrk="1" hangingPunct="1">
              <a:defRPr/>
            </a:pPr>
            <a:r>
              <a:rPr lang="en-US" dirty="0" smtClean="0">
                <a:solidFill>
                  <a:schemeClr val="tx1">
                    <a:lumMod val="50000"/>
                  </a:schemeClr>
                </a:solidFill>
              </a:rPr>
              <a:t>Academic Outcomes </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solidFill>
              </a:rPr>
              <a:t>These items illustrate students’ views of their academic skills and abilities.</a:t>
            </a:r>
          </a:p>
        </p:txBody>
      </p:sp>
      <p:graphicFrame>
        <p:nvGraphicFramePr>
          <p:cNvPr id="18" name="Academic Outcomes"/>
          <p:cNvGraphicFramePr>
            <a:graphicFrameLocks noChangeAspect="1"/>
          </p:cNvGraphicFramePr>
          <p:nvPr>
            <p:custDataLst>
              <p:tags r:id="rId1"/>
            </p:custDataLst>
            <p:extLst>
              <p:ext uri="{D42A27DB-BD31-4B8C-83A1-F6EECF244321}">
                <p14:modId xmlns:p14="http://schemas.microsoft.com/office/powerpoint/2010/main" val="2264875679"/>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9222" name="TextBox 10"/>
          <p:cNvSpPr txBox="1">
            <a:spLocks noChangeArrowheads="1"/>
          </p:cNvSpPr>
          <p:nvPr/>
        </p:nvSpPr>
        <p:spPr bwMode="auto">
          <a:xfrm>
            <a:off x="838200" y="5181600"/>
            <a:ext cx="1600200" cy="523220"/>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Intellectual and practical </a:t>
            </a:r>
            <a:r>
              <a:rPr lang="en-US" sz="1400" dirty="0" smtClean="0">
                <a:solidFill>
                  <a:schemeClr val="tx2">
                    <a:lumMod val="75000"/>
                  </a:schemeClr>
                </a:solidFill>
              </a:rPr>
              <a:t>skills</a:t>
            </a:r>
            <a:endParaRPr lang="en-US" sz="1400" dirty="0">
              <a:solidFill>
                <a:schemeClr val="tx2">
                  <a:lumMod val="75000"/>
                </a:schemeClr>
              </a:solidFill>
            </a:endParaRPr>
          </a:p>
        </p:txBody>
      </p:sp>
      <p:sp>
        <p:nvSpPr>
          <p:cNvPr id="9225" name="TextBox 13"/>
          <p:cNvSpPr txBox="1">
            <a:spLocks noChangeArrowheads="1"/>
          </p:cNvSpPr>
          <p:nvPr/>
        </p:nvSpPr>
        <p:spPr bwMode="auto">
          <a:xfrm>
            <a:off x="2743200" y="5181600"/>
            <a:ext cx="2057400" cy="5238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Knowledge of a particular field or discipline</a:t>
            </a:r>
          </a:p>
        </p:txBody>
      </p:sp>
      <p:sp>
        <p:nvSpPr>
          <p:cNvPr id="9226" name="TextBox 14"/>
          <p:cNvSpPr txBox="1">
            <a:spLocks noChangeArrowheads="1"/>
          </p:cNvSpPr>
          <p:nvPr/>
        </p:nvSpPr>
        <p:spPr bwMode="auto">
          <a:xfrm>
            <a:off x="4953000" y="5181600"/>
            <a:ext cx="1676400" cy="3079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Critical thinking skills</a:t>
            </a:r>
          </a:p>
        </p:txBody>
      </p:sp>
      <p:sp>
        <p:nvSpPr>
          <p:cNvPr id="9227" name="TextBox 15"/>
          <p:cNvSpPr txBox="1">
            <a:spLocks noChangeArrowheads="1"/>
          </p:cNvSpPr>
          <p:nvPr/>
        </p:nvSpPr>
        <p:spPr bwMode="auto">
          <a:xfrm>
            <a:off x="6934200" y="5181600"/>
            <a:ext cx="1752600" cy="3079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Problem-solving skills</a:t>
            </a:r>
          </a:p>
        </p:txBody>
      </p:sp>
      <p:sp>
        <p:nvSpPr>
          <p:cNvPr id="19" name="Rectangle 18"/>
          <p:cNvSpPr/>
          <p:nvPr/>
        </p:nvSpPr>
        <p:spPr>
          <a:xfrm>
            <a:off x="2614194" y="5798403"/>
            <a:ext cx="2258953"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Strongly Agree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Agree                             </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20" name="Rectangle 19"/>
          <p:cNvSpPr/>
          <p:nvPr/>
        </p:nvSpPr>
        <p:spPr>
          <a:xfrm>
            <a:off x="4427552" y="5798403"/>
            <a:ext cx="2081467" cy="830997"/>
          </a:xfrm>
          <a:prstGeom prst="rect">
            <a:avLst/>
          </a:prstGeom>
        </p:spPr>
        <p:txBody>
          <a:bodyPr wrap="none">
            <a:spAutoFit/>
          </a:bodyPr>
          <a:lstStyle/>
          <a:p>
            <a:r>
              <a:rPr lang="en-US" sz="1200" b="1" dirty="0" smtClean="0">
                <a:solidFill>
                  <a:schemeClr val="tx2">
                    <a:lumMod val="75000"/>
                  </a:schemeClr>
                </a:solidFill>
              </a:rPr>
              <a:t>Comparison Group</a:t>
            </a:r>
          </a:p>
          <a:p>
            <a:pPr algn="ctr"/>
            <a:r>
              <a:rPr lang="en-US" sz="1200" b="1" dirty="0">
                <a:solidFill>
                  <a:schemeClr val="accent6">
                    <a:lumMod val="60000"/>
                    <a:lumOff val="40000"/>
                  </a:schemeClr>
                </a:solidFill>
              </a:rPr>
              <a:t>■ </a:t>
            </a:r>
            <a:r>
              <a:rPr lang="en-US" sz="1200" dirty="0" smtClean="0">
                <a:solidFill>
                  <a:schemeClr val="tx2">
                    <a:lumMod val="75000"/>
                  </a:schemeClr>
                </a:solidFill>
              </a:rPr>
              <a:t>Strongly Agree                    </a:t>
            </a:r>
            <a:endParaRPr lang="en-US" sz="1200" dirty="0"/>
          </a:p>
          <a:p>
            <a:pPr algn="ctr"/>
            <a:r>
              <a:rPr lang="en-US" sz="1200" b="1" dirty="0" smtClean="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Agree                               </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xfrm>
            <a:off x="8686800" y="6397625"/>
            <a:ext cx="457200" cy="457200"/>
          </a:xfrm>
          <a:noFill/>
        </p:spPr>
        <p:txBody>
          <a:bodyPr/>
          <a:lstStyle/>
          <a:p>
            <a:fld id="{F0C9092D-7719-4950-A106-96184E3E7F40}" type="slidenum">
              <a:rPr lang="en-US" smtClean="0"/>
              <a:pPr/>
              <a:t>25</a:t>
            </a:fld>
            <a:endParaRPr lang="en-US" smtClean="0"/>
          </a:p>
        </p:txBody>
      </p:sp>
      <p:graphicFrame>
        <p:nvGraphicFramePr>
          <p:cNvPr id="13" name="Academic Outcomes"/>
          <p:cNvGraphicFramePr>
            <a:graphicFrameLocks noChangeAspect="1"/>
          </p:cNvGraphicFramePr>
          <p:nvPr>
            <p:custDataLst>
              <p:tags r:id="rId1"/>
            </p:custDataLst>
            <p:extLst>
              <p:ext uri="{D42A27DB-BD31-4B8C-83A1-F6EECF244321}">
                <p14:modId xmlns:p14="http://schemas.microsoft.com/office/powerpoint/2010/main" val="3048733406"/>
              </p:ext>
            </p:extLst>
          </p:nvPr>
        </p:nvGraphicFramePr>
        <p:xfrm>
          <a:off x="457200" y="1600200"/>
          <a:ext cx="81534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13321" name="TextBox 13"/>
          <p:cNvSpPr txBox="1">
            <a:spLocks noChangeArrowheads="1"/>
          </p:cNvSpPr>
          <p:nvPr/>
        </p:nvSpPr>
        <p:spPr bwMode="auto">
          <a:xfrm>
            <a:off x="990600" y="5181600"/>
            <a:ext cx="7543800" cy="307777"/>
          </a:xfrm>
          <a:prstGeom prst="rect">
            <a:avLst/>
          </a:prstGeom>
          <a:noFill/>
          <a:ln w="9525">
            <a:noFill/>
            <a:miter lim="800000"/>
            <a:headEnd/>
            <a:tailEnd/>
          </a:ln>
        </p:spPr>
        <p:txBody>
          <a:bodyPr wrap="square">
            <a:spAutoFit/>
          </a:bodyPr>
          <a:lstStyle/>
          <a:p>
            <a:pPr algn="ctr">
              <a:defRPr/>
            </a:pPr>
            <a:r>
              <a:rPr lang="en-US" sz="1400" dirty="0" smtClean="0">
                <a:solidFill>
                  <a:schemeClr val="tx1">
                    <a:lumMod val="75000"/>
                  </a:schemeClr>
                </a:solidFill>
              </a:rPr>
              <a:t>That </a:t>
            </a:r>
            <a:r>
              <a:rPr lang="en-US" sz="1400" dirty="0">
                <a:solidFill>
                  <a:schemeClr val="tx1">
                    <a:lumMod val="75000"/>
                  </a:schemeClr>
                </a:solidFill>
              </a:rPr>
              <a:t>your courses inspired you to think in new ways</a:t>
            </a:r>
          </a:p>
        </p:txBody>
      </p:sp>
      <p:sp>
        <p:nvSpPr>
          <p:cNvPr id="19" name="Rectangle 2"/>
          <p:cNvSpPr>
            <a:spLocks noGrp="1" noChangeArrowheads="1"/>
          </p:cNvSpPr>
          <p:nvPr>
            <p:ph type="title"/>
          </p:nvPr>
        </p:nvSpPr>
        <p:spPr>
          <a:xfrm>
            <a:off x="914400" y="152400"/>
            <a:ext cx="8226425" cy="1143000"/>
          </a:xfrm>
        </p:spPr>
        <p:txBody>
          <a:bodyPr/>
          <a:lstStyle/>
          <a:p>
            <a:pPr eaLnBrk="1" hangingPunct="1">
              <a:defRPr/>
            </a:pPr>
            <a:r>
              <a:rPr lang="en-US" dirty="0" smtClean="0">
                <a:solidFill>
                  <a:schemeClr val="tx1">
                    <a:lumMod val="50000"/>
                  </a:schemeClr>
                </a:solidFill>
              </a:rPr>
              <a:t>Academic Outcomes </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solidFill>
              </a:rPr>
              <a:t>These items illustrate important academic experiences and how students </a:t>
            </a:r>
            <a:br>
              <a:rPr lang="en-US" sz="1600" dirty="0" smtClean="0">
                <a:solidFill>
                  <a:schemeClr val="tx1"/>
                </a:solidFill>
              </a:rPr>
            </a:br>
            <a:r>
              <a:rPr lang="en-US" sz="1600" dirty="0" smtClean="0">
                <a:solidFill>
                  <a:schemeClr val="tx1"/>
                </a:solidFill>
              </a:rPr>
              <a:t>compare to their peers.</a:t>
            </a:r>
          </a:p>
        </p:txBody>
      </p:sp>
      <p:sp>
        <p:nvSpPr>
          <p:cNvPr id="12" name="Rectangle 11"/>
          <p:cNvSpPr/>
          <p:nvPr/>
        </p:nvSpPr>
        <p:spPr>
          <a:xfrm>
            <a:off x="2738747" y="5798403"/>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8" name="Rectangle 17"/>
          <p:cNvSpPr/>
          <p:nvPr/>
        </p:nvSpPr>
        <p:spPr>
          <a:xfrm>
            <a:off x="4509283" y="5798403"/>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 </a:t>
            </a:r>
            <a:r>
              <a:rPr lang="en-US" sz="1200" dirty="0" smtClean="0">
                <a:solidFill>
                  <a:schemeClr val="tx2">
                    <a:lumMod val="75000"/>
                  </a:schemeClr>
                </a:solidFill>
              </a:rPr>
              <a:t> Frequently          </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a:xfrm>
            <a:off x="8686800" y="6397625"/>
            <a:ext cx="457200" cy="457200"/>
          </a:xfrm>
          <a:noFill/>
        </p:spPr>
        <p:txBody>
          <a:bodyPr/>
          <a:lstStyle/>
          <a:p>
            <a:fld id="{A0F859B2-4DA4-4C7B-A339-B8F60E91E504}" type="slidenum">
              <a:rPr lang="en-US" smtClean="0"/>
              <a:pPr/>
              <a:t>26</a:t>
            </a:fld>
            <a:endParaRPr lang="en-US" smtClean="0"/>
          </a:p>
        </p:txBody>
      </p:sp>
      <p:sp>
        <p:nvSpPr>
          <p:cNvPr id="13317" name="Rectangle 2"/>
          <p:cNvSpPr>
            <a:spLocks noGrp="1" noChangeArrowheads="1"/>
          </p:cNvSpPr>
          <p:nvPr>
            <p:ph type="title"/>
          </p:nvPr>
        </p:nvSpPr>
        <p:spPr>
          <a:xfrm>
            <a:off x="914400" y="228600"/>
            <a:ext cx="8077200" cy="1371600"/>
          </a:xfrm>
        </p:spPr>
        <p:txBody>
          <a:bodyPr/>
          <a:lstStyle/>
          <a:p>
            <a:pPr eaLnBrk="1" hangingPunct="1">
              <a:defRPr/>
            </a:pPr>
            <a:r>
              <a:rPr lang="en-US" dirty="0" smtClean="0">
                <a:solidFill>
                  <a:schemeClr val="tx1">
                    <a:lumMod val="50000"/>
                  </a:schemeClr>
                </a:solidFill>
              </a:rPr>
              <a:t>Academic Enhancement Experiences</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Opportunities to apply learning inside and outside the classroom deepen students’ academic involvement, allowing them to make meaningful intellectual connections and communicate their knowledge to others.</a:t>
            </a:r>
            <a:endParaRPr lang="en-US" sz="1600" dirty="0" smtClean="0">
              <a:solidFill>
                <a:schemeClr val="tx1"/>
              </a:solidFill>
            </a:endParaRPr>
          </a:p>
        </p:txBody>
      </p:sp>
      <p:graphicFrame>
        <p:nvGraphicFramePr>
          <p:cNvPr id="18" name="Academic Enhancement"/>
          <p:cNvGraphicFramePr>
            <a:graphicFrameLocks noChangeAspect="1"/>
          </p:cNvGraphicFramePr>
          <p:nvPr>
            <p:custDataLst>
              <p:tags r:id="rId1"/>
            </p:custDataLst>
            <p:extLst>
              <p:ext uri="{D42A27DB-BD31-4B8C-83A1-F6EECF244321}">
                <p14:modId xmlns:p14="http://schemas.microsoft.com/office/powerpoint/2010/main" val="1863044490"/>
              </p:ext>
            </p:extLst>
          </p:nvPr>
        </p:nvGraphicFramePr>
        <p:xfrm>
          <a:off x="203200" y="1727200"/>
          <a:ext cx="86614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13318" name="TextBox 10"/>
          <p:cNvSpPr txBox="1">
            <a:spLocks noChangeArrowheads="1"/>
          </p:cNvSpPr>
          <p:nvPr/>
        </p:nvSpPr>
        <p:spPr bwMode="auto">
          <a:xfrm>
            <a:off x="762000" y="5343525"/>
            <a:ext cx="19050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Worked on a professor’s research project</a:t>
            </a:r>
          </a:p>
        </p:txBody>
      </p:sp>
      <p:sp>
        <p:nvSpPr>
          <p:cNvPr id="13321" name="TextBox 13"/>
          <p:cNvSpPr txBox="1">
            <a:spLocks noChangeArrowheads="1"/>
          </p:cNvSpPr>
          <p:nvPr/>
        </p:nvSpPr>
        <p:spPr bwMode="auto">
          <a:xfrm>
            <a:off x="2819400" y="5343525"/>
            <a:ext cx="19050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Made a presentation in class</a:t>
            </a:r>
          </a:p>
        </p:txBody>
      </p:sp>
      <p:sp>
        <p:nvSpPr>
          <p:cNvPr id="13322" name="TextBox 14"/>
          <p:cNvSpPr txBox="1">
            <a:spLocks noChangeArrowheads="1"/>
          </p:cNvSpPr>
          <p:nvPr/>
        </p:nvSpPr>
        <p:spPr bwMode="auto">
          <a:xfrm>
            <a:off x="5105400" y="5330825"/>
            <a:ext cx="16764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Received tutoring</a:t>
            </a:r>
          </a:p>
        </p:txBody>
      </p:sp>
      <p:sp>
        <p:nvSpPr>
          <p:cNvPr id="13323" name="TextBox 15"/>
          <p:cNvSpPr txBox="1">
            <a:spLocks noChangeArrowheads="1"/>
          </p:cNvSpPr>
          <p:nvPr/>
        </p:nvSpPr>
        <p:spPr bwMode="auto">
          <a:xfrm>
            <a:off x="7010400" y="5343525"/>
            <a:ext cx="17526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Contributed to class discussions</a:t>
            </a:r>
          </a:p>
        </p:txBody>
      </p:sp>
      <p:sp>
        <p:nvSpPr>
          <p:cNvPr id="19" name="Rectangle 18"/>
          <p:cNvSpPr/>
          <p:nvPr/>
        </p:nvSpPr>
        <p:spPr>
          <a:xfrm>
            <a:off x="2738747" y="5798403"/>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20" name="Rectangle 19"/>
          <p:cNvSpPr/>
          <p:nvPr/>
        </p:nvSpPr>
        <p:spPr>
          <a:xfrm>
            <a:off x="4509283" y="5798403"/>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 </a:t>
            </a:r>
            <a:r>
              <a:rPr lang="en-US" sz="1200" dirty="0" smtClean="0">
                <a:solidFill>
                  <a:schemeClr val="tx2">
                    <a:lumMod val="75000"/>
                  </a:schemeClr>
                </a:solidFill>
              </a:rPr>
              <a:t> Frequently          </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a:xfrm>
            <a:off x="8686800" y="6397625"/>
            <a:ext cx="457200" cy="457200"/>
          </a:xfrm>
          <a:noFill/>
        </p:spPr>
        <p:txBody>
          <a:bodyPr/>
          <a:lstStyle/>
          <a:p>
            <a:fld id="{5E9F076A-779F-4D50-8F7D-587DA700E6FF}" type="slidenum">
              <a:rPr lang="en-US" smtClean="0"/>
              <a:pPr/>
              <a:t>27</a:t>
            </a:fld>
            <a:endParaRPr lang="en-US" smtClean="0"/>
          </a:p>
        </p:txBody>
      </p:sp>
      <p:sp>
        <p:nvSpPr>
          <p:cNvPr id="14341" name="Rectangle 2"/>
          <p:cNvSpPr>
            <a:spLocks noGrp="1" noChangeArrowheads="1"/>
          </p:cNvSpPr>
          <p:nvPr>
            <p:ph type="title"/>
          </p:nvPr>
        </p:nvSpPr>
        <p:spPr>
          <a:xfrm>
            <a:off x="914400" y="152400"/>
            <a:ext cx="8226425" cy="1219200"/>
          </a:xfrm>
        </p:spPr>
        <p:txBody>
          <a:bodyPr/>
          <a:lstStyle/>
          <a:p>
            <a:pPr eaLnBrk="1" hangingPunct="1">
              <a:defRPr/>
            </a:pPr>
            <a:r>
              <a:rPr lang="en-US" dirty="0" smtClean="0">
                <a:solidFill>
                  <a:schemeClr val="tx1">
                    <a:lumMod val="50000"/>
                  </a:schemeClr>
                </a:solidFill>
              </a:rPr>
              <a:t>Active and Collaborative Learning </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solidFill>
              </a:rPr>
              <a:t>These items illustrate the extent to which students are deepening their knowledge of </a:t>
            </a:r>
            <a:br>
              <a:rPr lang="en-US" sz="1600" dirty="0" smtClean="0">
                <a:solidFill>
                  <a:schemeClr val="tx1"/>
                </a:solidFill>
              </a:rPr>
            </a:br>
            <a:r>
              <a:rPr lang="en-US" sz="1600" dirty="0" smtClean="0">
                <a:solidFill>
                  <a:schemeClr val="tx1"/>
                </a:solidFill>
              </a:rPr>
              <a:t>course material through interaction with faculty and other students.</a:t>
            </a:r>
          </a:p>
        </p:txBody>
      </p:sp>
      <p:graphicFrame>
        <p:nvGraphicFramePr>
          <p:cNvPr id="18" name="Active Collaborative"/>
          <p:cNvGraphicFramePr>
            <a:graphicFrameLocks noChangeAspect="1"/>
          </p:cNvGraphicFramePr>
          <p:nvPr>
            <p:custDataLst>
              <p:tags r:id="rId1"/>
            </p:custDataLst>
            <p:extLst>
              <p:ext uri="{D42A27DB-BD31-4B8C-83A1-F6EECF244321}">
                <p14:modId xmlns:p14="http://schemas.microsoft.com/office/powerpoint/2010/main" val="953872689"/>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14342" name="TextBox 10"/>
          <p:cNvSpPr txBox="1">
            <a:spLocks noChangeArrowheads="1"/>
          </p:cNvSpPr>
          <p:nvPr/>
        </p:nvSpPr>
        <p:spPr bwMode="auto">
          <a:xfrm>
            <a:off x="685800" y="5181600"/>
            <a:ext cx="2667000" cy="523220"/>
          </a:xfrm>
          <a:prstGeom prst="rect">
            <a:avLst/>
          </a:prstGeom>
          <a:noFill/>
          <a:ln w="9525">
            <a:noFill/>
            <a:miter lim="800000"/>
            <a:headEnd/>
            <a:tailEnd/>
          </a:ln>
        </p:spPr>
        <p:txBody>
          <a:bodyPr wrap="square">
            <a:spAutoFit/>
          </a:bodyPr>
          <a:lstStyle/>
          <a:p>
            <a:pPr algn="ctr">
              <a:defRPr/>
            </a:pPr>
            <a:r>
              <a:rPr lang="en-US" sz="1400" dirty="0">
                <a:solidFill>
                  <a:schemeClr val="tx1">
                    <a:lumMod val="75000"/>
                  </a:schemeClr>
                </a:solidFill>
              </a:rPr>
              <a:t>Integrate skills and knowledge from different sources and experiences</a:t>
            </a:r>
          </a:p>
        </p:txBody>
      </p:sp>
      <p:sp>
        <p:nvSpPr>
          <p:cNvPr id="14346" name="TextBox 14"/>
          <p:cNvSpPr txBox="1">
            <a:spLocks noChangeArrowheads="1"/>
          </p:cNvSpPr>
          <p:nvPr/>
        </p:nvSpPr>
        <p:spPr bwMode="auto">
          <a:xfrm>
            <a:off x="3429000" y="5181600"/>
            <a:ext cx="2667000" cy="307777"/>
          </a:xfrm>
          <a:prstGeom prst="rect">
            <a:avLst/>
          </a:prstGeom>
          <a:noFill/>
          <a:ln w="9525">
            <a:noFill/>
            <a:miter lim="800000"/>
            <a:headEnd/>
            <a:tailEnd/>
          </a:ln>
        </p:spPr>
        <p:txBody>
          <a:bodyPr wrap="square">
            <a:spAutoFit/>
          </a:bodyPr>
          <a:lstStyle/>
          <a:p>
            <a:pPr algn="ctr">
              <a:defRPr/>
            </a:pPr>
            <a:r>
              <a:rPr lang="en-US" sz="1400" dirty="0">
                <a:solidFill>
                  <a:schemeClr val="tx1">
                    <a:lumMod val="75000"/>
                  </a:schemeClr>
                </a:solidFill>
              </a:rPr>
              <a:t>Studied with other students</a:t>
            </a:r>
          </a:p>
        </p:txBody>
      </p:sp>
      <p:sp>
        <p:nvSpPr>
          <p:cNvPr id="14347" name="TextBox 15"/>
          <p:cNvSpPr txBox="1">
            <a:spLocks noChangeArrowheads="1"/>
          </p:cNvSpPr>
          <p:nvPr/>
        </p:nvSpPr>
        <p:spPr bwMode="auto">
          <a:xfrm>
            <a:off x="6096000" y="5181600"/>
            <a:ext cx="2667000" cy="523220"/>
          </a:xfrm>
          <a:prstGeom prst="rect">
            <a:avLst/>
          </a:prstGeom>
          <a:noFill/>
          <a:ln w="9525">
            <a:noFill/>
            <a:miter lim="800000"/>
            <a:headEnd/>
            <a:tailEnd/>
          </a:ln>
        </p:spPr>
        <p:txBody>
          <a:bodyPr wrap="square">
            <a:spAutoFit/>
          </a:bodyPr>
          <a:lstStyle/>
          <a:p>
            <a:pPr algn="ctr">
              <a:defRPr/>
            </a:pPr>
            <a:r>
              <a:rPr lang="en-US" sz="1400" dirty="0">
                <a:solidFill>
                  <a:schemeClr val="tx1">
                    <a:lumMod val="75000"/>
                  </a:schemeClr>
                </a:solidFill>
              </a:rPr>
              <a:t>Discussed course content with students outside of class</a:t>
            </a:r>
          </a:p>
        </p:txBody>
      </p:sp>
      <p:sp>
        <p:nvSpPr>
          <p:cNvPr id="19" name="Rectangle 18"/>
          <p:cNvSpPr/>
          <p:nvPr/>
        </p:nvSpPr>
        <p:spPr>
          <a:xfrm>
            <a:off x="2811178" y="5950803"/>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20" name="Rectangle 19"/>
          <p:cNvSpPr/>
          <p:nvPr/>
        </p:nvSpPr>
        <p:spPr>
          <a:xfrm>
            <a:off x="4581714" y="5950803"/>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 </a:t>
            </a:r>
            <a:r>
              <a:rPr lang="en-US" sz="1200" dirty="0" smtClean="0">
                <a:solidFill>
                  <a:schemeClr val="tx2">
                    <a:lumMod val="75000"/>
                  </a:schemeClr>
                </a:solidFill>
              </a:rPr>
              <a:t> Frequently          </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xfrm>
            <a:off x="8686800" y="6397625"/>
            <a:ext cx="457200" cy="457200"/>
          </a:xfrm>
          <a:noFill/>
        </p:spPr>
        <p:txBody>
          <a:bodyPr/>
          <a:lstStyle/>
          <a:p>
            <a:fld id="{1B271D33-5AE5-42EA-88FB-052415DEE58F}" type="slidenum">
              <a:rPr lang="en-US" smtClean="0"/>
              <a:pPr/>
              <a:t>28</a:t>
            </a:fld>
            <a:endParaRPr lang="en-US" smtClean="0"/>
          </a:p>
        </p:txBody>
      </p:sp>
      <p:sp>
        <p:nvSpPr>
          <p:cNvPr id="14341" name="Rectangle 2"/>
          <p:cNvSpPr>
            <a:spLocks noGrp="1" noChangeArrowheads="1"/>
          </p:cNvSpPr>
          <p:nvPr>
            <p:ph type="title"/>
          </p:nvPr>
        </p:nvSpPr>
        <p:spPr>
          <a:xfrm>
            <a:off x="914400" y="152400"/>
            <a:ext cx="8226425" cy="1219200"/>
          </a:xfrm>
        </p:spPr>
        <p:txBody>
          <a:bodyPr/>
          <a:lstStyle/>
          <a:p>
            <a:pPr eaLnBrk="1" hangingPunct="1">
              <a:defRPr/>
            </a:pPr>
            <a:r>
              <a:rPr lang="en-US" dirty="0" smtClean="0">
                <a:solidFill>
                  <a:schemeClr val="tx1">
                    <a:lumMod val="50000"/>
                  </a:schemeClr>
                </a:solidFill>
              </a:rPr>
              <a:t>Active and Collaborative Learning </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solidFill>
              </a:rPr>
              <a:t>These items illustrate the extent to which students are deepening their knowledge of </a:t>
            </a:r>
            <a:br>
              <a:rPr lang="en-US" sz="1600" dirty="0" smtClean="0">
                <a:solidFill>
                  <a:schemeClr val="tx1"/>
                </a:solidFill>
              </a:rPr>
            </a:br>
            <a:r>
              <a:rPr lang="en-US" sz="1600" dirty="0" smtClean="0">
                <a:solidFill>
                  <a:schemeClr val="tx1"/>
                </a:solidFill>
              </a:rPr>
              <a:t>course material through interaction with faculty and other students.</a:t>
            </a:r>
          </a:p>
        </p:txBody>
      </p:sp>
      <p:graphicFrame>
        <p:nvGraphicFramePr>
          <p:cNvPr id="13" name="Active Collaborative"/>
          <p:cNvGraphicFramePr>
            <a:graphicFrameLocks noChangeAspect="1"/>
          </p:cNvGraphicFramePr>
          <p:nvPr>
            <p:custDataLst>
              <p:tags r:id="rId1"/>
            </p:custDataLst>
            <p:extLst>
              <p:ext uri="{D42A27DB-BD31-4B8C-83A1-F6EECF244321}">
                <p14:modId xmlns:p14="http://schemas.microsoft.com/office/powerpoint/2010/main" val="1084566366"/>
              </p:ext>
            </p:extLst>
          </p:nvPr>
        </p:nvGraphicFramePr>
        <p:xfrm>
          <a:off x="152400" y="1600200"/>
          <a:ext cx="85344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14345" name="TextBox 13"/>
          <p:cNvSpPr txBox="1">
            <a:spLocks noChangeArrowheads="1"/>
          </p:cNvSpPr>
          <p:nvPr/>
        </p:nvSpPr>
        <p:spPr bwMode="auto">
          <a:xfrm>
            <a:off x="990600" y="5181600"/>
            <a:ext cx="3352800" cy="5238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Worked with classmates on group projects:</a:t>
            </a:r>
          </a:p>
          <a:p>
            <a:pPr algn="ctr">
              <a:defRPr/>
            </a:pPr>
            <a:r>
              <a:rPr lang="en-US" sz="1400" dirty="0">
                <a:solidFill>
                  <a:schemeClr val="tx1">
                    <a:lumMod val="75000"/>
                  </a:schemeClr>
                </a:solidFill>
              </a:rPr>
              <a:t>During class</a:t>
            </a:r>
          </a:p>
        </p:txBody>
      </p:sp>
      <p:sp>
        <p:nvSpPr>
          <p:cNvPr id="14346" name="TextBox 14"/>
          <p:cNvSpPr txBox="1">
            <a:spLocks noChangeArrowheads="1"/>
          </p:cNvSpPr>
          <p:nvPr/>
        </p:nvSpPr>
        <p:spPr bwMode="auto">
          <a:xfrm>
            <a:off x="5181600" y="5181600"/>
            <a:ext cx="32766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Worked with classmates on group projects: </a:t>
            </a:r>
          </a:p>
          <a:p>
            <a:pPr algn="ctr">
              <a:defRPr/>
            </a:pPr>
            <a:r>
              <a:rPr lang="en-US" sz="1400" dirty="0">
                <a:solidFill>
                  <a:schemeClr val="tx1">
                    <a:lumMod val="75000"/>
                  </a:schemeClr>
                </a:solidFill>
              </a:rPr>
              <a:t>Outside of class</a:t>
            </a:r>
          </a:p>
        </p:txBody>
      </p:sp>
      <p:sp>
        <p:nvSpPr>
          <p:cNvPr id="12" name="Rectangle 11"/>
          <p:cNvSpPr/>
          <p:nvPr/>
        </p:nvSpPr>
        <p:spPr>
          <a:xfrm>
            <a:off x="2811178" y="5950803"/>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8" name="Rectangle 17"/>
          <p:cNvSpPr/>
          <p:nvPr/>
        </p:nvSpPr>
        <p:spPr>
          <a:xfrm>
            <a:off x="4581714" y="5950803"/>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 </a:t>
            </a:r>
            <a:r>
              <a:rPr lang="en-US" sz="1200" dirty="0" smtClean="0">
                <a:solidFill>
                  <a:schemeClr val="tx2">
                    <a:lumMod val="75000"/>
                  </a:schemeClr>
                </a:solidFill>
              </a:rPr>
              <a:t> Frequently          </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685800" y="2454275"/>
            <a:ext cx="7772400" cy="1736725"/>
          </a:xfrm>
        </p:spPr>
        <p:txBody>
          <a:bodyPr/>
          <a:lstStyle/>
          <a:p>
            <a:pPr>
              <a:defRPr/>
            </a:pPr>
            <a:r>
              <a:rPr lang="en-US" dirty="0" smtClean="0">
                <a:solidFill>
                  <a:schemeClr val="tx2">
                    <a:lumMod val="50000"/>
                  </a:schemeClr>
                </a:solidFill>
              </a:rPr>
              <a:t>Co-Curricular Experiences</a:t>
            </a:r>
            <a:endParaRPr lang="en-US" dirty="0">
              <a:solidFill>
                <a:schemeClr val="tx2">
                  <a:lumMod val="50000"/>
                </a:schemeClr>
              </a:solidFill>
            </a:endParaRPr>
          </a:p>
        </p:txBody>
      </p:sp>
      <p:sp>
        <p:nvSpPr>
          <p:cNvPr id="38915" name="Subtitle 6"/>
          <p:cNvSpPr>
            <a:spLocks noGrp="1"/>
          </p:cNvSpPr>
          <p:nvPr>
            <p:ph type="subTitle" sz="quarter" idx="1"/>
          </p:nvPr>
        </p:nvSpPr>
        <p:spPr>
          <a:xfrm>
            <a:off x="1371600" y="4648200"/>
            <a:ext cx="6400800" cy="1752600"/>
          </a:xfrm>
        </p:spPr>
        <p:txBody>
          <a:bodyPr/>
          <a:lstStyle/>
          <a:p>
            <a:r>
              <a:rPr lang="en-US" smtClean="0"/>
              <a:t>Co-curricular experiences provide opportunities for students to grow intellectually, interpersonally, and emotionally.</a:t>
            </a:r>
          </a:p>
        </p:txBody>
      </p:sp>
      <p:pic>
        <p:nvPicPr>
          <p:cNvPr id="83972" name="Picture 4"/>
          <p:cNvPicPr>
            <a:picLocks noChangeAspect="1" noChangeArrowheads="1"/>
          </p:cNvPicPr>
          <p:nvPr/>
        </p:nvPicPr>
        <p:blipFill>
          <a:blip r:embed="rId3" cstate="print"/>
          <a:srcRect/>
          <a:stretch>
            <a:fillRect/>
          </a:stretch>
        </p:blipFill>
        <p:spPr bwMode="auto">
          <a:xfrm>
            <a:off x="1924050" y="1997075"/>
            <a:ext cx="5391150" cy="1050925"/>
          </a:xfrm>
          <a:prstGeom prst="rect">
            <a:avLst/>
          </a:prstGeom>
          <a:noFill/>
          <a:ln w="12700">
            <a:solidFill>
              <a:schemeClr val="tx2">
                <a:lumMod val="50000"/>
              </a:schemeClr>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a:xfrm>
            <a:off x="8915400" y="6400800"/>
            <a:ext cx="228600" cy="457200"/>
          </a:xfrm>
          <a:noFill/>
        </p:spPr>
        <p:txBody>
          <a:bodyPr/>
          <a:lstStyle/>
          <a:p>
            <a:pPr algn="l"/>
            <a:fld id="{8CB3E2E7-B9AF-4679-973C-2443AC803ABB}" type="slidenum">
              <a:rPr lang="en-US" smtClean="0"/>
              <a:pPr algn="l"/>
              <a:t>3</a:t>
            </a:fld>
            <a:endParaRPr lang="en-US" smtClean="0"/>
          </a:p>
        </p:txBody>
      </p:sp>
      <p:sp>
        <p:nvSpPr>
          <p:cNvPr id="35843" name="Rectangle 5"/>
          <p:cNvSpPr>
            <a:spLocks noGrp="1" noChangeArrowheads="1"/>
          </p:cNvSpPr>
          <p:nvPr>
            <p:ph type="title"/>
          </p:nvPr>
        </p:nvSpPr>
        <p:spPr>
          <a:xfrm>
            <a:off x="0" y="0"/>
            <a:ext cx="9144000" cy="1143000"/>
          </a:xfrm>
        </p:spPr>
        <p:txBody>
          <a:bodyPr/>
          <a:lstStyle/>
          <a:p>
            <a:pPr eaLnBrk="1" hangingPunct="1">
              <a:defRPr/>
            </a:pPr>
            <a:r>
              <a:rPr lang="en-US" dirty="0" smtClean="0">
                <a:solidFill>
                  <a:schemeClr val="tx2">
                    <a:lumMod val="50000"/>
                  </a:schemeClr>
                </a:solidFill>
              </a:rPr>
              <a:t>Table of Contents</a:t>
            </a:r>
          </a:p>
        </p:txBody>
      </p:sp>
      <p:sp>
        <p:nvSpPr>
          <p:cNvPr id="35844" name="Rectangle 6"/>
          <p:cNvSpPr>
            <a:spLocks noGrp="1" noChangeArrowheads="1"/>
          </p:cNvSpPr>
          <p:nvPr>
            <p:ph type="body" sz="half" idx="1"/>
          </p:nvPr>
        </p:nvSpPr>
        <p:spPr>
          <a:xfrm>
            <a:off x="228600" y="1219200"/>
            <a:ext cx="4419600" cy="5334000"/>
          </a:xfrm>
        </p:spPr>
        <p:txBody>
          <a:bodyPr/>
          <a:lstStyle/>
          <a:p>
            <a:pPr eaLnBrk="1" hangingPunct="1">
              <a:spcBef>
                <a:spcPts val="400"/>
              </a:spcBef>
              <a:buClr>
                <a:srgbClr val="7680AC"/>
              </a:buClr>
              <a:defRPr/>
            </a:pPr>
            <a:r>
              <a:rPr lang="en-US" sz="1600" u="sng" dirty="0" smtClean="0">
                <a:solidFill>
                  <a:schemeClr val="tx2">
                    <a:lumMod val="50000"/>
                  </a:schemeClr>
                </a:solidFill>
              </a:rPr>
              <a:t>Demographics</a:t>
            </a:r>
          </a:p>
          <a:p>
            <a:pPr lvl="1" eaLnBrk="1" hangingPunct="1">
              <a:spcBef>
                <a:spcPts val="400"/>
              </a:spcBef>
              <a:buClr>
                <a:srgbClr val="7680AC"/>
              </a:buClr>
              <a:buFontTx/>
              <a:buNone/>
              <a:defRPr/>
            </a:pPr>
            <a:r>
              <a:rPr lang="en-US" sz="1400" dirty="0" smtClean="0">
                <a:solidFill>
                  <a:srgbClr val="767FAC"/>
                </a:solidFill>
              </a:rPr>
              <a:t>Race/Ethnicity</a:t>
            </a:r>
          </a:p>
          <a:p>
            <a:pPr lvl="1" eaLnBrk="1" hangingPunct="1">
              <a:spcBef>
                <a:spcPts val="400"/>
              </a:spcBef>
              <a:buClr>
                <a:srgbClr val="7680AC"/>
              </a:buClr>
              <a:buFontTx/>
              <a:buNone/>
              <a:defRPr/>
            </a:pPr>
            <a:r>
              <a:rPr lang="en-US" sz="1400" dirty="0" smtClean="0">
                <a:solidFill>
                  <a:srgbClr val="767FAC"/>
                </a:solidFill>
              </a:rPr>
              <a:t>Sex and Housing Type</a:t>
            </a:r>
          </a:p>
          <a:p>
            <a:pPr lvl="1" eaLnBrk="1" hangingPunct="1">
              <a:spcBef>
                <a:spcPts val="400"/>
              </a:spcBef>
              <a:buClr>
                <a:srgbClr val="7680AC"/>
              </a:buClr>
              <a:buFontTx/>
              <a:buNone/>
              <a:defRPr/>
            </a:pPr>
            <a:endParaRPr lang="en-US" sz="1200" dirty="0" smtClean="0">
              <a:solidFill>
                <a:schemeClr val="tx2">
                  <a:lumMod val="50000"/>
                </a:schemeClr>
              </a:solidFill>
            </a:endParaRPr>
          </a:p>
          <a:p>
            <a:pPr eaLnBrk="1" hangingPunct="1">
              <a:spcBef>
                <a:spcPts val="400"/>
              </a:spcBef>
              <a:buClr>
                <a:srgbClr val="7680AC"/>
              </a:buClr>
              <a:defRPr/>
            </a:pPr>
            <a:r>
              <a:rPr lang="en-US" sz="1600" u="sng" dirty="0" smtClean="0">
                <a:solidFill>
                  <a:schemeClr val="tx2">
                    <a:lumMod val="50000"/>
                  </a:schemeClr>
                </a:solidFill>
              </a:rPr>
              <a:t>Adjustment to College</a:t>
            </a:r>
          </a:p>
          <a:p>
            <a:pPr lvl="1" eaLnBrk="1" hangingPunct="1">
              <a:spcBef>
                <a:spcPts val="400"/>
              </a:spcBef>
              <a:buClr>
                <a:srgbClr val="7680AC"/>
              </a:buClr>
              <a:buFontTx/>
              <a:buNone/>
              <a:defRPr/>
            </a:pPr>
            <a:r>
              <a:rPr lang="en-US" sz="1400" dirty="0" smtClean="0">
                <a:solidFill>
                  <a:srgbClr val="767FAC"/>
                </a:solidFill>
              </a:rPr>
              <a:t>Academic Adjustment</a:t>
            </a:r>
          </a:p>
          <a:p>
            <a:pPr lvl="1" eaLnBrk="1" hangingPunct="1">
              <a:spcBef>
                <a:spcPts val="400"/>
              </a:spcBef>
              <a:buClr>
                <a:srgbClr val="7680AC"/>
              </a:buClr>
              <a:buFontTx/>
              <a:buNone/>
              <a:defRPr/>
            </a:pPr>
            <a:r>
              <a:rPr lang="en-US" sz="1400" dirty="0" smtClean="0">
                <a:solidFill>
                  <a:srgbClr val="767FAC"/>
                </a:solidFill>
              </a:rPr>
              <a:t>Sense of Belonging</a:t>
            </a:r>
          </a:p>
          <a:p>
            <a:pPr lvl="1" eaLnBrk="1" hangingPunct="1">
              <a:spcBef>
                <a:spcPts val="400"/>
              </a:spcBef>
              <a:buClr>
                <a:srgbClr val="7680AC"/>
              </a:buClr>
              <a:buFontTx/>
              <a:buNone/>
              <a:defRPr/>
            </a:pPr>
            <a:r>
              <a:rPr lang="en-US" sz="1400" dirty="0" smtClean="0">
                <a:solidFill>
                  <a:srgbClr val="767FAC"/>
                </a:solidFill>
              </a:rPr>
              <a:t>Navigational Action</a:t>
            </a:r>
          </a:p>
          <a:p>
            <a:pPr lvl="1" eaLnBrk="1" hangingPunct="1">
              <a:spcBef>
                <a:spcPts val="400"/>
              </a:spcBef>
              <a:buClr>
                <a:srgbClr val="7680AC"/>
              </a:buClr>
              <a:buFontTx/>
              <a:buNone/>
              <a:defRPr/>
            </a:pPr>
            <a:endParaRPr lang="en-US" sz="1200" dirty="0" smtClean="0">
              <a:solidFill>
                <a:schemeClr val="tx2">
                  <a:lumMod val="50000"/>
                </a:schemeClr>
              </a:solidFill>
            </a:endParaRPr>
          </a:p>
          <a:p>
            <a:pPr eaLnBrk="1" hangingPunct="1">
              <a:spcBef>
                <a:spcPts val="400"/>
              </a:spcBef>
              <a:buClr>
                <a:srgbClr val="7680AC"/>
              </a:buClr>
              <a:defRPr/>
            </a:pPr>
            <a:r>
              <a:rPr lang="en-US" sz="1600" u="sng" dirty="0" smtClean="0">
                <a:solidFill>
                  <a:schemeClr val="tx2">
                    <a:lumMod val="50000"/>
                  </a:schemeClr>
                </a:solidFill>
              </a:rPr>
              <a:t>Academic Outcomes and Experiences</a:t>
            </a:r>
          </a:p>
          <a:p>
            <a:pPr lvl="1" eaLnBrk="1" hangingPunct="1">
              <a:spcBef>
                <a:spcPts val="400"/>
              </a:spcBef>
              <a:buClr>
                <a:srgbClr val="7680AC"/>
              </a:buClr>
              <a:buFontTx/>
              <a:buNone/>
              <a:defRPr/>
            </a:pPr>
            <a:r>
              <a:rPr lang="en-US" sz="1400" dirty="0" smtClean="0">
                <a:solidFill>
                  <a:srgbClr val="767FAC"/>
                </a:solidFill>
              </a:rPr>
              <a:t>Habits of Mind</a:t>
            </a:r>
          </a:p>
          <a:p>
            <a:pPr lvl="1" eaLnBrk="1" hangingPunct="1">
              <a:spcBef>
                <a:spcPts val="400"/>
              </a:spcBef>
              <a:buClr>
                <a:srgbClr val="7680AC"/>
              </a:buClr>
              <a:buFontTx/>
              <a:buNone/>
              <a:defRPr/>
            </a:pPr>
            <a:r>
              <a:rPr lang="en-US" sz="1400" dirty="0" smtClean="0">
                <a:solidFill>
                  <a:srgbClr val="767FAC"/>
                </a:solidFill>
              </a:rPr>
              <a:t>Academic Self-Concept </a:t>
            </a:r>
          </a:p>
          <a:p>
            <a:pPr lvl="1" eaLnBrk="1" hangingPunct="1">
              <a:spcBef>
                <a:spcPts val="400"/>
              </a:spcBef>
              <a:buClr>
                <a:srgbClr val="7680AC"/>
              </a:buClr>
              <a:buFontTx/>
              <a:buNone/>
              <a:defRPr/>
            </a:pPr>
            <a:r>
              <a:rPr lang="en-US" sz="1400" dirty="0" smtClean="0">
                <a:solidFill>
                  <a:srgbClr val="767FAC"/>
                </a:solidFill>
              </a:rPr>
              <a:t>Pluralistic Orientation</a:t>
            </a:r>
          </a:p>
          <a:p>
            <a:pPr lvl="1" eaLnBrk="1" hangingPunct="1">
              <a:spcBef>
                <a:spcPts val="400"/>
              </a:spcBef>
              <a:buClr>
                <a:srgbClr val="7680AC"/>
              </a:buClr>
              <a:buFontTx/>
              <a:buNone/>
              <a:defRPr/>
            </a:pPr>
            <a:r>
              <a:rPr lang="en-US" sz="1400" dirty="0" smtClean="0">
                <a:solidFill>
                  <a:srgbClr val="767FAC"/>
                </a:solidFill>
              </a:rPr>
              <a:t>Faculty Interaction: Contact and Communication</a:t>
            </a:r>
          </a:p>
          <a:p>
            <a:pPr lvl="1" eaLnBrk="1" hangingPunct="1">
              <a:spcBef>
                <a:spcPts val="400"/>
              </a:spcBef>
              <a:buClr>
                <a:srgbClr val="7680AC"/>
              </a:buClr>
              <a:buFontTx/>
              <a:buNone/>
              <a:defRPr/>
            </a:pPr>
            <a:r>
              <a:rPr lang="en-US" sz="1400" dirty="0" smtClean="0">
                <a:solidFill>
                  <a:srgbClr val="767FAC"/>
                </a:solidFill>
              </a:rPr>
              <a:t>Academic Disengagement</a:t>
            </a:r>
          </a:p>
          <a:p>
            <a:pPr lvl="1" eaLnBrk="1" hangingPunct="1">
              <a:spcBef>
                <a:spcPts val="400"/>
              </a:spcBef>
              <a:buClr>
                <a:srgbClr val="7680AC"/>
              </a:buClr>
              <a:buFontTx/>
              <a:buNone/>
              <a:defRPr/>
            </a:pPr>
            <a:r>
              <a:rPr lang="en-US" sz="1400" dirty="0" smtClean="0">
                <a:solidFill>
                  <a:srgbClr val="767FAC"/>
                </a:solidFill>
              </a:rPr>
              <a:t>Academic Validation</a:t>
            </a:r>
          </a:p>
          <a:p>
            <a:pPr lvl="1" eaLnBrk="1" hangingPunct="1">
              <a:spcBef>
                <a:spcPts val="400"/>
              </a:spcBef>
              <a:buClr>
                <a:srgbClr val="7680AC"/>
              </a:buClr>
              <a:buFontTx/>
              <a:buNone/>
              <a:defRPr/>
            </a:pPr>
            <a:r>
              <a:rPr lang="en-US" sz="1400" dirty="0" smtClean="0">
                <a:solidFill>
                  <a:srgbClr val="767FAC"/>
                </a:solidFill>
              </a:rPr>
              <a:t>General Interpersonal Validation</a:t>
            </a:r>
          </a:p>
          <a:p>
            <a:pPr lvl="1" eaLnBrk="1" hangingPunct="1">
              <a:spcBef>
                <a:spcPts val="400"/>
              </a:spcBef>
              <a:buClr>
                <a:srgbClr val="7680AC"/>
              </a:buClr>
              <a:buFontTx/>
              <a:buNone/>
              <a:defRPr/>
            </a:pPr>
            <a:r>
              <a:rPr lang="en-US" sz="1400" dirty="0" smtClean="0">
                <a:solidFill>
                  <a:srgbClr val="767FAC"/>
                </a:solidFill>
              </a:rPr>
              <a:t>Academic Outcomes</a:t>
            </a:r>
          </a:p>
          <a:p>
            <a:pPr lvl="1" eaLnBrk="1" hangingPunct="1">
              <a:spcBef>
                <a:spcPts val="400"/>
              </a:spcBef>
              <a:buClr>
                <a:srgbClr val="7680AC"/>
              </a:buClr>
              <a:buFontTx/>
              <a:buNone/>
              <a:defRPr/>
            </a:pPr>
            <a:r>
              <a:rPr lang="en-US" sz="1400" dirty="0" smtClean="0">
                <a:solidFill>
                  <a:srgbClr val="767FAC"/>
                </a:solidFill>
              </a:rPr>
              <a:t>Academic Enhancement Experiences </a:t>
            </a:r>
          </a:p>
          <a:p>
            <a:pPr lvl="1" eaLnBrk="1" hangingPunct="1">
              <a:spcBef>
                <a:spcPts val="400"/>
              </a:spcBef>
              <a:buClr>
                <a:srgbClr val="7680AC"/>
              </a:buClr>
              <a:buFontTx/>
              <a:buNone/>
              <a:defRPr/>
            </a:pPr>
            <a:r>
              <a:rPr lang="en-US" sz="1400" dirty="0" smtClean="0">
                <a:solidFill>
                  <a:srgbClr val="767FAC"/>
                </a:solidFill>
              </a:rPr>
              <a:t>Active and Collaborative Learning </a:t>
            </a:r>
          </a:p>
          <a:p>
            <a:pPr lvl="1" eaLnBrk="1" hangingPunct="1">
              <a:lnSpc>
                <a:spcPct val="80000"/>
              </a:lnSpc>
              <a:spcBef>
                <a:spcPct val="30000"/>
              </a:spcBef>
              <a:buClr>
                <a:srgbClr val="7680AC"/>
              </a:buClr>
              <a:buFontTx/>
              <a:buNone/>
              <a:defRPr/>
            </a:pPr>
            <a:endParaRPr lang="en-US" sz="1200" dirty="0" smtClean="0">
              <a:solidFill>
                <a:schemeClr val="tx2">
                  <a:lumMod val="50000"/>
                </a:schemeClr>
              </a:solidFill>
            </a:endParaRPr>
          </a:p>
          <a:p>
            <a:pPr lvl="1" eaLnBrk="1" hangingPunct="1">
              <a:lnSpc>
                <a:spcPct val="80000"/>
              </a:lnSpc>
              <a:spcBef>
                <a:spcPct val="30000"/>
              </a:spcBef>
              <a:buClr>
                <a:srgbClr val="7680AC"/>
              </a:buClr>
              <a:buFontTx/>
              <a:buNone/>
              <a:defRPr/>
            </a:pPr>
            <a:endParaRPr lang="en-US" sz="1200" dirty="0" smtClean="0">
              <a:solidFill>
                <a:schemeClr val="tx2">
                  <a:lumMod val="50000"/>
                </a:schemeClr>
              </a:solidFill>
            </a:endParaRPr>
          </a:p>
        </p:txBody>
      </p:sp>
      <p:sp>
        <p:nvSpPr>
          <p:cNvPr id="35845" name="Rectangle 7"/>
          <p:cNvSpPr>
            <a:spLocks noGrp="1" noChangeArrowheads="1"/>
          </p:cNvSpPr>
          <p:nvPr>
            <p:ph type="body" sz="half" idx="2"/>
          </p:nvPr>
        </p:nvSpPr>
        <p:spPr>
          <a:xfrm>
            <a:off x="4648200" y="1219200"/>
            <a:ext cx="4191000" cy="5181600"/>
          </a:xfrm>
        </p:spPr>
        <p:txBody>
          <a:bodyPr/>
          <a:lstStyle/>
          <a:p>
            <a:pPr eaLnBrk="1" hangingPunct="1">
              <a:spcBef>
                <a:spcPct val="30000"/>
              </a:spcBef>
              <a:buClr>
                <a:srgbClr val="7680AC"/>
              </a:buClr>
              <a:defRPr/>
            </a:pPr>
            <a:r>
              <a:rPr lang="en-US" sz="1600" u="sng" dirty="0" smtClean="0">
                <a:solidFill>
                  <a:schemeClr val="tx2">
                    <a:lumMod val="50000"/>
                  </a:schemeClr>
                </a:solidFill>
              </a:rPr>
              <a:t>Co-Curricular Experiences</a:t>
            </a:r>
          </a:p>
          <a:p>
            <a:pPr lvl="1" eaLnBrk="1" hangingPunct="1">
              <a:spcBef>
                <a:spcPts val="500"/>
              </a:spcBef>
              <a:buClr>
                <a:srgbClr val="7680AC"/>
              </a:buClr>
              <a:buFontTx/>
              <a:buNone/>
              <a:defRPr/>
            </a:pPr>
            <a:r>
              <a:rPr lang="en-US" sz="1400" dirty="0" smtClean="0">
                <a:solidFill>
                  <a:schemeClr val="tx2">
                    <a:lumMod val="50000"/>
                  </a:schemeClr>
                </a:solidFill>
              </a:rPr>
              <a:t>Civic Engagement</a:t>
            </a:r>
          </a:p>
          <a:p>
            <a:pPr lvl="1" eaLnBrk="1" hangingPunct="1">
              <a:lnSpc>
                <a:spcPct val="80000"/>
              </a:lnSpc>
              <a:spcBef>
                <a:spcPts val="500"/>
              </a:spcBef>
              <a:buClr>
                <a:srgbClr val="7680AC"/>
              </a:buClr>
              <a:buFontTx/>
              <a:buNone/>
              <a:defRPr/>
            </a:pPr>
            <a:r>
              <a:rPr lang="en-US" sz="1400" dirty="0" smtClean="0">
                <a:solidFill>
                  <a:srgbClr val="767FAC"/>
                </a:solidFill>
              </a:rPr>
              <a:t>	Social Agency</a:t>
            </a:r>
          </a:p>
          <a:p>
            <a:pPr lvl="1" eaLnBrk="1" hangingPunct="1">
              <a:lnSpc>
                <a:spcPct val="80000"/>
              </a:lnSpc>
              <a:spcBef>
                <a:spcPts val="500"/>
              </a:spcBef>
              <a:buClr>
                <a:srgbClr val="7680AC"/>
              </a:buClr>
              <a:buFontTx/>
              <a:buNone/>
              <a:defRPr/>
            </a:pPr>
            <a:r>
              <a:rPr lang="en-US" sz="1400" dirty="0" smtClean="0">
                <a:solidFill>
                  <a:srgbClr val="767FAC"/>
                </a:solidFill>
              </a:rPr>
              <a:t>	Civic Engagement</a:t>
            </a:r>
          </a:p>
          <a:p>
            <a:pPr lvl="1" eaLnBrk="1" hangingPunct="1">
              <a:spcBef>
                <a:spcPts val="500"/>
              </a:spcBef>
              <a:buClr>
                <a:srgbClr val="7680AC"/>
              </a:buClr>
              <a:buFontTx/>
              <a:buNone/>
              <a:defRPr/>
            </a:pPr>
            <a:r>
              <a:rPr lang="en-US" sz="1400" dirty="0" smtClean="0">
                <a:solidFill>
                  <a:srgbClr val="767FAC"/>
                </a:solidFill>
              </a:rPr>
              <a:t>	Civic Awareness</a:t>
            </a:r>
          </a:p>
          <a:p>
            <a:pPr lvl="1" eaLnBrk="1" hangingPunct="1">
              <a:spcBef>
                <a:spcPts val="500"/>
              </a:spcBef>
              <a:buClr>
                <a:srgbClr val="7680AC"/>
              </a:buClr>
              <a:buFontTx/>
              <a:buNone/>
              <a:defRPr/>
            </a:pPr>
            <a:endParaRPr lang="en-US" sz="1000" dirty="0" smtClean="0">
              <a:solidFill>
                <a:schemeClr val="tx2">
                  <a:lumMod val="50000"/>
                </a:schemeClr>
              </a:solidFill>
            </a:endParaRPr>
          </a:p>
          <a:p>
            <a:pPr lvl="1" eaLnBrk="1" hangingPunct="1">
              <a:spcBef>
                <a:spcPts val="500"/>
              </a:spcBef>
              <a:buClr>
                <a:srgbClr val="7680AC"/>
              </a:buClr>
              <a:buFontTx/>
              <a:buNone/>
              <a:defRPr/>
            </a:pPr>
            <a:r>
              <a:rPr lang="en-US" sz="1400" dirty="0" smtClean="0">
                <a:solidFill>
                  <a:schemeClr val="tx2">
                    <a:lumMod val="50000"/>
                  </a:schemeClr>
                </a:solidFill>
              </a:rPr>
              <a:t>Diversity and Campus Climate</a:t>
            </a:r>
          </a:p>
          <a:p>
            <a:pPr lvl="1" eaLnBrk="1" hangingPunct="1">
              <a:spcBef>
                <a:spcPts val="500"/>
              </a:spcBef>
              <a:buClr>
                <a:srgbClr val="7680AC"/>
              </a:buClr>
              <a:buFontTx/>
              <a:buNone/>
              <a:defRPr/>
            </a:pPr>
            <a:r>
              <a:rPr lang="en-US" sz="1400" dirty="0" smtClean="0">
                <a:solidFill>
                  <a:srgbClr val="767FAC"/>
                </a:solidFill>
              </a:rPr>
              <a:t>	Positive Cross-Racial Interaction</a:t>
            </a:r>
          </a:p>
          <a:p>
            <a:pPr lvl="1" eaLnBrk="1" hangingPunct="1">
              <a:spcBef>
                <a:spcPts val="500"/>
              </a:spcBef>
              <a:buClr>
                <a:srgbClr val="7680AC"/>
              </a:buClr>
              <a:buFontTx/>
              <a:buNone/>
              <a:defRPr/>
            </a:pPr>
            <a:r>
              <a:rPr lang="en-US" sz="1400" dirty="0" smtClean="0">
                <a:solidFill>
                  <a:srgbClr val="767FAC"/>
                </a:solidFill>
              </a:rPr>
              <a:t>	Negative Cross-Racial Interaction</a:t>
            </a:r>
          </a:p>
          <a:p>
            <a:pPr lvl="1" eaLnBrk="1" hangingPunct="1">
              <a:spcBef>
                <a:spcPts val="500"/>
              </a:spcBef>
              <a:buClr>
                <a:srgbClr val="7680AC"/>
              </a:buClr>
              <a:buFontTx/>
              <a:buNone/>
              <a:defRPr/>
            </a:pPr>
            <a:r>
              <a:rPr lang="en-US" sz="1400" dirty="0" smtClean="0">
                <a:solidFill>
                  <a:srgbClr val="767FAC"/>
                </a:solidFill>
              </a:rPr>
              <a:t>	Diversity </a:t>
            </a:r>
          </a:p>
          <a:p>
            <a:pPr lvl="1" eaLnBrk="1" hangingPunct="1">
              <a:spcBef>
                <a:spcPts val="500"/>
              </a:spcBef>
              <a:buClr>
                <a:srgbClr val="7680AC"/>
              </a:buClr>
              <a:buFontTx/>
              <a:buNone/>
              <a:defRPr/>
            </a:pPr>
            <a:r>
              <a:rPr lang="en-US" sz="1400" dirty="0" smtClean="0">
                <a:solidFill>
                  <a:srgbClr val="767FAC"/>
                </a:solidFill>
              </a:rPr>
              <a:t>	Campus Climate</a:t>
            </a:r>
          </a:p>
          <a:p>
            <a:pPr eaLnBrk="1" hangingPunct="1">
              <a:spcBef>
                <a:spcPct val="30000"/>
              </a:spcBef>
              <a:buClr>
                <a:srgbClr val="7680AC"/>
              </a:buClr>
              <a:buFontTx/>
              <a:buNone/>
              <a:defRPr/>
            </a:pPr>
            <a:endParaRPr lang="en-US" sz="1000" dirty="0" smtClean="0">
              <a:solidFill>
                <a:schemeClr val="tx2">
                  <a:lumMod val="50000"/>
                </a:schemeClr>
              </a:solidFill>
            </a:endParaRPr>
          </a:p>
          <a:p>
            <a:pPr lvl="1" eaLnBrk="1" hangingPunct="1">
              <a:spcBef>
                <a:spcPct val="30000"/>
              </a:spcBef>
              <a:buClr>
                <a:srgbClr val="7680AC"/>
              </a:buClr>
              <a:buFontTx/>
              <a:buNone/>
              <a:defRPr/>
            </a:pPr>
            <a:r>
              <a:rPr lang="en-US" sz="1400" dirty="0" smtClean="0">
                <a:solidFill>
                  <a:schemeClr val="tx2">
                    <a:lumMod val="50000"/>
                  </a:schemeClr>
                </a:solidFill>
              </a:rPr>
              <a:t>Health and Wellness</a:t>
            </a:r>
          </a:p>
          <a:p>
            <a:pPr eaLnBrk="1" hangingPunct="1">
              <a:spcBef>
                <a:spcPts val="400"/>
              </a:spcBef>
              <a:buClr>
                <a:srgbClr val="7680AC"/>
              </a:buClr>
              <a:buFontTx/>
              <a:buNone/>
              <a:defRPr/>
            </a:pPr>
            <a:endParaRPr lang="en-US" sz="1000" u="sng" dirty="0" smtClean="0">
              <a:solidFill>
                <a:schemeClr val="tx2">
                  <a:lumMod val="50000"/>
                </a:schemeClr>
              </a:solidFill>
            </a:endParaRPr>
          </a:p>
          <a:p>
            <a:pPr eaLnBrk="1" hangingPunct="1">
              <a:spcBef>
                <a:spcPct val="30000"/>
              </a:spcBef>
              <a:buClr>
                <a:srgbClr val="7680AC"/>
              </a:buClr>
              <a:defRPr/>
            </a:pPr>
            <a:r>
              <a:rPr lang="en-US" sz="1600" u="sng" dirty="0" smtClean="0">
                <a:solidFill>
                  <a:schemeClr val="tx2">
                    <a:lumMod val="50000"/>
                  </a:schemeClr>
                </a:solidFill>
              </a:rPr>
              <a:t>Satisfaction</a:t>
            </a:r>
          </a:p>
          <a:p>
            <a:pPr lvl="1" eaLnBrk="1" hangingPunct="1">
              <a:lnSpc>
                <a:spcPct val="80000"/>
              </a:lnSpc>
              <a:spcBef>
                <a:spcPct val="30000"/>
              </a:spcBef>
              <a:buClr>
                <a:srgbClr val="7680AC"/>
              </a:buClr>
              <a:buFontTx/>
              <a:buNone/>
              <a:defRPr/>
            </a:pPr>
            <a:r>
              <a:rPr lang="en-US" sz="1400" dirty="0" smtClean="0">
                <a:solidFill>
                  <a:srgbClr val="767FAC"/>
                </a:solidFill>
              </a:rPr>
              <a:t>Satisfaction with Coursework</a:t>
            </a:r>
          </a:p>
          <a:p>
            <a:pPr lvl="1" eaLnBrk="1" hangingPunct="1">
              <a:lnSpc>
                <a:spcPct val="80000"/>
              </a:lnSpc>
              <a:spcBef>
                <a:spcPct val="30000"/>
              </a:spcBef>
              <a:buClr>
                <a:srgbClr val="7680AC"/>
              </a:buClr>
              <a:buFontTx/>
              <a:buNone/>
              <a:defRPr/>
            </a:pPr>
            <a:r>
              <a:rPr lang="en-US" sz="1400" dirty="0" smtClean="0">
                <a:solidFill>
                  <a:srgbClr val="767FAC"/>
                </a:solidFill>
              </a:rPr>
              <a:t>Overall  Satisfaction</a:t>
            </a:r>
          </a:p>
          <a:p>
            <a:pPr lvl="1" eaLnBrk="1" hangingPunct="1">
              <a:lnSpc>
                <a:spcPct val="80000"/>
              </a:lnSpc>
              <a:spcBef>
                <a:spcPct val="30000"/>
              </a:spcBef>
              <a:buClr>
                <a:srgbClr val="7680AC"/>
              </a:buClr>
              <a:buFontTx/>
              <a:buNone/>
              <a:defRPr/>
            </a:pPr>
            <a:r>
              <a:rPr lang="en-US" sz="1400" dirty="0" smtClean="0">
                <a:solidFill>
                  <a:srgbClr val="767FAC"/>
                </a:solidFill>
              </a:rPr>
              <a:t>Satisfaction with Academic Support</a:t>
            </a:r>
          </a:p>
          <a:p>
            <a:pPr lvl="1" eaLnBrk="1" hangingPunct="1">
              <a:lnSpc>
                <a:spcPct val="80000"/>
              </a:lnSpc>
              <a:spcBef>
                <a:spcPct val="30000"/>
              </a:spcBef>
              <a:buClr>
                <a:srgbClr val="7680AC"/>
              </a:buClr>
              <a:buFontTx/>
              <a:buNone/>
              <a:defRPr/>
            </a:pPr>
            <a:r>
              <a:rPr lang="en-US" sz="1400" dirty="0" smtClean="0">
                <a:solidFill>
                  <a:srgbClr val="767FAC"/>
                </a:solidFill>
              </a:rPr>
              <a:t>Satisfaction with Services and Community</a:t>
            </a:r>
          </a:p>
          <a:p>
            <a:pPr lvl="1" eaLnBrk="1" hangingPunct="1">
              <a:lnSpc>
                <a:spcPct val="80000"/>
              </a:lnSpc>
              <a:spcBef>
                <a:spcPct val="30000"/>
              </a:spcBef>
              <a:buClr>
                <a:srgbClr val="7680AC"/>
              </a:buClr>
              <a:buFontTx/>
              <a:buNone/>
              <a:defRPr/>
            </a:pPr>
            <a:r>
              <a:rPr lang="en-US" sz="1400" dirty="0" smtClean="0">
                <a:solidFill>
                  <a:srgbClr val="767FAC"/>
                </a:solidFill>
              </a:rPr>
              <a:t>Future Plans</a:t>
            </a:r>
          </a:p>
          <a:p>
            <a:pPr lvl="1" eaLnBrk="1" hangingPunct="1">
              <a:lnSpc>
                <a:spcPct val="80000"/>
              </a:lnSpc>
              <a:spcBef>
                <a:spcPct val="30000"/>
              </a:spcBef>
              <a:buClr>
                <a:srgbClr val="7680AC"/>
              </a:buClr>
              <a:buFontTx/>
              <a:buNone/>
              <a:defRPr/>
            </a:pPr>
            <a:endParaRPr lang="en-US" sz="1200" dirty="0" smtClean="0">
              <a:solidFill>
                <a:schemeClr val="tx2">
                  <a:lumMod val="50000"/>
                </a:schemeClr>
              </a:solidFill>
            </a:endParaRPr>
          </a:p>
          <a:p>
            <a:pPr lvl="1" eaLnBrk="1" hangingPunct="1">
              <a:lnSpc>
                <a:spcPct val="80000"/>
              </a:lnSpc>
              <a:spcBef>
                <a:spcPct val="30000"/>
              </a:spcBef>
              <a:buClr>
                <a:srgbClr val="7680AC"/>
              </a:buClr>
              <a:buFontTx/>
              <a:buNone/>
              <a:defRPr/>
            </a:pPr>
            <a:endParaRPr lang="en-US" sz="1600"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F203371-9CB2-4A90-9261-771DC74F61A0}" type="slidenum">
              <a:rPr lang="en-US" smtClean="0"/>
              <a:pPr>
                <a:defRPr/>
              </a:pPr>
              <a:t>30</a:t>
            </a:fld>
            <a:endParaRPr lang="en-US" dirty="0"/>
          </a:p>
        </p:txBody>
      </p:sp>
      <p:graphicFrame>
        <p:nvGraphicFramePr>
          <p:cNvPr id="10" name="Object 6"/>
          <p:cNvGraphicFramePr>
            <a:graphicFrameLocks noChangeAspect="1"/>
          </p:cNvGraphicFramePr>
          <p:nvPr>
            <p:custDataLst>
              <p:tags r:id="rId1"/>
            </p:custDataLst>
          </p:nvPr>
        </p:nvGraphicFramePr>
        <p:xfrm>
          <a:off x="98425" y="1498600"/>
          <a:ext cx="8956675" cy="439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Social Agency"/>
          <p:cNvGraphicFramePr>
            <a:graphicFrameLocks/>
          </p:cNvGraphicFramePr>
          <p:nvPr>
            <p:extLst>
              <p:ext uri="{D42A27DB-BD31-4B8C-83A1-F6EECF244321}">
                <p14:modId xmlns:p14="http://schemas.microsoft.com/office/powerpoint/2010/main" val="1841160771"/>
              </p:ext>
            </p:extLst>
          </p:nvPr>
        </p:nvGraphicFramePr>
        <p:xfrm>
          <a:off x="228600" y="1600200"/>
          <a:ext cx="6629400"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7176" name="TextBox 1"/>
          <p:cNvSpPr txBox="1">
            <a:spLocks noChangeArrowheads="1"/>
          </p:cNvSpPr>
          <p:nvPr/>
        </p:nvSpPr>
        <p:spPr bwMode="auto">
          <a:xfrm>
            <a:off x="6019800" y="2667000"/>
            <a:ext cx="2743200" cy="1981200"/>
          </a:xfrm>
          <a:prstGeom prst="rect">
            <a:avLst/>
          </a:prstGeom>
          <a:noFill/>
          <a:ln w="9525">
            <a:noFill/>
            <a:miter lim="800000"/>
            <a:headEnd/>
            <a:tailEnd/>
          </a:ln>
        </p:spPr>
        <p:txBody>
          <a:bodyPr/>
          <a:lstStyle/>
          <a:p>
            <a:pPr algn="ctr">
              <a:defRPr/>
            </a:pPr>
            <a:r>
              <a:rPr lang="en-US" sz="1200" u="sng" dirty="0">
                <a:solidFill>
                  <a:schemeClr val="tx2">
                    <a:lumMod val="75000"/>
                  </a:schemeClr>
                </a:solidFill>
              </a:rPr>
              <a:t>Construct Items</a:t>
            </a:r>
          </a:p>
          <a:p>
            <a:pPr>
              <a:defRPr/>
            </a:pPr>
            <a:endParaRPr lang="en-US" sz="1200" u="sng" dirty="0">
              <a:solidFill>
                <a:schemeClr val="tx2">
                  <a:lumMod val="75000"/>
                </a:schemeClr>
              </a:solidFill>
            </a:endParaRPr>
          </a:p>
          <a:p>
            <a:pPr>
              <a:buFont typeface="Arial" charset="0"/>
              <a:buChar char="•"/>
              <a:defRPr/>
            </a:pPr>
            <a:r>
              <a:rPr lang="en-US" sz="1200" dirty="0">
                <a:solidFill>
                  <a:schemeClr val="tx1">
                    <a:lumMod val="75000"/>
                  </a:schemeClr>
                </a:solidFill>
              </a:rPr>
              <a:t> Participating in a community action</a:t>
            </a:r>
          </a:p>
          <a:p>
            <a:pPr>
              <a:defRPr/>
            </a:pPr>
            <a:r>
              <a:rPr lang="en-US" sz="1200" dirty="0">
                <a:solidFill>
                  <a:schemeClr val="tx1">
                    <a:lumMod val="75000"/>
                  </a:schemeClr>
                </a:solidFill>
              </a:rPr>
              <a:t>   program</a:t>
            </a:r>
          </a:p>
          <a:p>
            <a:pPr>
              <a:buFont typeface="Arial" charset="0"/>
              <a:buChar char="•"/>
              <a:defRPr/>
            </a:pPr>
            <a:r>
              <a:rPr lang="en-US" sz="1200" dirty="0">
                <a:solidFill>
                  <a:schemeClr val="tx1">
                    <a:lumMod val="75000"/>
                  </a:schemeClr>
                </a:solidFill>
              </a:rPr>
              <a:t> Helping to promote racial understanding</a:t>
            </a:r>
          </a:p>
          <a:p>
            <a:pPr>
              <a:buFont typeface="Arial" charset="0"/>
              <a:buChar char="•"/>
              <a:defRPr/>
            </a:pPr>
            <a:r>
              <a:rPr lang="en-US" sz="1200" dirty="0">
                <a:solidFill>
                  <a:schemeClr val="tx1">
                    <a:lumMod val="75000"/>
                  </a:schemeClr>
                </a:solidFill>
              </a:rPr>
              <a:t> Becoming a community leader</a:t>
            </a:r>
          </a:p>
          <a:p>
            <a:pPr>
              <a:buFont typeface="Arial" charset="0"/>
              <a:buChar char="•"/>
              <a:defRPr/>
            </a:pPr>
            <a:r>
              <a:rPr lang="en-US" sz="1200" dirty="0">
                <a:solidFill>
                  <a:schemeClr val="tx1">
                    <a:lumMod val="75000"/>
                  </a:schemeClr>
                </a:solidFill>
              </a:rPr>
              <a:t> Keeping up to date with political affairs</a:t>
            </a:r>
          </a:p>
          <a:p>
            <a:pPr>
              <a:buFont typeface="Arial" charset="0"/>
              <a:buChar char="•"/>
              <a:defRPr/>
            </a:pPr>
            <a:r>
              <a:rPr lang="en-US" sz="1200" dirty="0">
                <a:solidFill>
                  <a:schemeClr val="tx1">
                    <a:lumMod val="75000"/>
                  </a:schemeClr>
                </a:solidFill>
              </a:rPr>
              <a:t> Influencing social values</a:t>
            </a:r>
          </a:p>
          <a:p>
            <a:pPr>
              <a:buFont typeface="Arial" charset="0"/>
              <a:buChar char="•"/>
              <a:defRPr/>
            </a:pPr>
            <a:r>
              <a:rPr lang="en-US" sz="1200" dirty="0">
                <a:solidFill>
                  <a:schemeClr val="tx1">
                    <a:lumMod val="75000"/>
                  </a:schemeClr>
                </a:solidFill>
              </a:rPr>
              <a:t> Helping others who are in difficulty</a:t>
            </a:r>
          </a:p>
          <a:p>
            <a:pPr>
              <a:buFont typeface="Arial" charset="0"/>
              <a:buChar char="•"/>
              <a:defRPr/>
            </a:pPr>
            <a:endParaRPr lang="en-US" sz="1200" dirty="0">
              <a:solidFill>
                <a:schemeClr val="tx2">
                  <a:lumMod val="75000"/>
                </a:schemeClr>
              </a:solidFill>
            </a:endParaRPr>
          </a:p>
        </p:txBody>
      </p:sp>
      <p:sp>
        <p:nvSpPr>
          <p:cNvPr id="14" name="Rectangle 2"/>
          <p:cNvSpPr txBox="1">
            <a:spLocks noChangeArrowheads="1"/>
          </p:cNvSpPr>
          <p:nvPr/>
        </p:nvSpPr>
        <p:spPr bwMode="auto">
          <a:xfrm>
            <a:off x="914400" y="152400"/>
            <a:ext cx="8001000" cy="1371600"/>
          </a:xfrm>
          <a:prstGeom prst="rect">
            <a:avLst/>
          </a:prstGeom>
          <a:noFill/>
          <a:ln w="9525">
            <a:noFill/>
            <a:miter lim="800000"/>
            <a:headEnd/>
            <a:tailEnd/>
          </a:ln>
        </p:spPr>
        <p:txBody>
          <a:bodyPr anchor="ctr" anchorCtr="1"/>
          <a:lstStyle/>
          <a:p>
            <a:pPr algn="ctr" eaLnBrk="1" hangingPunct="1">
              <a:defRPr/>
            </a:pPr>
            <a:r>
              <a:rPr lang="en-US" sz="2800" b="1" kern="0" dirty="0">
                <a:solidFill>
                  <a:schemeClr val="tx1">
                    <a:lumMod val="50000"/>
                  </a:schemeClr>
                </a:solidFill>
                <a:latin typeface="+mj-lt"/>
                <a:ea typeface="+mj-ea"/>
                <a:cs typeface="+mj-cs"/>
              </a:rPr>
              <a:t>Social Agency</a:t>
            </a:r>
            <a:r>
              <a:rPr lang="en-US" sz="2800" b="1" kern="0" dirty="0">
                <a:solidFill>
                  <a:srgbClr val="7680AC"/>
                </a:solidFill>
                <a:latin typeface="+mj-lt"/>
                <a:ea typeface="+mj-ea"/>
                <a:cs typeface="+mj-cs"/>
              </a:rPr>
              <a:t/>
            </a:r>
            <a:br>
              <a:rPr lang="en-US" sz="2800" b="1" kern="0" dirty="0">
                <a:solidFill>
                  <a:srgbClr val="7680AC"/>
                </a:solidFill>
                <a:latin typeface="+mj-lt"/>
                <a:ea typeface="+mj-ea"/>
                <a:cs typeface="+mj-cs"/>
              </a:rPr>
            </a:br>
            <a:r>
              <a:rPr lang="en-US" sz="1600" b="1" i="1" kern="0" dirty="0">
                <a:latin typeface="+mj-lt"/>
                <a:ea typeface="+mj-ea"/>
                <a:cs typeface="+mj-cs"/>
              </a:rPr>
              <a:t> </a:t>
            </a:r>
            <a:br>
              <a:rPr lang="en-US" sz="1600" b="1" i="1" kern="0" dirty="0">
                <a:latin typeface="+mj-lt"/>
                <a:ea typeface="+mj-ea"/>
                <a:cs typeface="+mj-cs"/>
              </a:rPr>
            </a:br>
            <a:r>
              <a:rPr lang="en-US" sz="1600" b="1" kern="0" dirty="0">
                <a:latin typeface="+mj-lt"/>
                <a:ea typeface="+mj-ea"/>
                <a:cs typeface="+mj-cs"/>
              </a:rPr>
              <a:t>Activities and beliefs equip and empower students to create a world that is equitable, just, democratic and sustainable. </a:t>
            </a:r>
            <a:r>
              <a:rPr lang="en-US" sz="1600" b="1" i="1" kern="0" dirty="0">
                <a:solidFill>
                  <a:srgbClr val="7680AC"/>
                </a:solidFill>
                <a:latin typeface="+mj-lt"/>
                <a:ea typeface="+mj-ea"/>
                <a:cs typeface="+mj-cs"/>
              </a:rPr>
              <a:t>Social Agency</a:t>
            </a:r>
            <a:r>
              <a:rPr lang="en-US" sz="1600" b="1" kern="0" dirty="0">
                <a:solidFill>
                  <a:srgbClr val="7680AC"/>
                </a:solidFill>
                <a:latin typeface="+mj-lt"/>
                <a:ea typeface="+mj-ea"/>
                <a:cs typeface="+mj-cs"/>
              </a:rPr>
              <a:t> measures the extent to which students value political and social involvement as a personal goal.</a:t>
            </a:r>
            <a:endParaRPr lang="en-US" sz="1600" b="1" kern="0" dirty="0">
              <a:latin typeface="+mj-lt"/>
              <a:ea typeface="+mj-ea"/>
              <a:cs typeface="+mj-cs"/>
            </a:endParaRPr>
          </a:p>
        </p:txBody>
      </p:sp>
      <p:sp>
        <p:nvSpPr>
          <p:cNvPr id="16" name="Rectangle 15"/>
          <p:cNvSpPr/>
          <p:nvPr/>
        </p:nvSpPr>
        <p:spPr bwMode="auto">
          <a:xfrm>
            <a:off x="838200" y="5943600"/>
            <a:ext cx="152400" cy="152400"/>
          </a:xfrm>
          <a:prstGeom prst="rect">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Garamond" pitchFamily="18" charset="0"/>
            </a:endParaRPr>
          </a:p>
        </p:txBody>
      </p:sp>
      <p:sp>
        <p:nvSpPr>
          <p:cNvPr id="15" name="Rectangle 14"/>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7" name="Rectangle 16"/>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914400" y="150813"/>
            <a:ext cx="8001000" cy="1449387"/>
          </a:xfrm>
        </p:spPr>
        <p:txBody>
          <a:bodyPr/>
          <a:lstStyle/>
          <a:p>
            <a:pPr eaLnBrk="1" hangingPunct="1">
              <a:defRPr/>
            </a:pPr>
            <a:r>
              <a:rPr lang="en-US" sz="1600" dirty="0" smtClean="0">
                <a:solidFill>
                  <a:schemeClr val="tx1">
                    <a:lumMod val="50000"/>
                  </a:schemeClr>
                </a:solidFill>
              </a:rPr>
              <a:t> </a:t>
            </a:r>
            <a:r>
              <a:rPr lang="en-US" dirty="0" smtClean="0">
                <a:solidFill>
                  <a:schemeClr val="tx1">
                    <a:lumMod val="50000"/>
                  </a:schemeClr>
                </a:solidFill>
              </a:rPr>
              <a:t>Civic Engagement</a:t>
            </a:r>
            <a:r>
              <a:rPr lang="en-US" sz="1600" dirty="0" smtClean="0"/>
              <a:t/>
            </a:r>
            <a:br>
              <a:rPr lang="en-US" sz="1600" dirty="0" smtClean="0"/>
            </a:br>
            <a:r>
              <a:rPr lang="en-US" sz="1600" dirty="0" smtClean="0"/>
              <a:t/>
            </a:r>
            <a:br>
              <a:rPr lang="en-US" sz="1600" dirty="0" smtClean="0"/>
            </a:br>
            <a:r>
              <a:rPr lang="en-US" sz="1600" dirty="0" smtClean="0">
                <a:solidFill>
                  <a:schemeClr val="tx1"/>
                </a:solidFill>
              </a:rPr>
              <a:t>Engaged citizens are a critical element in the functioning of our democratic society. </a:t>
            </a:r>
            <a:br>
              <a:rPr lang="en-US" sz="1600" dirty="0" smtClean="0">
                <a:solidFill>
                  <a:schemeClr val="tx1"/>
                </a:solidFill>
              </a:rPr>
            </a:br>
            <a:r>
              <a:rPr lang="en-US" sz="1600" i="1" dirty="0" smtClean="0"/>
              <a:t>Civic Engagement </a:t>
            </a:r>
            <a:r>
              <a:rPr lang="en-US" sz="1600" dirty="0" smtClean="0"/>
              <a:t>measures the extent to which students are motivated and </a:t>
            </a:r>
            <a:br>
              <a:rPr lang="en-US" sz="1600" dirty="0" smtClean="0"/>
            </a:br>
            <a:r>
              <a:rPr lang="en-US" sz="1600" dirty="0" smtClean="0"/>
              <a:t>involved in civic, electoral, and political activities.</a:t>
            </a:r>
            <a:endParaRPr lang="en-US" sz="1600" dirty="0" smtClean="0">
              <a:solidFill>
                <a:schemeClr val="tx1"/>
              </a:solidFill>
            </a:endParaRPr>
          </a:p>
        </p:txBody>
      </p:sp>
      <p:graphicFrame>
        <p:nvGraphicFramePr>
          <p:cNvPr id="8" name="Civic Engagement"/>
          <p:cNvGraphicFramePr>
            <a:graphicFrameLocks noChangeAspect="1"/>
          </p:cNvGraphicFramePr>
          <p:nvPr>
            <p:custDataLst>
              <p:tags r:id="rId1"/>
            </p:custDataLst>
            <p:extLst>
              <p:ext uri="{D42A27DB-BD31-4B8C-83A1-F6EECF244321}">
                <p14:modId xmlns:p14="http://schemas.microsoft.com/office/powerpoint/2010/main" val="2450858599"/>
              </p:ext>
            </p:extLst>
          </p:nvPr>
        </p:nvGraphicFramePr>
        <p:xfrm>
          <a:off x="152400" y="1498600"/>
          <a:ext cx="88392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9"/>
          <p:cNvSpPr>
            <a:spLocks noGrp="1"/>
          </p:cNvSpPr>
          <p:nvPr>
            <p:ph type="sldNum" sz="quarter" idx="10"/>
          </p:nvPr>
        </p:nvSpPr>
        <p:spPr/>
        <p:txBody>
          <a:bodyPr/>
          <a:lstStyle/>
          <a:p>
            <a:pPr>
              <a:defRPr/>
            </a:pPr>
            <a:fld id="{7F203371-9CB2-4A90-9261-771DC74F61A0}" type="slidenum">
              <a:rPr lang="en-US" smtClean="0"/>
              <a:pPr>
                <a:defRPr/>
              </a:pPr>
              <a:t>31</a:t>
            </a:fld>
            <a:endParaRPr lang="en-US" dirty="0"/>
          </a:p>
        </p:txBody>
      </p:sp>
      <p:sp>
        <p:nvSpPr>
          <p:cNvPr id="7" name="Rectangle 6"/>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1" name="Rectangle 10"/>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914400" y="150813"/>
            <a:ext cx="8001000" cy="1525587"/>
          </a:xfrm>
        </p:spPr>
        <p:txBody>
          <a:bodyPr/>
          <a:lstStyle/>
          <a:p>
            <a:pPr eaLnBrk="1" hangingPunct="1">
              <a:defRPr/>
            </a:pPr>
            <a:r>
              <a:rPr lang="en-US" sz="1600" dirty="0" smtClean="0">
                <a:solidFill>
                  <a:schemeClr val="tx1">
                    <a:lumMod val="50000"/>
                  </a:schemeClr>
                </a:solidFill>
              </a:rPr>
              <a:t> </a:t>
            </a:r>
            <a:r>
              <a:rPr lang="en-US" dirty="0" smtClean="0">
                <a:solidFill>
                  <a:schemeClr val="tx1">
                    <a:lumMod val="50000"/>
                  </a:schemeClr>
                </a:solidFill>
              </a:rPr>
              <a:t>Civic Awareness</a:t>
            </a:r>
            <a:r>
              <a:rPr lang="en-US" sz="1600" dirty="0" smtClean="0"/>
              <a:t/>
            </a:r>
            <a:br>
              <a:rPr lang="en-US" sz="1600" dirty="0" smtClean="0"/>
            </a:br>
            <a:r>
              <a:rPr lang="en-US" sz="1600" dirty="0" smtClean="0"/>
              <a:t/>
            </a:r>
            <a:br>
              <a:rPr lang="en-US" sz="1600" dirty="0" smtClean="0"/>
            </a:br>
            <a:r>
              <a:rPr lang="en-US" sz="1600" dirty="0" smtClean="0"/>
              <a:t>The ability to evaluate, question, and develop solutions affecting their local and </a:t>
            </a:r>
            <a:br>
              <a:rPr lang="en-US" sz="1600" dirty="0" smtClean="0"/>
            </a:br>
            <a:r>
              <a:rPr lang="en-US" sz="1600" dirty="0" smtClean="0"/>
              <a:t>global communities is an important skill. </a:t>
            </a:r>
            <a:r>
              <a:rPr lang="en-US" sz="1600" i="1" dirty="0" smtClean="0"/>
              <a:t>Civic Awareness </a:t>
            </a:r>
            <a:r>
              <a:rPr lang="en-US" sz="1600" dirty="0" smtClean="0"/>
              <a:t>measures students’ understanding of the issues facing their community, nation, and the world.</a:t>
            </a:r>
            <a:endParaRPr lang="en-US" sz="1600" dirty="0" smtClean="0">
              <a:solidFill>
                <a:schemeClr val="tx1"/>
              </a:solidFill>
            </a:endParaRPr>
          </a:p>
        </p:txBody>
      </p:sp>
      <p:graphicFrame>
        <p:nvGraphicFramePr>
          <p:cNvPr id="8" name="Civic Awareness"/>
          <p:cNvGraphicFramePr>
            <a:graphicFrameLocks noChangeAspect="1"/>
          </p:cNvGraphicFramePr>
          <p:nvPr>
            <p:custDataLst>
              <p:tags r:id="rId1"/>
            </p:custDataLst>
            <p:extLst>
              <p:ext uri="{D42A27DB-BD31-4B8C-83A1-F6EECF244321}">
                <p14:modId xmlns:p14="http://schemas.microsoft.com/office/powerpoint/2010/main" val="665620378"/>
              </p:ext>
            </p:extLst>
          </p:nvPr>
        </p:nvGraphicFramePr>
        <p:xfrm>
          <a:off x="88900" y="1676400"/>
          <a:ext cx="8826500" cy="43116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11"/>
          <p:cNvSpPr>
            <a:spLocks noGrp="1"/>
          </p:cNvSpPr>
          <p:nvPr>
            <p:ph type="sldNum" sz="quarter" idx="10"/>
          </p:nvPr>
        </p:nvSpPr>
        <p:spPr/>
        <p:txBody>
          <a:bodyPr/>
          <a:lstStyle/>
          <a:p>
            <a:pPr>
              <a:defRPr/>
            </a:pPr>
            <a:fld id="{7F203371-9CB2-4A90-9261-771DC74F61A0}" type="slidenum">
              <a:rPr lang="en-US" smtClean="0"/>
              <a:pPr>
                <a:defRPr/>
              </a:pPr>
              <a:t>32</a:t>
            </a:fld>
            <a:endParaRPr lang="en-US" dirty="0"/>
          </a:p>
        </p:txBody>
      </p:sp>
      <p:sp>
        <p:nvSpPr>
          <p:cNvPr id="7" name="Rectangle 6"/>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0" name="Rectangle 9"/>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914400" y="227013"/>
            <a:ext cx="8229600" cy="1296987"/>
          </a:xfrm>
        </p:spPr>
        <p:txBody>
          <a:bodyPr/>
          <a:lstStyle/>
          <a:p>
            <a:pPr eaLnBrk="1" hangingPunct="1">
              <a:defRPr/>
            </a:pPr>
            <a:r>
              <a:rPr lang="en-US" sz="1600" dirty="0" smtClean="0">
                <a:solidFill>
                  <a:schemeClr val="tx1">
                    <a:lumMod val="50000"/>
                  </a:schemeClr>
                </a:solidFill>
              </a:rPr>
              <a:t> </a:t>
            </a:r>
            <a:r>
              <a:rPr lang="en-US" dirty="0" smtClean="0">
                <a:solidFill>
                  <a:schemeClr val="tx1">
                    <a:lumMod val="50000"/>
                  </a:schemeClr>
                </a:solidFill>
              </a:rPr>
              <a:t>Positive Cross-Racial Interaction</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Contact with diverse students allows students to gain valuable insights about </a:t>
            </a:r>
            <a:br>
              <a:rPr lang="en-US" sz="1600" dirty="0" smtClean="0"/>
            </a:br>
            <a:r>
              <a:rPr lang="en-US" sz="1600" dirty="0" smtClean="0"/>
              <a:t>themselves and others. </a:t>
            </a:r>
            <a:r>
              <a:rPr lang="en-US" sz="1600" i="1" dirty="0" smtClean="0"/>
              <a:t>Positive Cross-Racial Interaction </a:t>
            </a:r>
            <a:r>
              <a:rPr lang="en-US" sz="1600" dirty="0" smtClean="0"/>
              <a:t>is a unified measure of </a:t>
            </a:r>
            <a:br>
              <a:rPr lang="en-US" sz="1600" dirty="0" smtClean="0"/>
            </a:br>
            <a:r>
              <a:rPr lang="en-US" sz="1600" dirty="0" smtClean="0"/>
              <a:t>students’ level of positive interaction with diverse peers.</a:t>
            </a:r>
          </a:p>
        </p:txBody>
      </p:sp>
      <p:graphicFrame>
        <p:nvGraphicFramePr>
          <p:cNvPr id="8" name="Positive Interaction"/>
          <p:cNvGraphicFramePr>
            <a:graphicFrameLocks noChangeAspect="1"/>
          </p:cNvGraphicFramePr>
          <p:nvPr>
            <p:custDataLst>
              <p:tags r:id="rId1"/>
            </p:custDataLst>
            <p:extLst>
              <p:ext uri="{D42A27DB-BD31-4B8C-83A1-F6EECF244321}">
                <p14:modId xmlns:p14="http://schemas.microsoft.com/office/powerpoint/2010/main" val="3095193195"/>
              </p:ext>
            </p:extLst>
          </p:nvPr>
        </p:nvGraphicFramePr>
        <p:xfrm>
          <a:off x="0" y="1524000"/>
          <a:ext cx="88265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11"/>
          <p:cNvSpPr>
            <a:spLocks noGrp="1"/>
          </p:cNvSpPr>
          <p:nvPr>
            <p:ph type="sldNum" sz="quarter" idx="10"/>
          </p:nvPr>
        </p:nvSpPr>
        <p:spPr/>
        <p:txBody>
          <a:bodyPr/>
          <a:lstStyle/>
          <a:p>
            <a:pPr>
              <a:defRPr/>
            </a:pPr>
            <a:fld id="{7F203371-9CB2-4A90-9261-771DC74F61A0}" type="slidenum">
              <a:rPr lang="en-US" smtClean="0"/>
              <a:pPr>
                <a:defRPr/>
              </a:pPr>
              <a:t>33</a:t>
            </a:fld>
            <a:endParaRPr lang="en-US" dirty="0"/>
          </a:p>
        </p:txBody>
      </p:sp>
      <p:sp>
        <p:nvSpPr>
          <p:cNvPr id="7" name="Rectangle 6"/>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0" name="Rectangle 9"/>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a:xfrm>
            <a:off x="914400" y="227013"/>
            <a:ext cx="7924800" cy="1449387"/>
          </a:xfrm>
        </p:spPr>
        <p:txBody>
          <a:bodyPr/>
          <a:lstStyle/>
          <a:p>
            <a:pPr eaLnBrk="1" hangingPunct="1">
              <a:defRPr/>
            </a:pPr>
            <a:r>
              <a:rPr lang="en-US" sz="1600" dirty="0" smtClean="0"/>
              <a:t> </a:t>
            </a:r>
            <a:r>
              <a:rPr lang="en-US" dirty="0" smtClean="0">
                <a:solidFill>
                  <a:schemeClr val="tx1">
                    <a:lumMod val="50000"/>
                  </a:schemeClr>
                </a:solidFill>
              </a:rPr>
              <a:t>Negative Cross-Racial Interaction</a:t>
            </a:r>
            <a:r>
              <a:rPr lang="en-US" sz="1600" dirty="0" smtClean="0"/>
              <a:t/>
            </a:r>
            <a:br>
              <a:rPr lang="en-US" sz="1600" dirty="0" smtClean="0"/>
            </a:br>
            <a:r>
              <a:rPr lang="en-US" sz="1600" dirty="0" smtClean="0"/>
              <a:t/>
            </a:r>
            <a:br>
              <a:rPr lang="en-US" sz="1600" dirty="0" smtClean="0"/>
            </a:br>
            <a:r>
              <a:rPr lang="en-US" sz="1600" dirty="0" smtClean="0"/>
              <a:t> Contact with diverse students allows students to gain valuable insights about </a:t>
            </a:r>
            <a:br>
              <a:rPr lang="en-US" sz="1600" dirty="0" smtClean="0"/>
            </a:br>
            <a:r>
              <a:rPr lang="en-US" sz="1600" dirty="0" smtClean="0"/>
              <a:t>themselves and others. </a:t>
            </a:r>
            <a:r>
              <a:rPr lang="en-US" sz="1600" i="1" dirty="0" smtClean="0">
                <a:solidFill>
                  <a:schemeClr val="tx1"/>
                </a:solidFill>
              </a:rPr>
              <a:t>Negative Cros</a:t>
            </a:r>
            <a:r>
              <a:rPr lang="en-US" sz="1600" i="1" dirty="0" smtClean="0"/>
              <a:t>s-Racial Interaction </a:t>
            </a:r>
            <a:r>
              <a:rPr lang="en-US" sz="1600" dirty="0" smtClean="0"/>
              <a:t>is a unified measure of students’ level of negative interaction with diverse peers.</a:t>
            </a:r>
            <a:endParaRPr lang="en-US" sz="1600" dirty="0" smtClean="0">
              <a:solidFill>
                <a:schemeClr val="tx1"/>
              </a:solidFill>
            </a:endParaRPr>
          </a:p>
        </p:txBody>
      </p:sp>
      <p:graphicFrame>
        <p:nvGraphicFramePr>
          <p:cNvPr id="8" name="Negative Interaction"/>
          <p:cNvGraphicFramePr>
            <a:graphicFrameLocks noChangeAspect="1"/>
          </p:cNvGraphicFramePr>
          <p:nvPr>
            <p:custDataLst>
              <p:tags r:id="rId1"/>
            </p:custDataLst>
            <p:extLst>
              <p:ext uri="{D42A27DB-BD31-4B8C-83A1-F6EECF244321}">
                <p14:modId xmlns:p14="http://schemas.microsoft.com/office/powerpoint/2010/main" val="2699594920"/>
              </p:ext>
            </p:extLst>
          </p:nvPr>
        </p:nvGraphicFramePr>
        <p:xfrm>
          <a:off x="130175" y="1524000"/>
          <a:ext cx="8785225"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9"/>
          <p:cNvSpPr>
            <a:spLocks noGrp="1"/>
          </p:cNvSpPr>
          <p:nvPr>
            <p:ph type="sldNum" sz="quarter" idx="10"/>
          </p:nvPr>
        </p:nvSpPr>
        <p:spPr/>
        <p:txBody>
          <a:bodyPr/>
          <a:lstStyle/>
          <a:p>
            <a:pPr>
              <a:defRPr/>
            </a:pPr>
            <a:fld id="{7F203371-9CB2-4A90-9261-771DC74F61A0}" type="slidenum">
              <a:rPr lang="en-US" smtClean="0"/>
              <a:pPr>
                <a:defRPr/>
              </a:pPr>
              <a:t>34</a:t>
            </a:fld>
            <a:endParaRPr lang="en-US" dirty="0"/>
          </a:p>
        </p:txBody>
      </p:sp>
      <p:sp>
        <p:nvSpPr>
          <p:cNvPr id="7" name="Rectangle 6"/>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1" name="Rectangle 10"/>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a:xfrm>
            <a:off x="8686800" y="6397625"/>
            <a:ext cx="457200" cy="457200"/>
          </a:xfrm>
          <a:noFill/>
        </p:spPr>
        <p:txBody>
          <a:bodyPr/>
          <a:lstStyle/>
          <a:p>
            <a:fld id="{1DB964C6-A816-41AD-8646-0648A97A3259}" type="slidenum">
              <a:rPr lang="en-US" smtClean="0"/>
              <a:pPr/>
              <a:t>35</a:t>
            </a:fld>
            <a:endParaRPr lang="en-US" smtClean="0"/>
          </a:p>
        </p:txBody>
      </p:sp>
      <p:sp>
        <p:nvSpPr>
          <p:cNvPr id="21509" name="Rectangle 2"/>
          <p:cNvSpPr>
            <a:spLocks noGrp="1" noChangeArrowheads="1"/>
          </p:cNvSpPr>
          <p:nvPr>
            <p:ph type="title"/>
          </p:nvPr>
        </p:nvSpPr>
        <p:spPr>
          <a:xfrm>
            <a:off x="914400" y="152400"/>
            <a:ext cx="8001000" cy="1143000"/>
          </a:xfrm>
        </p:spPr>
        <p:txBody>
          <a:bodyPr/>
          <a:lstStyle/>
          <a:p>
            <a:pPr eaLnBrk="1" hangingPunct="1">
              <a:defRPr/>
            </a:pPr>
            <a:r>
              <a:rPr lang="en-US" dirty="0" smtClean="0">
                <a:solidFill>
                  <a:schemeClr val="tx1">
                    <a:lumMod val="50000"/>
                  </a:schemeClr>
                </a:solidFill>
              </a:rPr>
              <a:t>Campus Climate and Diversity</a:t>
            </a:r>
            <a:r>
              <a:rPr lang="en-US" sz="1600" dirty="0" smtClean="0">
                <a:solidFill>
                  <a:schemeClr val="tx1">
                    <a:lumMod val="50000"/>
                  </a:schemeClr>
                </a:solidFill>
              </a:rPr>
              <a:t>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A diverse and inclusive campus environment strengthens students’ learning experience and prepares them to participate in an increasingly diverse society. </a:t>
            </a:r>
            <a:endParaRPr lang="en-US" sz="1600" dirty="0" smtClean="0">
              <a:solidFill>
                <a:schemeClr val="tx1"/>
              </a:solidFill>
            </a:endParaRPr>
          </a:p>
        </p:txBody>
      </p:sp>
      <p:graphicFrame>
        <p:nvGraphicFramePr>
          <p:cNvPr id="18" name="Campus Climate"/>
          <p:cNvGraphicFramePr>
            <a:graphicFrameLocks noChangeAspect="1"/>
          </p:cNvGraphicFramePr>
          <p:nvPr>
            <p:custDataLst>
              <p:tags r:id="rId1"/>
            </p:custDataLst>
            <p:extLst>
              <p:ext uri="{D42A27DB-BD31-4B8C-83A1-F6EECF244321}">
                <p14:modId xmlns:p14="http://schemas.microsoft.com/office/powerpoint/2010/main" val="3619996678"/>
              </p:ext>
            </p:extLst>
          </p:nvPr>
        </p:nvGraphicFramePr>
        <p:xfrm>
          <a:off x="104775" y="1606550"/>
          <a:ext cx="8688388" cy="3719513"/>
        </p:xfrm>
        <a:graphic>
          <a:graphicData uri="http://schemas.openxmlformats.org/drawingml/2006/chart">
            <c:chart xmlns:c="http://schemas.openxmlformats.org/drawingml/2006/chart" xmlns:r="http://schemas.openxmlformats.org/officeDocument/2006/relationships" r:id="rId4"/>
          </a:graphicData>
        </a:graphic>
      </p:graphicFrame>
      <p:sp>
        <p:nvSpPr>
          <p:cNvPr id="21510" name="TextBox 10"/>
          <p:cNvSpPr txBox="1">
            <a:spLocks noChangeArrowheads="1"/>
          </p:cNvSpPr>
          <p:nvPr/>
        </p:nvSpPr>
        <p:spPr bwMode="auto">
          <a:xfrm>
            <a:off x="685800" y="5181600"/>
            <a:ext cx="1905000" cy="1169988"/>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I have felt discriminated against based on my race/ethnicity, gender, sexual orientation, or religious affiliation</a:t>
            </a:r>
          </a:p>
        </p:txBody>
      </p:sp>
      <p:sp>
        <p:nvSpPr>
          <p:cNvPr id="21513" name="TextBox 13"/>
          <p:cNvSpPr txBox="1">
            <a:spLocks noChangeArrowheads="1"/>
          </p:cNvSpPr>
          <p:nvPr/>
        </p:nvSpPr>
        <p:spPr bwMode="auto">
          <a:xfrm>
            <a:off x="2819400" y="5181600"/>
            <a:ext cx="19050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There is a lot of racial tension on this campus</a:t>
            </a:r>
          </a:p>
        </p:txBody>
      </p:sp>
      <p:sp>
        <p:nvSpPr>
          <p:cNvPr id="21514" name="TextBox 14"/>
          <p:cNvSpPr txBox="1">
            <a:spLocks noChangeArrowheads="1"/>
          </p:cNvSpPr>
          <p:nvPr/>
        </p:nvSpPr>
        <p:spPr bwMode="auto">
          <a:xfrm>
            <a:off x="6781800" y="5181600"/>
            <a:ext cx="2057400" cy="954088"/>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My college experiences have exposed me to diverse opinions, cultures, and values</a:t>
            </a:r>
          </a:p>
        </p:txBody>
      </p:sp>
      <p:sp>
        <p:nvSpPr>
          <p:cNvPr id="21515" name="TextBox 15"/>
          <p:cNvSpPr txBox="1">
            <a:spLocks noChangeArrowheads="1"/>
          </p:cNvSpPr>
          <p:nvPr/>
        </p:nvSpPr>
        <p:spPr bwMode="auto">
          <a:xfrm>
            <a:off x="4724400" y="5181600"/>
            <a:ext cx="2057400" cy="5238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In class, I have heard faculty express stereotypes</a:t>
            </a:r>
          </a:p>
        </p:txBody>
      </p:sp>
      <p:sp>
        <p:nvSpPr>
          <p:cNvPr id="19" name="Rectangle 18"/>
          <p:cNvSpPr/>
          <p:nvPr/>
        </p:nvSpPr>
        <p:spPr>
          <a:xfrm>
            <a:off x="3048805" y="6027003"/>
            <a:ext cx="1629613"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smtClean="0">
                <a:solidFill>
                  <a:schemeClr val="accent4">
                    <a:lumMod val="60000"/>
                    <a:lumOff val="40000"/>
                  </a:schemeClr>
                </a:solidFill>
              </a:rPr>
              <a:t>■</a:t>
            </a:r>
            <a:r>
              <a:rPr lang="en-US" sz="1200" b="1" dirty="0" smtClean="0">
                <a:solidFill>
                  <a:schemeClr val="tx2">
                    <a:lumMod val="75000"/>
                  </a:schemeClr>
                </a:solidFill>
              </a:rPr>
              <a:t> </a:t>
            </a:r>
            <a:r>
              <a:rPr lang="en-US" sz="1200" dirty="0" smtClean="0">
                <a:solidFill>
                  <a:schemeClr val="tx2">
                    <a:lumMod val="75000"/>
                  </a:schemeClr>
                </a:solidFill>
              </a:rPr>
              <a:t>Strongly Agree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Agree                 </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20" name="Rectangle 19"/>
          <p:cNvSpPr/>
          <p:nvPr/>
        </p:nvSpPr>
        <p:spPr>
          <a:xfrm>
            <a:off x="4925075" y="6027003"/>
            <a:ext cx="1475725"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a:solidFill>
                  <a:schemeClr val="accent6">
                    <a:lumMod val="60000"/>
                    <a:lumOff val="40000"/>
                  </a:schemeClr>
                </a:solidFill>
              </a:rPr>
              <a:t>■ </a:t>
            </a:r>
            <a:r>
              <a:rPr lang="en-US" sz="1200" dirty="0" smtClean="0">
                <a:solidFill>
                  <a:schemeClr val="tx2">
                    <a:lumMod val="75000"/>
                  </a:schemeClr>
                </a:solidFill>
              </a:rPr>
              <a:t>Strongly Agree      </a:t>
            </a:r>
            <a:endParaRPr lang="en-US" sz="1200" dirty="0"/>
          </a:p>
          <a:p>
            <a:pPr algn="ctr"/>
            <a:r>
              <a:rPr lang="en-US" sz="1200" b="1" dirty="0" smtClean="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Agree                 </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0"/>
          </p:nvPr>
        </p:nvSpPr>
        <p:spPr>
          <a:xfrm>
            <a:off x="8686800" y="6397625"/>
            <a:ext cx="457200" cy="457200"/>
          </a:xfrm>
          <a:noFill/>
        </p:spPr>
        <p:txBody>
          <a:bodyPr/>
          <a:lstStyle/>
          <a:p>
            <a:fld id="{DEDAD7C5-DF4F-47FD-9D0A-BAE18B54A4C8}" type="slidenum">
              <a:rPr lang="en-US" smtClean="0"/>
              <a:pPr/>
              <a:t>36</a:t>
            </a:fld>
            <a:endParaRPr lang="en-US" smtClean="0"/>
          </a:p>
        </p:txBody>
      </p:sp>
      <p:sp>
        <p:nvSpPr>
          <p:cNvPr id="18437" name="Rectangle 2"/>
          <p:cNvSpPr>
            <a:spLocks noGrp="1" noChangeArrowheads="1"/>
          </p:cNvSpPr>
          <p:nvPr>
            <p:ph type="title"/>
          </p:nvPr>
        </p:nvSpPr>
        <p:spPr>
          <a:xfrm>
            <a:off x="914400" y="152400"/>
            <a:ext cx="8226425" cy="1371600"/>
          </a:xfrm>
        </p:spPr>
        <p:txBody>
          <a:bodyPr/>
          <a:lstStyle/>
          <a:p>
            <a:pPr eaLnBrk="1" hangingPunct="1">
              <a:defRPr/>
            </a:pPr>
            <a:r>
              <a:rPr lang="en-US" dirty="0" smtClean="0">
                <a:solidFill>
                  <a:schemeClr val="tx1">
                    <a:lumMod val="50000"/>
                  </a:schemeClr>
                </a:solidFill>
              </a:rPr>
              <a:t>Satisfaction with Campus Diversity</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rgbClr val="767FAC"/>
                </a:solidFill>
              </a:rPr>
              <a:t> A diverse campus – including students, faculty, and ideas – has a powerful impact </a:t>
            </a:r>
            <a:br>
              <a:rPr lang="en-US" sz="1600" dirty="0" smtClean="0">
                <a:solidFill>
                  <a:srgbClr val="767FAC"/>
                </a:solidFill>
              </a:rPr>
            </a:br>
            <a:r>
              <a:rPr lang="en-US" sz="1600" dirty="0" smtClean="0">
                <a:solidFill>
                  <a:srgbClr val="767FAC"/>
                </a:solidFill>
              </a:rPr>
              <a:t>on the student experience. These items gauge students’ satisfaction with the diversity </a:t>
            </a:r>
            <a:br>
              <a:rPr lang="en-US" sz="1600" dirty="0" smtClean="0">
                <a:solidFill>
                  <a:srgbClr val="767FAC"/>
                </a:solidFill>
              </a:rPr>
            </a:br>
            <a:r>
              <a:rPr lang="en-US" sz="1600" dirty="0" smtClean="0">
                <a:solidFill>
                  <a:srgbClr val="767FAC"/>
                </a:solidFill>
              </a:rPr>
              <a:t>of faculty, student body, and beliefs. </a:t>
            </a:r>
            <a:endParaRPr lang="en-US" sz="1600" dirty="0" smtClean="0">
              <a:solidFill>
                <a:schemeClr val="tx1"/>
              </a:solidFill>
            </a:endParaRPr>
          </a:p>
        </p:txBody>
      </p:sp>
      <p:graphicFrame>
        <p:nvGraphicFramePr>
          <p:cNvPr id="17" name="Satisfaction Campus"/>
          <p:cNvGraphicFramePr>
            <a:graphicFrameLocks noChangeAspect="1"/>
          </p:cNvGraphicFramePr>
          <p:nvPr>
            <p:custDataLst>
              <p:tags r:id="rId1"/>
            </p:custDataLst>
            <p:extLst>
              <p:ext uri="{D42A27DB-BD31-4B8C-83A1-F6EECF244321}">
                <p14:modId xmlns:p14="http://schemas.microsoft.com/office/powerpoint/2010/main" val="2167132156"/>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18438" name="TextBox 10"/>
          <p:cNvSpPr txBox="1">
            <a:spLocks noChangeArrowheads="1"/>
          </p:cNvSpPr>
          <p:nvPr/>
        </p:nvSpPr>
        <p:spPr bwMode="auto">
          <a:xfrm>
            <a:off x="1143000" y="5181600"/>
            <a:ext cx="19812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Racial/ethnic diversity of faculty</a:t>
            </a:r>
          </a:p>
        </p:txBody>
      </p:sp>
      <p:sp>
        <p:nvSpPr>
          <p:cNvPr id="18441" name="TextBox 13"/>
          <p:cNvSpPr txBox="1">
            <a:spLocks noChangeArrowheads="1"/>
          </p:cNvSpPr>
          <p:nvPr/>
        </p:nvSpPr>
        <p:spPr bwMode="auto">
          <a:xfrm>
            <a:off x="3810000" y="5181600"/>
            <a:ext cx="20574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Racial/ethnic diversity of student body</a:t>
            </a:r>
          </a:p>
        </p:txBody>
      </p:sp>
      <p:sp>
        <p:nvSpPr>
          <p:cNvPr id="18442" name="TextBox 14"/>
          <p:cNvSpPr txBox="1">
            <a:spLocks noChangeArrowheads="1"/>
          </p:cNvSpPr>
          <p:nvPr/>
        </p:nvSpPr>
        <p:spPr bwMode="auto">
          <a:xfrm>
            <a:off x="6705600" y="5181600"/>
            <a:ext cx="1828800" cy="738664"/>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Respect </a:t>
            </a:r>
            <a:r>
              <a:rPr lang="en-US" sz="1400" dirty="0" smtClean="0">
                <a:solidFill>
                  <a:schemeClr val="tx1">
                    <a:lumMod val="75000"/>
                  </a:schemeClr>
                </a:solidFill>
              </a:rPr>
              <a:t>for the expression </a:t>
            </a:r>
            <a:r>
              <a:rPr lang="en-US" sz="1400" dirty="0">
                <a:solidFill>
                  <a:schemeClr val="tx1">
                    <a:lumMod val="75000"/>
                  </a:schemeClr>
                </a:solidFill>
              </a:rPr>
              <a:t>of diverse beliefs</a:t>
            </a:r>
          </a:p>
        </p:txBody>
      </p:sp>
      <p:sp>
        <p:nvSpPr>
          <p:cNvPr id="13" name="Rectangle 12"/>
          <p:cNvSpPr/>
          <p:nvPr/>
        </p:nvSpPr>
        <p:spPr>
          <a:xfrm>
            <a:off x="2614194" y="5798403"/>
            <a:ext cx="1629613"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smtClean="0">
                <a:solidFill>
                  <a:schemeClr val="accent4">
                    <a:lumMod val="60000"/>
                    <a:lumOff val="40000"/>
                  </a:schemeClr>
                </a:solidFill>
              </a:rPr>
              <a:t>■</a:t>
            </a:r>
            <a:r>
              <a:rPr lang="en-US" sz="1200" b="1" dirty="0" smtClean="0">
                <a:solidFill>
                  <a:schemeClr val="tx2">
                    <a:lumMod val="75000"/>
                  </a:schemeClr>
                </a:solidFill>
              </a:rPr>
              <a:t> </a:t>
            </a:r>
            <a:r>
              <a:rPr lang="en-US" sz="1200" dirty="0" smtClean="0">
                <a:solidFill>
                  <a:schemeClr val="tx2">
                    <a:lumMod val="75000"/>
                  </a:schemeClr>
                </a:solidFill>
              </a:rPr>
              <a:t>Very Satisfied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Satisfied           </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8" name="Rectangle 17"/>
          <p:cNvSpPr/>
          <p:nvPr/>
        </p:nvSpPr>
        <p:spPr>
          <a:xfrm>
            <a:off x="4490464" y="5798403"/>
            <a:ext cx="1475725"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a:t>
            </a:r>
            <a:r>
              <a:rPr lang="en-US" sz="1200" dirty="0" smtClean="0">
                <a:solidFill>
                  <a:schemeClr val="tx2">
                    <a:lumMod val="75000"/>
                  </a:schemeClr>
                </a:solidFill>
              </a:rPr>
              <a:t>Very Satisfied       </a:t>
            </a:r>
            <a:endParaRPr lang="en-US" sz="1200" dirty="0"/>
          </a:p>
          <a:p>
            <a:pPr algn="ctr"/>
            <a:r>
              <a:rPr lang="en-US" sz="1200" b="1" dirty="0" smtClean="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Satisfied            </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0"/>
          </p:nvPr>
        </p:nvSpPr>
        <p:spPr>
          <a:xfrm>
            <a:off x="8686800" y="6397625"/>
            <a:ext cx="457200" cy="457200"/>
          </a:xfrm>
          <a:noFill/>
        </p:spPr>
        <p:txBody>
          <a:bodyPr/>
          <a:lstStyle/>
          <a:p>
            <a:fld id="{20A2124B-91A7-4EB7-A1A8-F76ECD7C477A}" type="slidenum">
              <a:rPr lang="en-US" smtClean="0"/>
              <a:pPr/>
              <a:t>37</a:t>
            </a:fld>
            <a:endParaRPr lang="en-US" smtClean="0"/>
          </a:p>
        </p:txBody>
      </p:sp>
      <p:sp>
        <p:nvSpPr>
          <p:cNvPr id="22533" name="Rectangle 2"/>
          <p:cNvSpPr>
            <a:spLocks noGrp="1" noChangeArrowheads="1"/>
          </p:cNvSpPr>
          <p:nvPr>
            <p:ph type="title"/>
          </p:nvPr>
        </p:nvSpPr>
        <p:spPr>
          <a:xfrm>
            <a:off x="914400" y="152400"/>
            <a:ext cx="7924800" cy="1524000"/>
          </a:xfrm>
        </p:spPr>
        <p:txBody>
          <a:bodyPr/>
          <a:lstStyle/>
          <a:p>
            <a:pPr eaLnBrk="1" hangingPunct="1">
              <a:defRPr/>
            </a:pPr>
            <a:r>
              <a:rPr lang="en-US" dirty="0" smtClean="0">
                <a:solidFill>
                  <a:schemeClr val="tx1">
                    <a:lumMod val="50000"/>
                  </a:schemeClr>
                </a:solidFill>
              </a:rPr>
              <a:t>Health and Wellness</a:t>
            </a:r>
            <a:br>
              <a:rPr lang="en-US"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t>Students’ physical and emotional well-being can affect many important aspects of the student experience including academic performance and persistence. These items gauge student behaviors, attitudes, and experiences related to health and wellness.</a:t>
            </a:r>
            <a:endParaRPr lang="en-US" sz="1600" dirty="0" smtClean="0">
              <a:solidFill>
                <a:schemeClr val="tx1"/>
              </a:solidFill>
            </a:endParaRPr>
          </a:p>
        </p:txBody>
      </p:sp>
      <p:graphicFrame>
        <p:nvGraphicFramePr>
          <p:cNvPr id="18" name="Health Wellness"/>
          <p:cNvGraphicFramePr>
            <a:graphicFrameLocks noChangeAspect="1"/>
          </p:cNvGraphicFramePr>
          <p:nvPr>
            <p:custDataLst>
              <p:tags r:id="rId1"/>
            </p:custDataLst>
            <p:extLst>
              <p:ext uri="{D42A27DB-BD31-4B8C-83A1-F6EECF244321}">
                <p14:modId xmlns:p14="http://schemas.microsoft.com/office/powerpoint/2010/main" val="1680815992"/>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22534" name="TextBox 10"/>
          <p:cNvSpPr txBox="1">
            <a:spLocks noChangeArrowheads="1"/>
          </p:cNvSpPr>
          <p:nvPr/>
        </p:nvSpPr>
        <p:spPr bwMode="auto">
          <a:xfrm>
            <a:off x="762000" y="5181600"/>
            <a:ext cx="1905000" cy="5238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Felt overwhelmed by all you had to do</a:t>
            </a:r>
          </a:p>
        </p:txBody>
      </p:sp>
      <p:sp>
        <p:nvSpPr>
          <p:cNvPr id="22537" name="TextBox 13"/>
          <p:cNvSpPr txBox="1">
            <a:spLocks noChangeArrowheads="1"/>
          </p:cNvSpPr>
          <p:nvPr/>
        </p:nvSpPr>
        <p:spPr bwMode="auto">
          <a:xfrm>
            <a:off x="3048000" y="5181600"/>
            <a:ext cx="1295400" cy="3079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Felt depressed</a:t>
            </a:r>
          </a:p>
        </p:txBody>
      </p:sp>
      <p:sp>
        <p:nvSpPr>
          <p:cNvPr id="22538" name="TextBox 14"/>
          <p:cNvSpPr txBox="1">
            <a:spLocks noChangeArrowheads="1"/>
          </p:cNvSpPr>
          <p:nvPr/>
        </p:nvSpPr>
        <p:spPr bwMode="auto">
          <a:xfrm>
            <a:off x="4953000" y="5181600"/>
            <a:ext cx="1676400" cy="3079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Lonely or homesick</a:t>
            </a:r>
          </a:p>
        </p:txBody>
      </p:sp>
      <p:sp>
        <p:nvSpPr>
          <p:cNvPr id="22539" name="TextBox 15"/>
          <p:cNvSpPr txBox="1">
            <a:spLocks noChangeArrowheads="1"/>
          </p:cNvSpPr>
          <p:nvPr/>
        </p:nvSpPr>
        <p:spPr bwMode="auto">
          <a:xfrm>
            <a:off x="6934200" y="5181600"/>
            <a:ext cx="1752600" cy="523875"/>
          </a:xfrm>
          <a:prstGeom prst="rect">
            <a:avLst/>
          </a:prstGeom>
          <a:noFill/>
          <a:ln w="9525">
            <a:noFill/>
            <a:miter lim="800000"/>
            <a:headEnd/>
            <a:tailEnd/>
          </a:ln>
        </p:spPr>
        <p:txBody>
          <a:bodyPr>
            <a:spAutoFit/>
          </a:bodyPr>
          <a:lstStyle/>
          <a:p>
            <a:pPr algn="ctr">
              <a:defRPr/>
            </a:pPr>
            <a:r>
              <a:rPr lang="en-US" sz="1400" dirty="0">
                <a:solidFill>
                  <a:schemeClr val="tx2">
                    <a:lumMod val="75000"/>
                  </a:schemeClr>
                </a:solidFill>
              </a:rPr>
              <a:t>Isolated from campus life</a:t>
            </a:r>
          </a:p>
        </p:txBody>
      </p:sp>
      <p:sp>
        <p:nvSpPr>
          <p:cNvPr id="19" name="Rectangle 18"/>
          <p:cNvSpPr/>
          <p:nvPr/>
        </p:nvSpPr>
        <p:spPr>
          <a:xfrm>
            <a:off x="2811178" y="5950803"/>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20" name="Rectangle 19"/>
          <p:cNvSpPr/>
          <p:nvPr/>
        </p:nvSpPr>
        <p:spPr>
          <a:xfrm>
            <a:off x="4581714" y="5950803"/>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 </a:t>
            </a:r>
            <a:r>
              <a:rPr lang="en-US" sz="1200" dirty="0" smtClean="0">
                <a:solidFill>
                  <a:schemeClr val="tx2">
                    <a:lumMod val="75000"/>
                  </a:schemeClr>
                </a:solidFill>
              </a:rPr>
              <a:t> Frequently          </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0"/>
          </p:nvPr>
        </p:nvSpPr>
        <p:spPr>
          <a:xfrm>
            <a:off x="8686800" y="6397625"/>
            <a:ext cx="457200" cy="457200"/>
          </a:xfrm>
          <a:noFill/>
        </p:spPr>
        <p:txBody>
          <a:bodyPr/>
          <a:lstStyle/>
          <a:p>
            <a:fld id="{2F513367-22BA-4F5E-BF5F-25A749741953}" type="slidenum">
              <a:rPr lang="en-US" smtClean="0"/>
              <a:pPr/>
              <a:t>38</a:t>
            </a:fld>
            <a:endParaRPr lang="en-US" smtClean="0"/>
          </a:p>
        </p:txBody>
      </p:sp>
      <p:sp>
        <p:nvSpPr>
          <p:cNvPr id="3077" name="Rectangle 2"/>
          <p:cNvSpPr>
            <a:spLocks noGrp="1" noChangeArrowheads="1"/>
          </p:cNvSpPr>
          <p:nvPr>
            <p:ph type="title"/>
          </p:nvPr>
        </p:nvSpPr>
        <p:spPr>
          <a:xfrm>
            <a:off x="838200" y="76200"/>
            <a:ext cx="8001000" cy="1676400"/>
          </a:xfrm>
        </p:spPr>
        <p:txBody>
          <a:bodyPr/>
          <a:lstStyle/>
          <a:p>
            <a:pPr eaLnBrk="1" hangingPunct="1">
              <a:defRPr/>
            </a:pPr>
            <a:r>
              <a:rPr lang="en-US" dirty="0" smtClean="0">
                <a:solidFill>
                  <a:schemeClr val="tx1">
                    <a:lumMod val="50000"/>
                  </a:schemeClr>
                </a:solidFill>
              </a:rPr>
              <a:t>Health and Wellness</a:t>
            </a:r>
            <a:r>
              <a:rPr lang="en-US" dirty="0" smtClean="0"/>
              <a:t> </a:t>
            </a:r>
            <a:r>
              <a:rPr lang="en-US" sz="1600" dirty="0" smtClean="0"/>
              <a:t/>
            </a:r>
            <a:br>
              <a:rPr lang="en-US" sz="1600" dirty="0" smtClean="0"/>
            </a:br>
            <a:r>
              <a:rPr lang="en-US" sz="1600" dirty="0" smtClean="0"/>
              <a:t/>
            </a:r>
            <a:br>
              <a:rPr lang="en-US" sz="1600" dirty="0" smtClean="0"/>
            </a:br>
            <a:r>
              <a:rPr lang="en-US" sz="1600" dirty="0" smtClean="0"/>
              <a:t>Students’ physical and emotional well-being can affect many important aspects of the student experience including academic performance and persistence. These items gauge student behaviors, attitudes, and experiences related to health and wellness.</a:t>
            </a:r>
            <a:endParaRPr lang="en-US" sz="1600" dirty="0" smtClean="0">
              <a:solidFill>
                <a:schemeClr val="tx1"/>
              </a:solidFill>
            </a:endParaRPr>
          </a:p>
        </p:txBody>
      </p:sp>
      <p:graphicFrame>
        <p:nvGraphicFramePr>
          <p:cNvPr id="16" name="Health Wellness"/>
          <p:cNvGraphicFramePr>
            <a:graphicFrameLocks noChangeAspect="1"/>
          </p:cNvGraphicFramePr>
          <p:nvPr>
            <p:custDataLst>
              <p:tags r:id="rId1"/>
            </p:custDataLst>
            <p:extLst>
              <p:ext uri="{D42A27DB-BD31-4B8C-83A1-F6EECF244321}">
                <p14:modId xmlns:p14="http://schemas.microsoft.com/office/powerpoint/2010/main" val="1326740949"/>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3078" name="TextBox 10"/>
          <p:cNvSpPr txBox="1">
            <a:spLocks noChangeArrowheads="1"/>
          </p:cNvSpPr>
          <p:nvPr/>
        </p:nvSpPr>
        <p:spPr bwMode="auto">
          <a:xfrm>
            <a:off x="685800" y="5181600"/>
            <a:ext cx="18288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Unsafe on this campus</a:t>
            </a:r>
          </a:p>
        </p:txBody>
      </p:sp>
      <p:sp>
        <p:nvSpPr>
          <p:cNvPr id="3081" name="TextBox 13"/>
          <p:cNvSpPr txBox="1">
            <a:spLocks noChangeArrowheads="1"/>
          </p:cNvSpPr>
          <p:nvPr/>
        </p:nvSpPr>
        <p:spPr bwMode="auto">
          <a:xfrm>
            <a:off x="2743200" y="5181600"/>
            <a:ext cx="20574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Worried about your health</a:t>
            </a:r>
          </a:p>
        </p:txBody>
      </p:sp>
      <p:sp>
        <p:nvSpPr>
          <p:cNvPr id="3082" name="TextBox 14"/>
          <p:cNvSpPr txBox="1">
            <a:spLocks noChangeArrowheads="1"/>
          </p:cNvSpPr>
          <p:nvPr/>
        </p:nvSpPr>
        <p:spPr bwMode="auto">
          <a:xfrm>
            <a:off x="5029200" y="5181600"/>
            <a:ext cx="16764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Had adequate sleep</a:t>
            </a:r>
          </a:p>
        </p:txBody>
      </p:sp>
      <p:sp>
        <p:nvSpPr>
          <p:cNvPr id="3083" name="TextBox 15"/>
          <p:cNvSpPr txBox="1">
            <a:spLocks noChangeArrowheads="1"/>
          </p:cNvSpPr>
          <p:nvPr/>
        </p:nvSpPr>
        <p:spPr bwMode="auto">
          <a:xfrm>
            <a:off x="7010400" y="5181600"/>
            <a:ext cx="17526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Maintained a healthy diet</a:t>
            </a:r>
          </a:p>
        </p:txBody>
      </p:sp>
      <p:sp>
        <p:nvSpPr>
          <p:cNvPr id="19" name="Rectangle 18"/>
          <p:cNvSpPr/>
          <p:nvPr/>
        </p:nvSpPr>
        <p:spPr>
          <a:xfrm>
            <a:off x="2811178" y="5950803"/>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20" name="Rectangle 19"/>
          <p:cNvSpPr/>
          <p:nvPr/>
        </p:nvSpPr>
        <p:spPr>
          <a:xfrm>
            <a:off x="4581714" y="5950803"/>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 </a:t>
            </a:r>
            <a:r>
              <a:rPr lang="en-US" sz="1200" dirty="0" smtClean="0">
                <a:solidFill>
                  <a:schemeClr val="tx2">
                    <a:lumMod val="75000"/>
                  </a:schemeClr>
                </a:solidFill>
              </a:rPr>
              <a:t> Frequently          </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5"/>
          <p:cNvSpPr>
            <a:spLocks noGrp="1"/>
          </p:cNvSpPr>
          <p:nvPr>
            <p:ph type="title"/>
          </p:nvPr>
        </p:nvSpPr>
        <p:spPr>
          <a:xfrm>
            <a:off x="914400" y="76200"/>
            <a:ext cx="8226425" cy="1143000"/>
          </a:xfrm>
        </p:spPr>
        <p:txBody>
          <a:bodyPr/>
          <a:lstStyle/>
          <a:p>
            <a:pPr>
              <a:defRPr/>
            </a:pPr>
            <a:r>
              <a:rPr lang="en-US" dirty="0" smtClean="0">
                <a:solidFill>
                  <a:schemeClr val="tx1">
                    <a:lumMod val="50000"/>
                  </a:schemeClr>
                </a:solidFill>
              </a:rPr>
              <a:t>Health and Wellness</a:t>
            </a:r>
            <a:r>
              <a:rPr lang="en-US" dirty="0" smtClean="0">
                <a:solidFill>
                  <a:schemeClr val="tx2">
                    <a:lumMod val="75000"/>
                  </a:schemeClr>
                </a:solidFill>
              </a:rPr>
              <a:t/>
            </a:r>
            <a:br>
              <a:rPr lang="en-US" dirty="0" smtClean="0">
                <a:solidFill>
                  <a:schemeClr val="tx2">
                    <a:lumMod val="75000"/>
                  </a:schemeClr>
                </a:solidFill>
              </a:rPr>
            </a:br>
            <a:endParaRPr lang="en-US" sz="1600" dirty="0" smtClean="0">
              <a:solidFill>
                <a:schemeClr val="tx2">
                  <a:lumMod val="75000"/>
                </a:schemeClr>
              </a:solidFill>
            </a:endParaRPr>
          </a:p>
        </p:txBody>
      </p:sp>
      <p:graphicFrame>
        <p:nvGraphicFramePr>
          <p:cNvPr id="17" name="utilized services"/>
          <p:cNvGraphicFramePr>
            <a:graphicFrameLocks noGrp="1"/>
          </p:cNvGraphicFramePr>
          <p:nvPr>
            <p:ph sz="half" idx="1"/>
            <p:extLst>
              <p:ext uri="{D42A27DB-BD31-4B8C-83A1-F6EECF244321}">
                <p14:modId xmlns:p14="http://schemas.microsoft.com/office/powerpoint/2010/main" val="278054095"/>
              </p:ext>
            </p:extLst>
          </p:nvPr>
        </p:nvGraphicFramePr>
        <p:xfrm>
          <a:off x="4191000" y="1447800"/>
          <a:ext cx="4572000" cy="487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ersonal counseling"/>
          <p:cNvGraphicFramePr>
            <a:graphicFrameLocks noGrp="1"/>
          </p:cNvGraphicFramePr>
          <p:nvPr>
            <p:ph sz="half" idx="2"/>
            <p:extLst>
              <p:ext uri="{D42A27DB-BD31-4B8C-83A1-F6EECF244321}">
                <p14:modId xmlns:p14="http://schemas.microsoft.com/office/powerpoint/2010/main" val="967535704"/>
              </p:ext>
            </p:extLst>
          </p:nvPr>
        </p:nvGraphicFramePr>
        <p:xfrm>
          <a:off x="381000" y="1447800"/>
          <a:ext cx="36576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40965" name="Slide Number Placeholder 3"/>
          <p:cNvSpPr>
            <a:spLocks noGrp="1"/>
          </p:cNvSpPr>
          <p:nvPr>
            <p:ph type="sldNum" sz="quarter" idx="10"/>
          </p:nvPr>
        </p:nvSpPr>
        <p:spPr>
          <a:noFill/>
        </p:spPr>
        <p:txBody>
          <a:bodyPr/>
          <a:lstStyle/>
          <a:p>
            <a:fld id="{5E96DE2C-03FB-4F54-8C7A-EC8E0F86C71C}" type="slidenum">
              <a:rPr lang="en-US" smtClean="0"/>
              <a:pPr/>
              <a:t>39</a:t>
            </a:fld>
            <a:endParaRPr lang="en-US" smtClean="0"/>
          </a:p>
        </p:txBody>
      </p:sp>
      <p:sp>
        <p:nvSpPr>
          <p:cNvPr id="23559" name="TextBox 11"/>
          <p:cNvSpPr txBox="1">
            <a:spLocks noChangeArrowheads="1"/>
          </p:cNvSpPr>
          <p:nvPr/>
        </p:nvSpPr>
        <p:spPr bwMode="auto">
          <a:xfrm>
            <a:off x="1143000" y="990600"/>
            <a:ext cx="2743200" cy="584200"/>
          </a:xfrm>
          <a:prstGeom prst="rect">
            <a:avLst/>
          </a:prstGeom>
          <a:noFill/>
          <a:ln w="9525">
            <a:noFill/>
            <a:miter lim="800000"/>
            <a:headEnd/>
            <a:tailEnd/>
          </a:ln>
        </p:spPr>
        <p:txBody>
          <a:bodyPr>
            <a:spAutoFit/>
          </a:bodyPr>
          <a:lstStyle/>
          <a:p>
            <a:pPr>
              <a:defRPr/>
            </a:pPr>
            <a:r>
              <a:rPr lang="en-US" sz="1600" dirty="0">
                <a:solidFill>
                  <a:schemeClr val="tx2">
                    <a:lumMod val="75000"/>
                  </a:schemeClr>
                </a:solidFill>
              </a:rPr>
              <a:t>Since entering this college, have you sought personal counseling?</a:t>
            </a:r>
          </a:p>
        </p:txBody>
      </p:sp>
      <p:sp>
        <p:nvSpPr>
          <p:cNvPr id="23560" name="TextBox 13"/>
          <p:cNvSpPr txBox="1">
            <a:spLocks noChangeArrowheads="1"/>
          </p:cNvSpPr>
          <p:nvPr/>
        </p:nvSpPr>
        <p:spPr bwMode="auto">
          <a:xfrm>
            <a:off x="5334000" y="990600"/>
            <a:ext cx="3200400" cy="584200"/>
          </a:xfrm>
          <a:prstGeom prst="rect">
            <a:avLst/>
          </a:prstGeom>
          <a:noFill/>
          <a:ln w="9525">
            <a:noFill/>
            <a:miter lim="800000"/>
            <a:headEnd/>
            <a:tailEnd/>
          </a:ln>
        </p:spPr>
        <p:txBody>
          <a:bodyPr>
            <a:spAutoFit/>
          </a:bodyPr>
          <a:lstStyle/>
          <a:p>
            <a:pPr>
              <a:defRPr/>
            </a:pPr>
            <a:r>
              <a:rPr lang="en-US" sz="1600" dirty="0">
                <a:solidFill>
                  <a:schemeClr val="tx2">
                    <a:lumMod val="75000"/>
                  </a:schemeClr>
                </a:solidFill>
              </a:rPr>
              <a:t>Since entering college, how often have you utilized the following services?</a:t>
            </a:r>
          </a:p>
        </p:txBody>
      </p:sp>
      <p:sp>
        <p:nvSpPr>
          <p:cNvPr id="40969" name="TextBox 12"/>
          <p:cNvSpPr txBox="1">
            <a:spLocks noChangeArrowheads="1"/>
          </p:cNvSpPr>
          <p:nvPr/>
        </p:nvSpPr>
        <p:spPr bwMode="auto">
          <a:xfrm>
            <a:off x="2286000" y="5072063"/>
            <a:ext cx="609600" cy="338137"/>
          </a:xfrm>
          <a:prstGeom prst="rect">
            <a:avLst/>
          </a:prstGeom>
          <a:noFill/>
          <a:ln w="9525">
            <a:noFill/>
            <a:miter lim="800000"/>
            <a:headEnd/>
            <a:tailEnd/>
          </a:ln>
        </p:spPr>
        <p:txBody>
          <a:bodyPr>
            <a:spAutoFit/>
          </a:bodyPr>
          <a:lstStyle/>
          <a:p>
            <a:r>
              <a:rPr lang="en-US" sz="1600"/>
              <a:t>Yes</a:t>
            </a:r>
          </a:p>
        </p:txBody>
      </p:sp>
      <p:sp>
        <p:nvSpPr>
          <p:cNvPr id="29710" name="TextBox 15"/>
          <p:cNvSpPr txBox="1">
            <a:spLocks noChangeArrowheads="1"/>
          </p:cNvSpPr>
          <p:nvPr/>
        </p:nvSpPr>
        <p:spPr bwMode="auto">
          <a:xfrm>
            <a:off x="4953000" y="5102225"/>
            <a:ext cx="1981200" cy="307975"/>
          </a:xfrm>
          <a:prstGeom prst="rect">
            <a:avLst/>
          </a:prstGeom>
          <a:noFill/>
          <a:ln w="9525">
            <a:noFill/>
            <a:miter lim="800000"/>
            <a:headEnd/>
            <a:tailEnd/>
          </a:ln>
        </p:spPr>
        <p:txBody>
          <a:bodyPr>
            <a:spAutoFit/>
          </a:bodyPr>
          <a:lstStyle/>
          <a:p>
            <a:pPr>
              <a:defRPr/>
            </a:pPr>
            <a:r>
              <a:rPr lang="en-US" sz="1400" dirty="0">
                <a:solidFill>
                  <a:schemeClr val="tx2">
                    <a:lumMod val="75000"/>
                  </a:schemeClr>
                </a:solidFill>
              </a:rPr>
              <a:t>Student Health Services</a:t>
            </a:r>
          </a:p>
        </p:txBody>
      </p:sp>
      <p:cxnSp>
        <p:nvCxnSpPr>
          <p:cNvPr id="40975" name="Straight Connector 17"/>
          <p:cNvCxnSpPr>
            <a:cxnSpLocks noChangeShapeType="1"/>
          </p:cNvCxnSpPr>
          <p:nvPr/>
        </p:nvCxnSpPr>
        <p:spPr bwMode="auto">
          <a:xfrm>
            <a:off x="4876800" y="5029200"/>
            <a:ext cx="3810000" cy="0"/>
          </a:xfrm>
          <a:prstGeom prst="line">
            <a:avLst/>
          </a:prstGeom>
          <a:noFill/>
          <a:ln w="9525" algn="ctr">
            <a:solidFill>
              <a:schemeClr val="tx1"/>
            </a:solidFill>
            <a:round/>
            <a:headEnd/>
            <a:tailEnd/>
          </a:ln>
        </p:spPr>
      </p:cxnSp>
      <p:cxnSp>
        <p:nvCxnSpPr>
          <p:cNvPr id="20" name="Straight Connector 19"/>
          <p:cNvCxnSpPr/>
          <p:nvPr/>
        </p:nvCxnSpPr>
        <p:spPr bwMode="auto">
          <a:xfrm flipV="1">
            <a:off x="6781800" y="1600200"/>
            <a:ext cx="0" cy="3429000"/>
          </a:xfrm>
          <a:prstGeom prst="line">
            <a:avLst/>
          </a:prstGeom>
          <a:solidFill>
            <a:schemeClr val="accent1"/>
          </a:solidFill>
          <a:ln w="9525" cap="flat" cmpd="sng" algn="ctr">
            <a:solidFill>
              <a:schemeClr val="tx2">
                <a:lumMod val="60000"/>
                <a:lumOff val="40000"/>
              </a:schemeClr>
            </a:solidFill>
            <a:prstDash val="solid"/>
            <a:round/>
            <a:headEnd type="none" w="med" len="med"/>
            <a:tailEnd type="none" w="med" len="med"/>
          </a:ln>
          <a:effectLst/>
        </p:spPr>
      </p:cxnSp>
      <p:sp>
        <p:nvSpPr>
          <p:cNvPr id="19" name="Rectangle 18"/>
          <p:cNvSpPr/>
          <p:nvPr/>
        </p:nvSpPr>
        <p:spPr>
          <a:xfrm>
            <a:off x="5249578" y="5428554"/>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21" name="Rectangle 20"/>
          <p:cNvSpPr/>
          <p:nvPr/>
        </p:nvSpPr>
        <p:spPr>
          <a:xfrm>
            <a:off x="7020114" y="5428554"/>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 </a:t>
            </a:r>
            <a:r>
              <a:rPr lang="en-US" sz="1200" dirty="0" smtClean="0">
                <a:solidFill>
                  <a:schemeClr val="tx2">
                    <a:lumMod val="75000"/>
                  </a:schemeClr>
                </a:solidFill>
              </a:rPr>
              <a:t> Frequently          </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lumMod val="50000"/>
                  </a:schemeClr>
                </a:solidFill>
              </a:rPr>
              <a:t>A Note about CIRP Constructs</a:t>
            </a:r>
            <a:endParaRPr lang="en-US" dirty="0">
              <a:solidFill>
                <a:schemeClr val="tx2">
                  <a:lumMod val="50000"/>
                </a:schemeClr>
              </a:solidFill>
            </a:endParaRPr>
          </a:p>
        </p:txBody>
      </p:sp>
      <p:sp>
        <p:nvSpPr>
          <p:cNvPr id="24579" name="Content Placeholder 6"/>
          <p:cNvSpPr>
            <a:spLocks noGrp="1"/>
          </p:cNvSpPr>
          <p:nvPr>
            <p:ph idx="1"/>
          </p:nvPr>
        </p:nvSpPr>
        <p:spPr>
          <a:xfrm>
            <a:off x="457200" y="1295400"/>
            <a:ext cx="8001000" cy="5029200"/>
          </a:xfrm>
        </p:spPr>
        <p:txBody>
          <a:bodyPr/>
          <a:lstStyle/>
          <a:p>
            <a:pPr>
              <a:buFontTx/>
              <a:buNone/>
              <a:defRPr/>
            </a:pPr>
            <a:r>
              <a:rPr lang="en-US" sz="2200" dirty="0" smtClean="0">
                <a:solidFill>
                  <a:schemeClr val="tx2">
                    <a:lumMod val="50000"/>
                  </a:schemeClr>
                </a:solidFill>
              </a:rPr>
              <a:t>	</a:t>
            </a:r>
            <a:r>
              <a:rPr lang="en-US" sz="2800" dirty="0" smtClean="0">
                <a:solidFill>
                  <a:schemeClr val="tx2">
                    <a:lumMod val="50000"/>
                  </a:schemeClr>
                </a:solidFill>
              </a:rPr>
              <a:t>We use the CIRP Constructs throughout this PowerPoint to help summarize important information about your students from the YFCY.  </a:t>
            </a:r>
          </a:p>
          <a:p>
            <a:pPr>
              <a:buFontTx/>
              <a:buNone/>
              <a:defRPr/>
            </a:pPr>
            <a:r>
              <a:rPr lang="en-US" sz="1400" dirty="0" smtClean="0">
                <a:solidFill>
                  <a:schemeClr val="tx2">
                    <a:lumMod val="50000"/>
                  </a:schemeClr>
                </a:solidFill>
              </a:rPr>
              <a:t>	</a:t>
            </a:r>
          </a:p>
          <a:p>
            <a:pPr>
              <a:buFontTx/>
              <a:buNone/>
              <a:defRPr/>
            </a:pPr>
            <a:r>
              <a:rPr lang="en-US" sz="2200" dirty="0" smtClean="0">
                <a:solidFill>
                  <a:schemeClr val="tx2">
                    <a:lumMod val="50000"/>
                  </a:schemeClr>
                </a:solidFill>
              </a:rPr>
              <a:t>	</a:t>
            </a:r>
            <a:r>
              <a:rPr lang="en-US" dirty="0" smtClean="0">
                <a:solidFill>
                  <a:schemeClr val="tx2">
                    <a:lumMod val="50000"/>
                  </a:schemeClr>
                </a:solidFill>
              </a:rPr>
              <a:t>Constructs</a:t>
            </a:r>
          </a:p>
          <a:p>
            <a:pPr lvl="1">
              <a:buFontTx/>
              <a:buNone/>
              <a:defRPr/>
            </a:pPr>
            <a:r>
              <a:rPr lang="en-US" sz="2400" dirty="0" smtClean="0"/>
              <a:t>	</a:t>
            </a:r>
            <a:r>
              <a:rPr lang="en-US" sz="1800" dirty="0" smtClean="0"/>
              <a:t>Constructs statistically aggregate the results from CIRP questions that tap into key aspects of the college experience. They focus on student traits and institutional practices contributing to students’ academic and social development.</a:t>
            </a:r>
          </a:p>
          <a:p>
            <a:pPr>
              <a:buFontTx/>
              <a:buNone/>
              <a:defRPr/>
            </a:pPr>
            <a:r>
              <a:rPr lang="en-US" dirty="0" smtClean="0">
                <a:solidFill>
                  <a:schemeClr val="tx2">
                    <a:lumMod val="50000"/>
                  </a:schemeClr>
                </a:solidFill>
              </a:rPr>
              <a:t>	Longitudinal Constructs</a:t>
            </a:r>
          </a:p>
          <a:p>
            <a:pPr lvl="1">
              <a:buFontTx/>
              <a:buNone/>
              <a:defRPr/>
            </a:pPr>
            <a:r>
              <a:rPr lang="en-US" sz="2400" dirty="0" smtClean="0"/>
              <a:t>	</a:t>
            </a:r>
            <a:r>
              <a:rPr lang="en-US" sz="1800" dirty="0" smtClean="0"/>
              <a:t>Constructs that are included in the CIRP TFS and YFCY that measure change in your student population over time.</a:t>
            </a:r>
          </a:p>
          <a:p>
            <a:pPr lvl="1">
              <a:buFontTx/>
              <a:buNone/>
              <a:defRPr/>
            </a:pPr>
            <a:endParaRPr lang="en-US" sz="1000" dirty="0" smtClean="0"/>
          </a:p>
        </p:txBody>
      </p:sp>
      <p:sp>
        <p:nvSpPr>
          <p:cNvPr id="31748" name="Slide Number Placeholder 4"/>
          <p:cNvSpPr>
            <a:spLocks noGrp="1"/>
          </p:cNvSpPr>
          <p:nvPr>
            <p:ph type="sldNum" sz="quarter" idx="10"/>
          </p:nvPr>
        </p:nvSpPr>
        <p:spPr>
          <a:noFill/>
        </p:spPr>
        <p:txBody>
          <a:bodyPr/>
          <a:lstStyle/>
          <a:p>
            <a:fld id="{42A3AC41-22F1-449E-A5B0-5E79274BFCC6}"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5"/>
          <p:cNvSpPr>
            <a:spLocks noGrp="1"/>
          </p:cNvSpPr>
          <p:nvPr>
            <p:ph type="title"/>
          </p:nvPr>
        </p:nvSpPr>
        <p:spPr>
          <a:xfrm>
            <a:off x="838200" y="76200"/>
            <a:ext cx="8302625" cy="1143000"/>
          </a:xfrm>
        </p:spPr>
        <p:txBody>
          <a:bodyPr/>
          <a:lstStyle/>
          <a:p>
            <a:pPr>
              <a:defRPr/>
            </a:pPr>
            <a:r>
              <a:rPr lang="en-US" dirty="0" smtClean="0">
                <a:solidFill>
                  <a:schemeClr val="tx1">
                    <a:lumMod val="50000"/>
                  </a:schemeClr>
                </a:solidFill>
              </a:rPr>
              <a:t>Health and Wellness</a:t>
            </a:r>
            <a:r>
              <a:rPr lang="en-US" dirty="0" smtClean="0">
                <a:solidFill>
                  <a:schemeClr val="tx1">
                    <a:lumMod val="75000"/>
                  </a:schemeClr>
                </a:solidFill>
              </a:rPr>
              <a:t/>
            </a:r>
            <a:br>
              <a:rPr lang="en-US" dirty="0" smtClean="0">
                <a:solidFill>
                  <a:schemeClr val="tx1">
                    <a:lumMod val="75000"/>
                  </a:schemeClr>
                </a:solidFill>
              </a:rPr>
            </a:br>
            <a:endParaRPr lang="en-US" sz="1600" dirty="0" smtClean="0">
              <a:solidFill>
                <a:schemeClr val="tx1">
                  <a:lumMod val="75000"/>
                </a:schemeClr>
              </a:solidFill>
            </a:endParaRPr>
          </a:p>
        </p:txBody>
      </p:sp>
      <p:graphicFrame>
        <p:nvGraphicFramePr>
          <p:cNvPr id="28" name="drank"/>
          <p:cNvGraphicFramePr>
            <a:graphicFrameLocks noGrp="1"/>
          </p:cNvGraphicFramePr>
          <p:nvPr>
            <p:ph sz="half" idx="1"/>
            <p:extLst>
              <p:ext uri="{D42A27DB-BD31-4B8C-83A1-F6EECF244321}">
                <p14:modId xmlns:p14="http://schemas.microsoft.com/office/powerpoint/2010/main" val="2680644150"/>
              </p:ext>
            </p:extLst>
          </p:nvPr>
        </p:nvGraphicFramePr>
        <p:xfrm>
          <a:off x="152400" y="1524000"/>
          <a:ext cx="7924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4581" name="Slide Number Placeholder 3"/>
          <p:cNvSpPr>
            <a:spLocks noGrp="1"/>
          </p:cNvSpPr>
          <p:nvPr>
            <p:ph type="sldNum" sz="quarter" idx="10"/>
          </p:nvPr>
        </p:nvSpPr>
        <p:spPr>
          <a:noFill/>
        </p:spPr>
        <p:txBody>
          <a:bodyPr/>
          <a:lstStyle/>
          <a:p>
            <a:fld id="{31EF4C90-D417-4B95-B70A-5690B95D9BD7}" type="slidenum">
              <a:rPr lang="en-US" smtClean="0"/>
              <a:pPr/>
              <a:t>40</a:t>
            </a:fld>
            <a:endParaRPr lang="en-US" smtClean="0"/>
          </a:p>
        </p:txBody>
      </p:sp>
      <p:sp>
        <p:nvSpPr>
          <p:cNvPr id="4103" name="TextBox 11"/>
          <p:cNvSpPr txBox="1">
            <a:spLocks noChangeArrowheads="1"/>
          </p:cNvSpPr>
          <p:nvPr/>
        </p:nvSpPr>
        <p:spPr bwMode="auto">
          <a:xfrm>
            <a:off x="990600" y="990600"/>
            <a:ext cx="6934200" cy="338554"/>
          </a:xfrm>
          <a:prstGeom prst="rect">
            <a:avLst/>
          </a:prstGeom>
          <a:noFill/>
          <a:ln w="9525">
            <a:noFill/>
            <a:miter lim="800000"/>
            <a:headEnd/>
            <a:tailEnd/>
          </a:ln>
        </p:spPr>
        <p:txBody>
          <a:bodyPr wrap="square">
            <a:spAutoFit/>
          </a:bodyPr>
          <a:lstStyle/>
          <a:p>
            <a:pPr algn="ctr">
              <a:defRPr/>
            </a:pPr>
            <a:r>
              <a:rPr lang="en-US" sz="1600" dirty="0">
                <a:solidFill>
                  <a:schemeClr val="tx1">
                    <a:lumMod val="75000"/>
                  </a:schemeClr>
                </a:solidFill>
              </a:rPr>
              <a:t>Since entering this college, how often have you drank:</a:t>
            </a:r>
          </a:p>
        </p:txBody>
      </p:sp>
      <p:sp>
        <p:nvSpPr>
          <p:cNvPr id="24599" name="TextBox 27"/>
          <p:cNvSpPr txBox="1">
            <a:spLocks noChangeArrowheads="1"/>
          </p:cNvSpPr>
          <p:nvPr/>
        </p:nvSpPr>
        <p:spPr bwMode="auto">
          <a:xfrm>
            <a:off x="1600200" y="5334000"/>
            <a:ext cx="3200400" cy="338138"/>
          </a:xfrm>
          <a:prstGeom prst="rect">
            <a:avLst/>
          </a:prstGeom>
          <a:noFill/>
          <a:ln w="9525">
            <a:noFill/>
            <a:miter lim="800000"/>
            <a:headEnd/>
            <a:tailEnd/>
          </a:ln>
        </p:spPr>
        <p:txBody>
          <a:bodyPr wrap="square">
            <a:spAutoFit/>
          </a:bodyPr>
          <a:lstStyle/>
          <a:p>
            <a:pPr algn="ctr"/>
            <a:r>
              <a:rPr lang="en-US" sz="1600" dirty="0"/>
              <a:t>Beer</a:t>
            </a:r>
          </a:p>
        </p:txBody>
      </p:sp>
      <p:sp>
        <p:nvSpPr>
          <p:cNvPr id="24600" name="TextBox 28"/>
          <p:cNvSpPr txBox="1">
            <a:spLocks noChangeArrowheads="1"/>
          </p:cNvSpPr>
          <p:nvPr/>
        </p:nvSpPr>
        <p:spPr bwMode="auto">
          <a:xfrm>
            <a:off x="4800600" y="5334000"/>
            <a:ext cx="3124200" cy="338138"/>
          </a:xfrm>
          <a:prstGeom prst="rect">
            <a:avLst/>
          </a:prstGeom>
          <a:noFill/>
          <a:ln w="9525">
            <a:noFill/>
            <a:miter lim="800000"/>
            <a:headEnd/>
            <a:tailEnd/>
          </a:ln>
        </p:spPr>
        <p:txBody>
          <a:bodyPr wrap="square">
            <a:spAutoFit/>
          </a:bodyPr>
          <a:lstStyle/>
          <a:p>
            <a:pPr algn="ctr"/>
            <a:r>
              <a:rPr lang="en-US" sz="1600" dirty="0"/>
              <a:t>Wine or Liquor</a:t>
            </a:r>
          </a:p>
        </p:txBody>
      </p:sp>
      <p:cxnSp>
        <p:nvCxnSpPr>
          <p:cNvPr id="24601" name="Straight Connector 30"/>
          <p:cNvCxnSpPr>
            <a:cxnSpLocks noChangeShapeType="1"/>
          </p:cNvCxnSpPr>
          <p:nvPr/>
        </p:nvCxnSpPr>
        <p:spPr bwMode="auto">
          <a:xfrm flipV="1">
            <a:off x="4800600" y="1828800"/>
            <a:ext cx="0" cy="3505200"/>
          </a:xfrm>
          <a:prstGeom prst="line">
            <a:avLst/>
          </a:prstGeom>
          <a:noFill/>
          <a:ln w="9525" algn="ctr">
            <a:solidFill>
              <a:schemeClr val="tx1"/>
            </a:solidFill>
            <a:round/>
            <a:headEnd/>
            <a:tailEnd/>
          </a:ln>
        </p:spPr>
      </p:cxnSp>
      <p:sp>
        <p:nvSpPr>
          <p:cNvPr id="24" name="Rectangle 23"/>
          <p:cNvSpPr/>
          <p:nvPr/>
        </p:nvSpPr>
        <p:spPr>
          <a:xfrm>
            <a:off x="2886694" y="5867400"/>
            <a:ext cx="1380506"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Frequently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29" name="Rectangle 28"/>
          <p:cNvSpPr/>
          <p:nvPr/>
        </p:nvSpPr>
        <p:spPr>
          <a:xfrm>
            <a:off x="4924614" y="5867400"/>
            <a:ext cx="1438086"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a:solidFill>
                  <a:schemeClr val="accent6">
                    <a:lumMod val="60000"/>
                    <a:lumOff val="40000"/>
                  </a:schemeClr>
                </a:solidFill>
              </a:rPr>
              <a:t>■ </a:t>
            </a:r>
            <a:r>
              <a:rPr lang="en-US" sz="1200" dirty="0" smtClean="0">
                <a:solidFill>
                  <a:schemeClr val="tx2">
                    <a:lumMod val="75000"/>
                  </a:schemeClr>
                </a:solidFill>
              </a:rPr>
              <a:t> Frequently          </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Occasionally</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2378075"/>
            <a:ext cx="7772400" cy="1736725"/>
          </a:xfrm>
        </p:spPr>
        <p:txBody>
          <a:bodyPr/>
          <a:lstStyle/>
          <a:p>
            <a:pPr>
              <a:defRPr/>
            </a:pPr>
            <a:r>
              <a:rPr lang="en-US" dirty="0" smtClean="0">
                <a:solidFill>
                  <a:schemeClr val="tx2">
                    <a:lumMod val="50000"/>
                  </a:schemeClr>
                </a:solidFill>
              </a:rPr>
              <a:t>Satisfaction</a:t>
            </a:r>
            <a:endParaRPr lang="en-US" dirty="0">
              <a:solidFill>
                <a:schemeClr val="tx2">
                  <a:lumMod val="50000"/>
                </a:schemeClr>
              </a:solidFill>
            </a:endParaRPr>
          </a:p>
        </p:txBody>
      </p:sp>
      <p:sp>
        <p:nvSpPr>
          <p:cNvPr id="41987" name="Subtitle 4"/>
          <p:cNvSpPr>
            <a:spLocks noGrp="1"/>
          </p:cNvSpPr>
          <p:nvPr>
            <p:ph type="subTitle" sz="quarter" idx="1"/>
          </p:nvPr>
        </p:nvSpPr>
        <p:spPr>
          <a:xfrm>
            <a:off x="1371600" y="4343400"/>
            <a:ext cx="6400800" cy="1752600"/>
          </a:xfrm>
        </p:spPr>
        <p:txBody>
          <a:bodyPr/>
          <a:lstStyle/>
          <a:p>
            <a:pPr>
              <a:spcBef>
                <a:spcPct val="0"/>
              </a:spcBef>
            </a:pPr>
            <a:r>
              <a:rPr lang="en-US" smtClean="0"/>
              <a:t>Understanding how students perceive their college experience identifies areas that are working well and sheds light on those that </a:t>
            </a:r>
          </a:p>
          <a:p>
            <a:pPr>
              <a:spcBef>
                <a:spcPct val="0"/>
              </a:spcBef>
            </a:pPr>
            <a:r>
              <a:rPr lang="en-US" smtClean="0"/>
              <a:t>need improvement.</a:t>
            </a:r>
          </a:p>
        </p:txBody>
      </p:sp>
      <p:pic>
        <p:nvPicPr>
          <p:cNvPr id="84994" name="Picture 2"/>
          <p:cNvPicPr>
            <a:picLocks noChangeAspect="1" noChangeArrowheads="1"/>
          </p:cNvPicPr>
          <p:nvPr/>
        </p:nvPicPr>
        <p:blipFill>
          <a:blip r:embed="rId3" cstate="print"/>
          <a:srcRect/>
          <a:stretch>
            <a:fillRect/>
          </a:stretch>
        </p:blipFill>
        <p:spPr bwMode="auto">
          <a:xfrm>
            <a:off x="3886200" y="1847850"/>
            <a:ext cx="1524000" cy="1276350"/>
          </a:xfrm>
          <a:prstGeom prst="rect">
            <a:avLst/>
          </a:prstGeom>
          <a:noFill/>
          <a:ln w="12700">
            <a:solidFill>
              <a:schemeClr val="tx2">
                <a:lumMod val="50000"/>
              </a:schemeClr>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a:xfrm>
            <a:off x="914400" y="152400"/>
            <a:ext cx="8077200" cy="1295400"/>
          </a:xfrm>
        </p:spPr>
        <p:txBody>
          <a:bodyPr/>
          <a:lstStyle/>
          <a:p>
            <a:pPr eaLnBrk="1" hangingPunct="1">
              <a:defRPr/>
            </a:pPr>
            <a:r>
              <a:rPr lang="en-US" sz="1600" dirty="0" smtClean="0">
                <a:solidFill>
                  <a:schemeClr val="tx1">
                    <a:lumMod val="50000"/>
                  </a:schemeClr>
                </a:solidFill>
              </a:rPr>
              <a:t> </a:t>
            </a:r>
            <a:r>
              <a:rPr lang="en-US" dirty="0" smtClean="0">
                <a:solidFill>
                  <a:schemeClr val="tx1">
                    <a:lumMod val="50000"/>
                  </a:schemeClr>
                </a:solidFill>
              </a:rPr>
              <a:t>Satisfaction with Coursework</a:t>
            </a:r>
            <a:r>
              <a:rPr lang="en-US" sz="1600" dirty="0" smtClean="0"/>
              <a:t/>
            </a:r>
            <a:br>
              <a:rPr lang="en-US" sz="1600" dirty="0" smtClean="0"/>
            </a:br>
            <a:r>
              <a:rPr lang="en-US" sz="1600" dirty="0" smtClean="0"/>
              <a:t/>
            </a:r>
            <a:br>
              <a:rPr lang="en-US" sz="1600" dirty="0" smtClean="0"/>
            </a:br>
            <a:r>
              <a:rPr lang="en-US" sz="1600" i="1" dirty="0" smtClean="0"/>
              <a:t>Satisfaction with Coursework </a:t>
            </a:r>
            <a:r>
              <a:rPr lang="en-US" sz="1600" dirty="0" smtClean="0"/>
              <a:t>measures the extent to which students see their coursework as relevant, useful, and applicable to their academic success and future plans.</a:t>
            </a:r>
            <a:endParaRPr lang="en-US" sz="1600" dirty="0" smtClean="0">
              <a:solidFill>
                <a:schemeClr val="tx1"/>
              </a:solidFill>
            </a:endParaRPr>
          </a:p>
        </p:txBody>
      </p:sp>
      <p:graphicFrame>
        <p:nvGraphicFramePr>
          <p:cNvPr id="8" name="Satisfaction Coursework"/>
          <p:cNvGraphicFramePr>
            <a:graphicFrameLocks noChangeAspect="1"/>
          </p:cNvGraphicFramePr>
          <p:nvPr>
            <p:custDataLst>
              <p:tags r:id="rId1"/>
            </p:custDataLst>
            <p:extLst>
              <p:ext uri="{D42A27DB-BD31-4B8C-83A1-F6EECF244321}">
                <p14:modId xmlns:p14="http://schemas.microsoft.com/office/powerpoint/2010/main" val="3699458748"/>
              </p:ext>
            </p:extLst>
          </p:nvPr>
        </p:nvGraphicFramePr>
        <p:xfrm>
          <a:off x="152400" y="1600200"/>
          <a:ext cx="8861425"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11"/>
          <p:cNvSpPr>
            <a:spLocks noGrp="1"/>
          </p:cNvSpPr>
          <p:nvPr>
            <p:ph type="sldNum" sz="quarter" idx="10"/>
          </p:nvPr>
        </p:nvSpPr>
        <p:spPr/>
        <p:txBody>
          <a:bodyPr/>
          <a:lstStyle/>
          <a:p>
            <a:pPr>
              <a:defRPr/>
            </a:pPr>
            <a:fld id="{7F203371-9CB2-4A90-9261-771DC74F61A0}" type="slidenum">
              <a:rPr lang="en-US" smtClean="0"/>
              <a:pPr>
                <a:defRPr/>
              </a:pPr>
              <a:t>42</a:t>
            </a:fld>
            <a:endParaRPr lang="en-US" dirty="0"/>
          </a:p>
        </p:txBody>
      </p:sp>
      <p:sp>
        <p:nvSpPr>
          <p:cNvPr id="7" name="Rectangle 6"/>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0" name="Rectangle 9"/>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idx="4294967295"/>
          </p:nvPr>
        </p:nvSpPr>
        <p:spPr>
          <a:xfrm>
            <a:off x="914400" y="150813"/>
            <a:ext cx="8001000" cy="1296987"/>
          </a:xfrm>
        </p:spPr>
        <p:txBody>
          <a:bodyPr/>
          <a:lstStyle/>
          <a:p>
            <a:pPr eaLnBrk="1" hangingPunct="1">
              <a:defRPr/>
            </a:pPr>
            <a:r>
              <a:rPr lang="en-US" sz="1600" dirty="0" smtClean="0">
                <a:solidFill>
                  <a:schemeClr val="tx1">
                    <a:lumMod val="50000"/>
                  </a:schemeClr>
                </a:solidFill>
              </a:rPr>
              <a:t> </a:t>
            </a:r>
            <a:r>
              <a:rPr lang="en-US" dirty="0" smtClean="0">
                <a:solidFill>
                  <a:schemeClr val="tx1">
                    <a:lumMod val="50000"/>
                  </a:schemeClr>
                </a:solidFill>
              </a:rPr>
              <a:t>Overall Satisfaction</a:t>
            </a:r>
            <a:r>
              <a:rPr lang="en-US" sz="1600" dirty="0" smtClean="0"/>
              <a:t/>
            </a:r>
            <a:br>
              <a:rPr lang="en-US" sz="1600" dirty="0" smtClean="0"/>
            </a:br>
            <a:r>
              <a:rPr lang="en-US" sz="1600" dirty="0" smtClean="0"/>
              <a:t/>
            </a:r>
            <a:br>
              <a:rPr lang="en-US" sz="1600" dirty="0" smtClean="0"/>
            </a:br>
            <a:r>
              <a:rPr lang="en-US" sz="1600" i="1" dirty="0" smtClean="0"/>
              <a:t>Overall Satisfaction </a:t>
            </a:r>
            <a:r>
              <a:rPr lang="en-US" sz="1600" dirty="0" smtClean="0"/>
              <a:t>is a unified measure of students’ satisfaction with the </a:t>
            </a:r>
            <a:br>
              <a:rPr lang="en-US" sz="1600" dirty="0" smtClean="0"/>
            </a:br>
            <a:r>
              <a:rPr lang="en-US" sz="1600" dirty="0" smtClean="0"/>
              <a:t>college experience.</a:t>
            </a:r>
            <a:endParaRPr lang="en-US" sz="1600" dirty="0" smtClean="0">
              <a:solidFill>
                <a:schemeClr val="tx1"/>
              </a:solidFill>
            </a:endParaRPr>
          </a:p>
        </p:txBody>
      </p:sp>
      <p:graphicFrame>
        <p:nvGraphicFramePr>
          <p:cNvPr id="8" name="Overall Satisfaction"/>
          <p:cNvGraphicFramePr>
            <a:graphicFrameLocks noChangeAspect="1"/>
          </p:cNvGraphicFramePr>
          <p:nvPr>
            <p:custDataLst>
              <p:tags r:id="rId1"/>
            </p:custDataLst>
            <p:extLst>
              <p:ext uri="{D42A27DB-BD31-4B8C-83A1-F6EECF244321}">
                <p14:modId xmlns:p14="http://schemas.microsoft.com/office/powerpoint/2010/main" val="3335743973"/>
              </p:ext>
            </p:extLst>
          </p:nvPr>
        </p:nvGraphicFramePr>
        <p:xfrm>
          <a:off x="88900" y="1498600"/>
          <a:ext cx="89027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11"/>
          <p:cNvSpPr>
            <a:spLocks noGrp="1"/>
          </p:cNvSpPr>
          <p:nvPr>
            <p:ph type="sldNum" sz="quarter" idx="10"/>
          </p:nvPr>
        </p:nvSpPr>
        <p:spPr/>
        <p:txBody>
          <a:bodyPr/>
          <a:lstStyle/>
          <a:p>
            <a:pPr>
              <a:defRPr/>
            </a:pPr>
            <a:fld id="{7F203371-9CB2-4A90-9261-771DC74F61A0}" type="slidenum">
              <a:rPr lang="en-US" smtClean="0"/>
              <a:pPr>
                <a:defRPr/>
              </a:pPr>
              <a:t>43</a:t>
            </a:fld>
            <a:endParaRPr lang="en-US" dirty="0"/>
          </a:p>
        </p:txBody>
      </p:sp>
      <p:sp>
        <p:nvSpPr>
          <p:cNvPr id="7" name="Rectangle 6"/>
          <p:cNvSpPr/>
          <p:nvPr/>
        </p:nvSpPr>
        <p:spPr>
          <a:xfrm>
            <a:off x="1682517"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0" name="Rectangle 9"/>
          <p:cNvSpPr/>
          <p:nvPr/>
        </p:nvSpPr>
        <p:spPr>
          <a:xfrm>
            <a:off x="3590751"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xfrm>
            <a:off x="8686800" y="6397625"/>
            <a:ext cx="457200" cy="457200"/>
          </a:xfrm>
          <a:noFill/>
        </p:spPr>
        <p:txBody>
          <a:bodyPr/>
          <a:lstStyle/>
          <a:p>
            <a:fld id="{67810837-8A9B-4F5E-AA98-8039BC1F4AEA}" type="slidenum">
              <a:rPr lang="en-US" smtClean="0"/>
              <a:pPr/>
              <a:t>44</a:t>
            </a:fld>
            <a:endParaRPr lang="en-US" smtClean="0"/>
          </a:p>
        </p:txBody>
      </p:sp>
      <p:sp>
        <p:nvSpPr>
          <p:cNvPr id="6149" name="Rectangle 2"/>
          <p:cNvSpPr>
            <a:spLocks noGrp="1" noChangeArrowheads="1"/>
          </p:cNvSpPr>
          <p:nvPr>
            <p:ph type="title"/>
          </p:nvPr>
        </p:nvSpPr>
        <p:spPr>
          <a:xfrm>
            <a:off x="914400" y="152400"/>
            <a:ext cx="8226425" cy="1143000"/>
          </a:xfrm>
        </p:spPr>
        <p:txBody>
          <a:bodyPr/>
          <a:lstStyle/>
          <a:p>
            <a:pPr eaLnBrk="1" hangingPunct="1">
              <a:defRPr/>
            </a:pPr>
            <a:r>
              <a:rPr lang="en-US" dirty="0" smtClean="0">
                <a:solidFill>
                  <a:schemeClr val="tx1">
                    <a:lumMod val="50000"/>
                  </a:schemeClr>
                </a:solidFill>
              </a:rPr>
              <a:t>Satisfaction with Academic Support and Courses </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solidFill>
              </a:rPr>
              <a:t>Gauges use of and satisfaction with campus academic support structures and types of coursework required in general education.</a:t>
            </a:r>
          </a:p>
        </p:txBody>
      </p:sp>
      <p:graphicFrame>
        <p:nvGraphicFramePr>
          <p:cNvPr id="18" name="Academic Support"/>
          <p:cNvGraphicFramePr>
            <a:graphicFrameLocks noChangeAspect="1"/>
          </p:cNvGraphicFramePr>
          <p:nvPr>
            <p:custDataLst>
              <p:tags r:id="rId1"/>
            </p:custDataLst>
            <p:extLst>
              <p:ext uri="{D42A27DB-BD31-4B8C-83A1-F6EECF244321}">
                <p14:modId xmlns:p14="http://schemas.microsoft.com/office/powerpoint/2010/main" val="2388884554"/>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6150" name="TextBox 10"/>
          <p:cNvSpPr txBox="1">
            <a:spLocks noChangeArrowheads="1"/>
          </p:cNvSpPr>
          <p:nvPr/>
        </p:nvSpPr>
        <p:spPr bwMode="auto">
          <a:xfrm>
            <a:off x="914400" y="5181600"/>
            <a:ext cx="16002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Academic advising</a:t>
            </a:r>
          </a:p>
        </p:txBody>
      </p:sp>
      <p:sp>
        <p:nvSpPr>
          <p:cNvPr id="6152" name="TextBox 13"/>
          <p:cNvSpPr txBox="1">
            <a:spLocks noChangeArrowheads="1"/>
          </p:cNvSpPr>
          <p:nvPr/>
        </p:nvSpPr>
        <p:spPr bwMode="auto">
          <a:xfrm>
            <a:off x="2819400" y="5181600"/>
            <a:ext cx="17526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Class size</a:t>
            </a:r>
          </a:p>
        </p:txBody>
      </p:sp>
      <p:sp>
        <p:nvSpPr>
          <p:cNvPr id="6154" name="TextBox 15"/>
          <p:cNvSpPr txBox="1">
            <a:spLocks noChangeArrowheads="1"/>
          </p:cNvSpPr>
          <p:nvPr/>
        </p:nvSpPr>
        <p:spPr bwMode="auto">
          <a:xfrm>
            <a:off x="7086600" y="5181600"/>
            <a:ext cx="1752600" cy="307777"/>
          </a:xfrm>
          <a:prstGeom prst="rect">
            <a:avLst/>
          </a:prstGeom>
          <a:noFill/>
          <a:ln w="9525">
            <a:noFill/>
            <a:miter lim="800000"/>
            <a:headEnd/>
            <a:tailEnd/>
          </a:ln>
        </p:spPr>
        <p:txBody>
          <a:bodyPr wrap="square">
            <a:spAutoFit/>
          </a:bodyPr>
          <a:lstStyle/>
          <a:p>
            <a:pPr algn="ctr">
              <a:defRPr/>
            </a:pPr>
            <a:r>
              <a:rPr lang="en-US" sz="1400" dirty="0">
                <a:solidFill>
                  <a:schemeClr val="tx1">
                    <a:lumMod val="75000"/>
                  </a:schemeClr>
                </a:solidFill>
              </a:rPr>
              <a:t>Library r</a:t>
            </a:r>
            <a:r>
              <a:rPr lang="en-US" sz="1400" dirty="0" smtClean="0">
                <a:solidFill>
                  <a:schemeClr val="tx1">
                    <a:lumMod val="75000"/>
                  </a:schemeClr>
                </a:solidFill>
              </a:rPr>
              <a:t>esources</a:t>
            </a:r>
            <a:endParaRPr lang="en-US" sz="1400" dirty="0">
              <a:solidFill>
                <a:schemeClr val="tx1">
                  <a:lumMod val="75000"/>
                </a:schemeClr>
              </a:solidFill>
            </a:endParaRPr>
          </a:p>
        </p:txBody>
      </p:sp>
      <p:sp>
        <p:nvSpPr>
          <p:cNvPr id="20" name="TextBox 13"/>
          <p:cNvSpPr txBox="1">
            <a:spLocks noChangeArrowheads="1"/>
          </p:cNvSpPr>
          <p:nvPr/>
        </p:nvSpPr>
        <p:spPr bwMode="auto">
          <a:xfrm>
            <a:off x="4876800" y="5181600"/>
            <a:ext cx="17526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First-year programs</a:t>
            </a:r>
          </a:p>
        </p:txBody>
      </p:sp>
      <p:sp>
        <p:nvSpPr>
          <p:cNvPr id="19" name="Rectangle 18"/>
          <p:cNvSpPr/>
          <p:nvPr/>
        </p:nvSpPr>
        <p:spPr>
          <a:xfrm>
            <a:off x="2614194" y="5798403"/>
            <a:ext cx="1629613"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Very Satisfied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Satisfied           </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21" name="Rectangle 20"/>
          <p:cNvSpPr/>
          <p:nvPr/>
        </p:nvSpPr>
        <p:spPr>
          <a:xfrm>
            <a:off x="4490464" y="5798403"/>
            <a:ext cx="1475725"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smtClean="0">
                <a:solidFill>
                  <a:schemeClr val="accent6">
                    <a:lumMod val="60000"/>
                    <a:lumOff val="40000"/>
                  </a:schemeClr>
                </a:solidFill>
              </a:rPr>
              <a:t>■ </a:t>
            </a:r>
            <a:r>
              <a:rPr lang="en-US" sz="1200" dirty="0" smtClean="0">
                <a:solidFill>
                  <a:schemeClr val="tx2">
                    <a:lumMod val="75000"/>
                  </a:schemeClr>
                </a:solidFill>
              </a:rPr>
              <a:t>Very Satisfied       </a:t>
            </a:r>
            <a:endParaRPr lang="en-US" sz="1200" dirty="0"/>
          </a:p>
          <a:p>
            <a:pPr algn="ctr"/>
            <a:r>
              <a:rPr lang="en-US" sz="1200" b="1" dirty="0" smtClean="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Satisfied            </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8686800" y="6397625"/>
            <a:ext cx="457200" cy="457200"/>
          </a:xfrm>
          <a:noFill/>
        </p:spPr>
        <p:txBody>
          <a:bodyPr/>
          <a:lstStyle/>
          <a:p>
            <a:fld id="{D3A602D4-6225-4E40-A821-9289A82A25B0}" type="slidenum">
              <a:rPr lang="en-US" smtClean="0"/>
              <a:pPr/>
              <a:t>45</a:t>
            </a:fld>
            <a:endParaRPr lang="en-US" smtClean="0"/>
          </a:p>
        </p:txBody>
      </p:sp>
      <p:sp>
        <p:nvSpPr>
          <p:cNvPr id="6149" name="Rectangle 2"/>
          <p:cNvSpPr>
            <a:spLocks noGrp="1" noChangeArrowheads="1"/>
          </p:cNvSpPr>
          <p:nvPr>
            <p:ph type="title"/>
          </p:nvPr>
        </p:nvSpPr>
        <p:spPr>
          <a:xfrm>
            <a:off x="914400" y="152400"/>
            <a:ext cx="8226425" cy="1143000"/>
          </a:xfrm>
        </p:spPr>
        <p:txBody>
          <a:bodyPr/>
          <a:lstStyle/>
          <a:p>
            <a:pPr eaLnBrk="1" hangingPunct="1">
              <a:defRPr/>
            </a:pPr>
            <a:r>
              <a:rPr lang="en-US" dirty="0" smtClean="0">
                <a:solidFill>
                  <a:schemeClr val="tx1">
                    <a:lumMod val="50000"/>
                  </a:schemeClr>
                </a:solidFill>
              </a:rPr>
              <a:t>Satisfaction with Academic Support and Courses </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solidFill>
              </a:rPr>
              <a:t>Gauges use of and satisfaction with campus academic support structures and types of coursework required in general education.</a:t>
            </a:r>
          </a:p>
        </p:txBody>
      </p:sp>
      <p:graphicFrame>
        <p:nvGraphicFramePr>
          <p:cNvPr id="18" name="Academic Support"/>
          <p:cNvGraphicFramePr>
            <a:graphicFrameLocks noChangeAspect="1"/>
          </p:cNvGraphicFramePr>
          <p:nvPr>
            <p:custDataLst>
              <p:tags r:id="rId1"/>
            </p:custDataLst>
            <p:extLst>
              <p:ext uri="{D42A27DB-BD31-4B8C-83A1-F6EECF244321}">
                <p14:modId xmlns:p14="http://schemas.microsoft.com/office/powerpoint/2010/main" val="3212415713"/>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6150" name="TextBox 10"/>
          <p:cNvSpPr txBox="1">
            <a:spLocks noChangeArrowheads="1"/>
          </p:cNvSpPr>
          <p:nvPr/>
        </p:nvSpPr>
        <p:spPr bwMode="auto">
          <a:xfrm>
            <a:off x="914400" y="5181600"/>
            <a:ext cx="22098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Amount of contact with faculty</a:t>
            </a:r>
          </a:p>
        </p:txBody>
      </p:sp>
      <p:sp>
        <p:nvSpPr>
          <p:cNvPr id="6152" name="TextBox 13"/>
          <p:cNvSpPr txBox="1">
            <a:spLocks noChangeArrowheads="1"/>
          </p:cNvSpPr>
          <p:nvPr/>
        </p:nvSpPr>
        <p:spPr bwMode="auto">
          <a:xfrm>
            <a:off x="3657600" y="5181600"/>
            <a:ext cx="21336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Your overall academic experience</a:t>
            </a:r>
          </a:p>
        </p:txBody>
      </p:sp>
      <p:sp>
        <p:nvSpPr>
          <p:cNvPr id="6154" name="TextBox 15"/>
          <p:cNvSpPr txBox="1">
            <a:spLocks noChangeArrowheads="1"/>
          </p:cNvSpPr>
          <p:nvPr/>
        </p:nvSpPr>
        <p:spPr bwMode="auto">
          <a:xfrm>
            <a:off x="6400800" y="5181600"/>
            <a:ext cx="2133600" cy="5238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Overall quality of instruction</a:t>
            </a:r>
          </a:p>
        </p:txBody>
      </p:sp>
      <p:sp>
        <p:nvSpPr>
          <p:cNvPr id="13" name="Rectangle 12"/>
          <p:cNvSpPr/>
          <p:nvPr/>
        </p:nvSpPr>
        <p:spPr>
          <a:xfrm>
            <a:off x="2614194" y="5798403"/>
            <a:ext cx="1629613"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Very Satisfied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Satisfied           </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9" name="Rectangle 18"/>
          <p:cNvSpPr/>
          <p:nvPr/>
        </p:nvSpPr>
        <p:spPr>
          <a:xfrm>
            <a:off x="4490464" y="5798403"/>
            <a:ext cx="1475725"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a:solidFill>
                  <a:schemeClr val="accent6">
                    <a:lumMod val="60000"/>
                    <a:lumOff val="40000"/>
                  </a:schemeClr>
                </a:solidFill>
              </a:rPr>
              <a:t>■ </a:t>
            </a:r>
            <a:r>
              <a:rPr lang="en-US" sz="1200" dirty="0" smtClean="0">
                <a:solidFill>
                  <a:schemeClr val="tx2">
                    <a:lumMod val="75000"/>
                  </a:schemeClr>
                </a:solidFill>
              </a:rPr>
              <a:t>Very Satisfied       </a:t>
            </a:r>
            <a:endParaRPr lang="en-US" sz="1200" dirty="0"/>
          </a:p>
          <a:p>
            <a:pPr algn="ctr"/>
            <a:r>
              <a:rPr lang="en-US" sz="1200" b="1" dirty="0" smtClean="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Satisfied            </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xfrm>
            <a:off x="8686800" y="6397625"/>
            <a:ext cx="457200" cy="457200"/>
          </a:xfrm>
          <a:noFill/>
        </p:spPr>
        <p:txBody>
          <a:bodyPr/>
          <a:lstStyle/>
          <a:p>
            <a:fld id="{2C6F7D9E-0BCA-4BBE-970D-48FFACB7DD45}" type="slidenum">
              <a:rPr lang="en-US" smtClean="0"/>
              <a:pPr/>
              <a:t>46</a:t>
            </a:fld>
            <a:endParaRPr lang="en-US" smtClean="0"/>
          </a:p>
        </p:txBody>
      </p:sp>
      <p:graphicFrame>
        <p:nvGraphicFramePr>
          <p:cNvPr id="13" name="Academic Support"/>
          <p:cNvGraphicFramePr>
            <a:graphicFrameLocks noChangeAspect="1"/>
          </p:cNvGraphicFramePr>
          <p:nvPr>
            <p:custDataLst>
              <p:tags r:id="rId1"/>
            </p:custDataLst>
            <p:extLst>
              <p:ext uri="{D42A27DB-BD31-4B8C-83A1-F6EECF244321}">
                <p14:modId xmlns:p14="http://schemas.microsoft.com/office/powerpoint/2010/main" val="935801691"/>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7177" name="TextBox 14"/>
          <p:cNvSpPr txBox="1">
            <a:spLocks noChangeArrowheads="1"/>
          </p:cNvSpPr>
          <p:nvPr/>
        </p:nvSpPr>
        <p:spPr bwMode="auto">
          <a:xfrm>
            <a:off x="1066800" y="5181600"/>
            <a:ext cx="31242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Relevance of coursework to everyday life</a:t>
            </a:r>
          </a:p>
        </p:txBody>
      </p:sp>
      <p:sp>
        <p:nvSpPr>
          <p:cNvPr id="7178" name="TextBox 15"/>
          <p:cNvSpPr txBox="1">
            <a:spLocks noChangeArrowheads="1"/>
          </p:cNvSpPr>
          <p:nvPr/>
        </p:nvSpPr>
        <p:spPr bwMode="auto">
          <a:xfrm>
            <a:off x="5181600" y="5181600"/>
            <a:ext cx="3200400" cy="523220"/>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Relevance of coursework to future </a:t>
            </a:r>
            <a:r>
              <a:rPr lang="en-US" sz="1400" dirty="0" smtClean="0">
                <a:solidFill>
                  <a:schemeClr val="tx1">
                    <a:lumMod val="75000"/>
                  </a:schemeClr>
                </a:solidFill>
              </a:rPr>
              <a:t>career plans</a:t>
            </a:r>
            <a:endParaRPr lang="en-US" sz="1400" dirty="0">
              <a:solidFill>
                <a:schemeClr val="tx1">
                  <a:lumMod val="75000"/>
                </a:schemeClr>
              </a:solidFill>
            </a:endParaRPr>
          </a:p>
        </p:txBody>
      </p:sp>
      <p:sp>
        <p:nvSpPr>
          <p:cNvPr id="20" name="Rectangle 2"/>
          <p:cNvSpPr>
            <a:spLocks noGrp="1" noChangeArrowheads="1"/>
          </p:cNvSpPr>
          <p:nvPr>
            <p:ph type="title"/>
          </p:nvPr>
        </p:nvSpPr>
        <p:spPr>
          <a:xfrm>
            <a:off x="914400" y="152400"/>
            <a:ext cx="8226425" cy="1143000"/>
          </a:xfrm>
        </p:spPr>
        <p:txBody>
          <a:bodyPr/>
          <a:lstStyle/>
          <a:p>
            <a:pPr eaLnBrk="1" hangingPunct="1">
              <a:defRPr/>
            </a:pPr>
            <a:r>
              <a:rPr lang="en-US" dirty="0" smtClean="0">
                <a:solidFill>
                  <a:schemeClr val="tx1">
                    <a:lumMod val="50000"/>
                  </a:schemeClr>
                </a:solidFill>
              </a:rPr>
              <a:t>Satisfaction with Academic Support and Courses </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solidFill>
              </a:rPr>
              <a:t>Gauges use of and satisfaction with campus academic support structures and types of coursework required in general education.</a:t>
            </a:r>
          </a:p>
        </p:txBody>
      </p:sp>
      <p:sp>
        <p:nvSpPr>
          <p:cNvPr id="12" name="Rectangle 11"/>
          <p:cNvSpPr/>
          <p:nvPr/>
        </p:nvSpPr>
        <p:spPr>
          <a:xfrm>
            <a:off x="2614194" y="5798403"/>
            <a:ext cx="1629613" cy="830997"/>
          </a:xfrm>
          <a:prstGeom prst="rect">
            <a:avLst/>
          </a:prstGeom>
        </p:spPr>
        <p:txBody>
          <a:bodyPr wrap="none">
            <a:spAutoFit/>
          </a:bodyPr>
          <a:lstStyle/>
          <a:p>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Very Satisfied           </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Satisfied           </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8" name="Rectangle 17"/>
          <p:cNvSpPr/>
          <p:nvPr/>
        </p:nvSpPr>
        <p:spPr>
          <a:xfrm>
            <a:off x="4490464" y="5798403"/>
            <a:ext cx="1475725"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a:solidFill>
                  <a:schemeClr val="accent6">
                    <a:lumMod val="60000"/>
                    <a:lumOff val="40000"/>
                  </a:schemeClr>
                </a:solidFill>
              </a:rPr>
              <a:t>■ </a:t>
            </a:r>
            <a:r>
              <a:rPr lang="en-US" sz="1200" dirty="0" smtClean="0">
                <a:solidFill>
                  <a:schemeClr val="tx2">
                    <a:lumMod val="75000"/>
                  </a:schemeClr>
                </a:solidFill>
              </a:rPr>
              <a:t>Very Satisfied       </a:t>
            </a:r>
            <a:endParaRPr lang="en-US" sz="1200" dirty="0"/>
          </a:p>
          <a:p>
            <a:pPr algn="ctr"/>
            <a:r>
              <a:rPr lang="en-US" sz="1200" b="1" dirty="0" smtClean="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Satisfied            </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xfrm>
            <a:off x="8686800" y="6397625"/>
            <a:ext cx="457200" cy="457200"/>
          </a:xfrm>
          <a:noFill/>
        </p:spPr>
        <p:txBody>
          <a:bodyPr/>
          <a:lstStyle/>
          <a:p>
            <a:fld id="{35D5C305-F7E8-4C08-87C4-353CB88D62E7}" type="slidenum">
              <a:rPr lang="en-US" smtClean="0"/>
              <a:pPr/>
              <a:t>47</a:t>
            </a:fld>
            <a:endParaRPr lang="en-US" smtClean="0"/>
          </a:p>
        </p:txBody>
      </p:sp>
      <p:sp>
        <p:nvSpPr>
          <p:cNvPr id="7173" name="Rectangle 2"/>
          <p:cNvSpPr>
            <a:spLocks noGrp="1" noChangeArrowheads="1"/>
          </p:cNvSpPr>
          <p:nvPr>
            <p:ph type="title"/>
          </p:nvPr>
        </p:nvSpPr>
        <p:spPr>
          <a:xfrm>
            <a:off x="914400" y="152400"/>
            <a:ext cx="8226425" cy="1371600"/>
          </a:xfrm>
        </p:spPr>
        <p:txBody>
          <a:bodyPr/>
          <a:lstStyle/>
          <a:p>
            <a:pPr eaLnBrk="1" hangingPunct="1">
              <a:defRPr/>
            </a:pPr>
            <a:r>
              <a:rPr lang="en-US" dirty="0" smtClean="0">
                <a:solidFill>
                  <a:schemeClr val="tx1">
                    <a:lumMod val="50000"/>
                  </a:schemeClr>
                </a:solidFill>
              </a:rPr>
              <a:t>Satisfaction with Services and Community</a:t>
            </a: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lumMod val="50000"/>
                  </a:schemeClr>
                </a:solidFill>
              </a:rPr>
              <a:t/>
            </a:r>
            <a:br>
              <a:rPr lang="en-US" sz="1600" dirty="0" smtClean="0">
                <a:solidFill>
                  <a:schemeClr val="tx1">
                    <a:lumMod val="50000"/>
                  </a:schemeClr>
                </a:solidFill>
              </a:rPr>
            </a:br>
            <a:r>
              <a:rPr lang="en-US" sz="1600" dirty="0" smtClean="0">
                <a:solidFill>
                  <a:schemeClr val="tx1"/>
                </a:solidFill>
              </a:rPr>
              <a:t>Where students live, how they are oriented to the campus, and the support they receive during the first year are important determinants of their college experience. These items gauge use of and satisfaction with campus services and general community.</a:t>
            </a:r>
          </a:p>
        </p:txBody>
      </p:sp>
      <p:graphicFrame>
        <p:nvGraphicFramePr>
          <p:cNvPr id="18" name="Services Community"/>
          <p:cNvGraphicFramePr>
            <a:graphicFrameLocks noChangeAspect="1"/>
          </p:cNvGraphicFramePr>
          <p:nvPr>
            <p:custDataLst>
              <p:tags r:id="rId1"/>
            </p:custDataLst>
            <p:extLst>
              <p:ext uri="{D42A27DB-BD31-4B8C-83A1-F6EECF244321}">
                <p14:modId xmlns:p14="http://schemas.microsoft.com/office/powerpoint/2010/main" val="3728849570"/>
              </p:ext>
            </p:extLst>
          </p:nvPr>
        </p:nvGraphicFramePr>
        <p:xfrm>
          <a:off x="101600" y="1600200"/>
          <a:ext cx="8737600" cy="3708400"/>
        </p:xfrm>
        <a:graphic>
          <a:graphicData uri="http://schemas.openxmlformats.org/drawingml/2006/chart">
            <c:chart xmlns:c="http://schemas.openxmlformats.org/drawingml/2006/chart" xmlns:r="http://schemas.openxmlformats.org/officeDocument/2006/relationships" r:id="rId4"/>
          </a:graphicData>
        </a:graphic>
      </p:graphicFrame>
      <p:sp>
        <p:nvSpPr>
          <p:cNvPr id="7174" name="TextBox 10"/>
          <p:cNvSpPr txBox="1">
            <a:spLocks noChangeArrowheads="1"/>
          </p:cNvSpPr>
          <p:nvPr/>
        </p:nvSpPr>
        <p:spPr bwMode="auto">
          <a:xfrm>
            <a:off x="1143000" y="5181600"/>
            <a:ext cx="17526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Financial aid package</a:t>
            </a:r>
          </a:p>
        </p:txBody>
      </p:sp>
      <p:sp>
        <p:nvSpPr>
          <p:cNvPr id="7177" name="TextBox 14"/>
          <p:cNvSpPr txBox="1">
            <a:spLocks noChangeArrowheads="1"/>
          </p:cNvSpPr>
          <p:nvPr/>
        </p:nvSpPr>
        <p:spPr bwMode="auto">
          <a:xfrm>
            <a:off x="3581400" y="5181600"/>
            <a:ext cx="22860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Orientation for new students</a:t>
            </a:r>
          </a:p>
        </p:txBody>
      </p:sp>
      <p:sp>
        <p:nvSpPr>
          <p:cNvPr id="7178" name="TextBox 15"/>
          <p:cNvSpPr txBox="1">
            <a:spLocks noChangeArrowheads="1"/>
          </p:cNvSpPr>
          <p:nvPr/>
        </p:nvSpPr>
        <p:spPr bwMode="auto">
          <a:xfrm>
            <a:off x="6781800" y="5181600"/>
            <a:ext cx="1371600" cy="307975"/>
          </a:xfrm>
          <a:prstGeom prst="rect">
            <a:avLst/>
          </a:prstGeom>
          <a:noFill/>
          <a:ln w="9525">
            <a:noFill/>
            <a:miter lim="800000"/>
            <a:headEnd/>
            <a:tailEnd/>
          </a:ln>
        </p:spPr>
        <p:txBody>
          <a:bodyPr>
            <a:spAutoFit/>
          </a:bodyPr>
          <a:lstStyle/>
          <a:p>
            <a:pPr algn="ctr">
              <a:defRPr/>
            </a:pPr>
            <a:r>
              <a:rPr lang="en-US" sz="1400" dirty="0">
                <a:solidFill>
                  <a:schemeClr val="tx1">
                    <a:lumMod val="75000"/>
                  </a:schemeClr>
                </a:solidFill>
              </a:rPr>
              <a:t>Student housing</a:t>
            </a:r>
          </a:p>
        </p:txBody>
      </p:sp>
      <p:sp>
        <p:nvSpPr>
          <p:cNvPr id="13" name="Rectangle 12"/>
          <p:cNvSpPr/>
          <p:nvPr/>
        </p:nvSpPr>
        <p:spPr>
          <a:xfrm>
            <a:off x="2743199" y="5798403"/>
            <a:ext cx="1371600" cy="830997"/>
          </a:xfrm>
          <a:prstGeom prst="rect">
            <a:avLst/>
          </a:prstGeom>
        </p:spPr>
        <p:txBody>
          <a:bodyPr wrap="none">
            <a:spAutoFit/>
          </a:bodyPr>
          <a:lstStyle/>
          <a:p>
            <a:pPr algn="ctr"/>
            <a:r>
              <a:rPr lang="en-US" sz="1200" b="1" dirty="0" smtClean="0">
                <a:solidFill>
                  <a:schemeClr val="tx2">
                    <a:lumMod val="75000"/>
                  </a:schemeClr>
                </a:solidFill>
              </a:rPr>
              <a:t>Your Institution</a:t>
            </a:r>
          </a:p>
          <a:p>
            <a:pPr algn="ctr"/>
            <a:r>
              <a:rPr lang="en-US" sz="1200" b="1" dirty="0">
                <a:solidFill>
                  <a:schemeClr val="accent4">
                    <a:lumMod val="60000"/>
                    <a:lumOff val="40000"/>
                  </a:schemeClr>
                </a:solidFill>
              </a:rPr>
              <a:t>■</a:t>
            </a:r>
            <a:r>
              <a:rPr lang="en-US" sz="1200" b="1" dirty="0">
                <a:solidFill>
                  <a:schemeClr val="tx2">
                    <a:lumMod val="75000"/>
                  </a:schemeClr>
                </a:solidFill>
              </a:rPr>
              <a:t> </a:t>
            </a:r>
            <a:r>
              <a:rPr lang="en-US" sz="1200" dirty="0" smtClean="0">
                <a:solidFill>
                  <a:schemeClr val="tx2">
                    <a:lumMod val="75000"/>
                  </a:schemeClr>
                </a:solidFill>
              </a:rPr>
              <a:t>Very Satisfied</a:t>
            </a:r>
            <a:endParaRPr lang="en-US" sz="1200" dirty="0" smtClean="0"/>
          </a:p>
          <a:p>
            <a:pPr algn="ctr"/>
            <a:r>
              <a:rPr lang="en-US" sz="1200" b="1" dirty="0" smtClean="0">
                <a:solidFill>
                  <a:schemeClr val="tx2">
                    <a:lumMod val="75000"/>
                  </a:schemeClr>
                </a:solidFill>
              </a:rPr>
              <a:t>■ </a:t>
            </a:r>
            <a:r>
              <a:rPr lang="en-US" sz="1200" dirty="0" smtClean="0">
                <a:solidFill>
                  <a:schemeClr val="tx2">
                    <a:lumMod val="75000"/>
                  </a:schemeClr>
                </a:solidFill>
              </a:rPr>
              <a:t>Satisfied</a:t>
            </a:r>
            <a:r>
              <a:rPr lang="en-US" sz="1200" b="1" dirty="0" smtClean="0">
                <a:solidFill>
                  <a:schemeClr val="tx2">
                    <a:lumMod val="75000"/>
                  </a:schemeClr>
                </a:solidFill>
              </a:rPr>
              <a:t>        </a:t>
            </a:r>
            <a:endParaRPr lang="en-US" sz="1200" dirty="0"/>
          </a:p>
          <a:p>
            <a:pPr algn="ctr"/>
            <a:r>
              <a:rPr lang="en-US" sz="1200" b="1" dirty="0" smtClean="0">
                <a:solidFill>
                  <a:schemeClr val="tx2">
                    <a:lumMod val="75000"/>
                  </a:schemeClr>
                </a:solidFill>
              </a:rPr>
              <a:t> </a:t>
            </a:r>
            <a:endParaRPr lang="en-US" sz="1200" dirty="0"/>
          </a:p>
        </p:txBody>
      </p:sp>
      <p:sp>
        <p:nvSpPr>
          <p:cNvPr id="19" name="Rectangle 18"/>
          <p:cNvSpPr/>
          <p:nvPr/>
        </p:nvSpPr>
        <p:spPr>
          <a:xfrm>
            <a:off x="4542526" y="5798403"/>
            <a:ext cx="1371600" cy="830997"/>
          </a:xfrm>
          <a:prstGeom prst="rect">
            <a:avLst/>
          </a:prstGeom>
        </p:spPr>
        <p:txBody>
          <a:bodyPr wrap="none">
            <a:spAutoFit/>
          </a:bodyPr>
          <a:lstStyle/>
          <a:p>
            <a:pPr algn="ctr"/>
            <a:r>
              <a:rPr lang="en-US" sz="1200" b="1" dirty="0" smtClean="0">
                <a:solidFill>
                  <a:schemeClr val="tx2">
                    <a:lumMod val="75000"/>
                  </a:schemeClr>
                </a:solidFill>
              </a:rPr>
              <a:t>Comparison Group</a:t>
            </a:r>
          </a:p>
          <a:p>
            <a:pPr algn="ctr"/>
            <a:r>
              <a:rPr lang="en-US" sz="1200" b="1" dirty="0">
                <a:solidFill>
                  <a:schemeClr val="accent6">
                    <a:lumMod val="60000"/>
                    <a:lumOff val="40000"/>
                  </a:schemeClr>
                </a:solidFill>
              </a:rPr>
              <a:t>■ </a:t>
            </a:r>
            <a:r>
              <a:rPr lang="en-US" sz="1200" dirty="0" smtClean="0">
                <a:solidFill>
                  <a:schemeClr val="tx2">
                    <a:lumMod val="75000"/>
                  </a:schemeClr>
                </a:solidFill>
              </a:rPr>
              <a:t>Very Satisfied</a:t>
            </a:r>
            <a:endParaRPr lang="en-US" sz="1200" dirty="0"/>
          </a:p>
          <a:p>
            <a:pPr algn="ctr"/>
            <a:r>
              <a:rPr lang="en-US" sz="1200" b="1" dirty="0">
                <a:solidFill>
                  <a:srgbClr val="FFFF00"/>
                </a:solidFill>
              </a:rPr>
              <a:t>■</a:t>
            </a:r>
            <a:r>
              <a:rPr lang="en-US" sz="1200" b="1" dirty="0">
                <a:solidFill>
                  <a:schemeClr val="tx2">
                    <a:lumMod val="75000"/>
                  </a:schemeClr>
                </a:solidFill>
              </a:rPr>
              <a:t> </a:t>
            </a:r>
            <a:r>
              <a:rPr lang="en-US" sz="1200" dirty="0" smtClean="0">
                <a:solidFill>
                  <a:schemeClr val="tx2">
                    <a:lumMod val="75000"/>
                  </a:schemeClr>
                </a:solidFill>
              </a:rPr>
              <a:t>Satisfied</a:t>
            </a:r>
            <a:r>
              <a:rPr lang="en-US" sz="1200" b="1" dirty="0" smtClean="0">
                <a:solidFill>
                  <a:schemeClr val="tx2">
                    <a:lumMod val="75000"/>
                  </a:schemeClr>
                </a:solidFill>
              </a:rPr>
              <a:t>        </a:t>
            </a:r>
            <a:endParaRPr lang="en-US" sz="1200" dirty="0"/>
          </a:p>
          <a:p>
            <a:pPr algn="ctr"/>
            <a:endParaRPr lang="en-US"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lumMod val="50000"/>
                  </a:schemeClr>
                </a:solidFill>
              </a:rPr>
              <a:t>Future Plans</a:t>
            </a:r>
            <a:br>
              <a:rPr lang="en-US" dirty="0" smtClean="0">
                <a:solidFill>
                  <a:schemeClr val="tx1">
                    <a:lumMod val="50000"/>
                  </a:schemeClr>
                </a:solidFill>
              </a:rPr>
            </a:br>
            <a:endParaRPr lang="en-US" dirty="0"/>
          </a:p>
        </p:txBody>
      </p:sp>
      <p:graphicFrame>
        <p:nvGraphicFramePr>
          <p:cNvPr id="9" name="Future Plans"/>
          <p:cNvGraphicFramePr>
            <a:graphicFrameLocks noGrp="1"/>
          </p:cNvGraphicFramePr>
          <p:nvPr>
            <p:ph idx="1"/>
            <p:extLst>
              <p:ext uri="{D42A27DB-BD31-4B8C-83A1-F6EECF244321}">
                <p14:modId xmlns:p14="http://schemas.microsoft.com/office/powerpoint/2010/main" val="1423486824"/>
              </p:ext>
            </p:extLst>
          </p:nvPr>
        </p:nvGraphicFramePr>
        <p:xfrm>
          <a:off x="460375" y="1608138"/>
          <a:ext cx="8229600" cy="4494212"/>
        </p:xfrm>
        <a:graphic>
          <a:graphicData uri="http://schemas.openxmlformats.org/drawingml/2006/chart">
            <c:chart xmlns:c="http://schemas.openxmlformats.org/drawingml/2006/chart" xmlns:r="http://schemas.openxmlformats.org/officeDocument/2006/relationships" r:id="rId3"/>
          </a:graphicData>
        </a:graphic>
      </p:graphicFrame>
      <p:sp>
        <p:nvSpPr>
          <p:cNvPr id="48132" name="Slide Number Placeholder 3"/>
          <p:cNvSpPr>
            <a:spLocks noGrp="1"/>
          </p:cNvSpPr>
          <p:nvPr>
            <p:ph type="sldNum" sz="quarter" idx="10"/>
          </p:nvPr>
        </p:nvSpPr>
        <p:spPr>
          <a:noFill/>
        </p:spPr>
        <p:txBody>
          <a:bodyPr/>
          <a:lstStyle/>
          <a:p>
            <a:fld id="{32FDD69B-B5C5-4974-8E02-92A3B2DF4063}" type="slidenum">
              <a:rPr lang="en-US" smtClean="0"/>
              <a:pPr/>
              <a:t>48</a:t>
            </a:fld>
            <a:endParaRPr lang="en-US" smtClean="0"/>
          </a:p>
        </p:txBody>
      </p:sp>
      <p:sp>
        <p:nvSpPr>
          <p:cNvPr id="7" name="TextBox 13"/>
          <p:cNvSpPr txBox="1">
            <a:spLocks noChangeArrowheads="1"/>
          </p:cNvSpPr>
          <p:nvPr/>
        </p:nvSpPr>
        <p:spPr bwMode="auto">
          <a:xfrm>
            <a:off x="1219200" y="1066800"/>
            <a:ext cx="6934200" cy="584200"/>
          </a:xfrm>
          <a:prstGeom prst="rect">
            <a:avLst/>
          </a:prstGeom>
          <a:noFill/>
          <a:ln w="9525">
            <a:noFill/>
            <a:miter lim="800000"/>
            <a:headEnd/>
            <a:tailEnd/>
          </a:ln>
        </p:spPr>
        <p:txBody>
          <a:bodyPr>
            <a:spAutoFit/>
          </a:bodyPr>
          <a:lstStyle/>
          <a:p>
            <a:pPr algn="ctr">
              <a:defRPr/>
            </a:pPr>
            <a:r>
              <a:rPr lang="en-US" sz="1600" b="1" dirty="0">
                <a:solidFill>
                  <a:schemeClr val="tx1">
                    <a:lumMod val="75000"/>
                  </a:schemeClr>
                </a:solidFill>
              </a:rPr>
              <a:t>If you could make your college choice over, would you still choose to enroll at </a:t>
            </a:r>
          </a:p>
          <a:p>
            <a:pPr algn="ctr">
              <a:defRPr/>
            </a:pPr>
            <a:r>
              <a:rPr lang="en-US" sz="1600" b="1" dirty="0">
                <a:solidFill>
                  <a:schemeClr val="tx1">
                    <a:lumMod val="75000"/>
                  </a:schemeClr>
                </a:solidFill>
              </a:rPr>
              <a:t>your current (or most recent) college?</a:t>
            </a:r>
          </a:p>
        </p:txBody>
      </p:sp>
      <p:sp>
        <p:nvSpPr>
          <p:cNvPr id="10" name="Rectangle 9"/>
          <p:cNvSpPr/>
          <p:nvPr/>
        </p:nvSpPr>
        <p:spPr>
          <a:xfrm>
            <a:off x="2435166"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1" name="Rectangle 10"/>
          <p:cNvSpPr/>
          <p:nvPr/>
        </p:nvSpPr>
        <p:spPr>
          <a:xfrm>
            <a:off x="4343400"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Future Plans"/>
          <p:cNvGraphicFramePr>
            <a:graphicFrameLocks noGrp="1"/>
          </p:cNvGraphicFramePr>
          <p:nvPr>
            <p:ph idx="1"/>
            <p:extLst>
              <p:ext uri="{D42A27DB-BD31-4B8C-83A1-F6EECF244321}">
                <p14:modId xmlns:p14="http://schemas.microsoft.com/office/powerpoint/2010/main" val="1161239224"/>
              </p:ext>
            </p:extLst>
          </p:nvPr>
        </p:nvGraphicFramePr>
        <p:xfrm>
          <a:off x="457200" y="1600200"/>
          <a:ext cx="8229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9155" name="Slide Number Placeholder 3"/>
          <p:cNvSpPr>
            <a:spLocks noGrp="1"/>
          </p:cNvSpPr>
          <p:nvPr>
            <p:ph type="sldNum" sz="quarter" idx="10"/>
          </p:nvPr>
        </p:nvSpPr>
        <p:spPr>
          <a:noFill/>
        </p:spPr>
        <p:txBody>
          <a:bodyPr/>
          <a:lstStyle/>
          <a:p>
            <a:fld id="{8532ECD7-3F5D-4E5E-B208-FD96FBC81922}" type="slidenum">
              <a:rPr lang="en-US" smtClean="0"/>
              <a:pPr/>
              <a:t>49</a:t>
            </a:fld>
            <a:endParaRPr lang="en-US" smtClean="0"/>
          </a:p>
        </p:txBody>
      </p:sp>
      <p:sp>
        <p:nvSpPr>
          <p:cNvPr id="6" name="Title 5"/>
          <p:cNvSpPr>
            <a:spLocks noGrp="1"/>
          </p:cNvSpPr>
          <p:nvPr>
            <p:ph type="title"/>
          </p:nvPr>
        </p:nvSpPr>
        <p:spPr>
          <a:xfrm>
            <a:off x="914400" y="227013"/>
            <a:ext cx="8226425" cy="1143000"/>
          </a:xfrm>
        </p:spPr>
        <p:txBody>
          <a:bodyPr/>
          <a:lstStyle/>
          <a:p>
            <a:pPr>
              <a:defRPr/>
            </a:pPr>
            <a:r>
              <a:rPr lang="en-US" dirty="0" smtClean="0">
                <a:solidFill>
                  <a:schemeClr val="tx1">
                    <a:lumMod val="50000"/>
                  </a:schemeClr>
                </a:solidFill>
              </a:rPr>
              <a:t>Future Plans</a:t>
            </a:r>
            <a:br>
              <a:rPr lang="en-US" dirty="0" smtClean="0">
                <a:solidFill>
                  <a:schemeClr val="tx1">
                    <a:lumMod val="50000"/>
                  </a:schemeClr>
                </a:solidFill>
              </a:rPr>
            </a:br>
            <a:r>
              <a:rPr lang="en-US" sz="1600" dirty="0" smtClean="0">
                <a:solidFill>
                  <a:schemeClr val="tx1">
                    <a:lumMod val="75000"/>
                  </a:schemeClr>
                </a:solidFill>
              </a:rPr>
              <a:t> </a:t>
            </a:r>
            <a:br>
              <a:rPr lang="en-US" sz="1600" dirty="0" smtClean="0">
                <a:solidFill>
                  <a:schemeClr val="tx1">
                    <a:lumMod val="75000"/>
                  </a:schemeClr>
                </a:solidFill>
              </a:rPr>
            </a:br>
            <a:r>
              <a:rPr lang="en-US" sz="1600" dirty="0" smtClean="0">
                <a:solidFill>
                  <a:schemeClr val="tx1">
                    <a:lumMod val="75000"/>
                  </a:schemeClr>
                </a:solidFill>
              </a:rPr>
              <a:t>What do you think you will be doing in Fall 2015?</a:t>
            </a:r>
            <a:endParaRPr lang="en-US" sz="1600" dirty="0" smtClean="0">
              <a:solidFill>
                <a:schemeClr val="tx1">
                  <a:lumMod val="50000"/>
                </a:schemeClr>
              </a:solidFill>
            </a:endParaRPr>
          </a:p>
        </p:txBody>
      </p:sp>
      <p:sp>
        <p:nvSpPr>
          <p:cNvPr id="7" name="Rectangle 6"/>
          <p:cNvSpPr/>
          <p:nvPr/>
        </p:nvSpPr>
        <p:spPr>
          <a:xfrm>
            <a:off x="2511366"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0" name="Rectangle 9"/>
          <p:cNvSpPr/>
          <p:nvPr/>
        </p:nvSpPr>
        <p:spPr>
          <a:xfrm>
            <a:off x="4419600"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a:xfrm>
            <a:off x="8534400" y="6397625"/>
            <a:ext cx="609600" cy="457200"/>
          </a:xfrm>
          <a:noFill/>
        </p:spPr>
        <p:txBody>
          <a:bodyPr/>
          <a:lstStyle/>
          <a:p>
            <a:fld id="{2CC1A1FE-A3B5-4504-9CE0-AF78421ADC6D}" type="slidenum">
              <a:rPr lang="en-US" smtClean="0"/>
              <a:pPr/>
              <a:t>5</a:t>
            </a:fld>
            <a:endParaRPr lang="en-US" smtClean="0"/>
          </a:p>
        </p:txBody>
      </p:sp>
      <p:sp>
        <p:nvSpPr>
          <p:cNvPr id="2053" name="Rectangle 2"/>
          <p:cNvSpPr>
            <a:spLocks noChangeArrowheads="1"/>
          </p:cNvSpPr>
          <p:nvPr/>
        </p:nvSpPr>
        <p:spPr bwMode="auto">
          <a:xfrm>
            <a:off x="0" y="227013"/>
            <a:ext cx="9140825" cy="1143000"/>
          </a:xfrm>
          <a:prstGeom prst="rect">
            <a:avLst/>
          </a:prstGeom>
          <a:noFill/>
          <a:ln w="9525">
            <a:noFill/>
            <a:miter lim="800000"/>
            <a:headEnd/>
            <a:tailEnd/>
          </a:ln>
        </p:spPr>
        <p:txBody>
          <a:bodyPr anchor="ctr" anchorCtr="1"/>
          <a:lstStyle/>
          <a:p>
            <a:pPr algn="ctr" eaLnBrk="1" hangingPunct="1">
              <a:defRPr/>
            </a:pPr>
            <a:r>
              <a:rPr lang="en-US" sz="2800" b="1" dirty="0">
                <a:solidFill>
                  <a:schemeClr val="tx1">
                    <a:lumMod val="50000"/>
                  </a:schemeClr>
                </a:solidFill>
              </a:rPr>
              <a:t>Demographics</a:t>
            </a:r>
            <a:br>
              <a:rPr lang="en-US" sz="2800" b="1" dirty="0">
                <a:solidFill>
                  <a:schemeClr val="tx1">
                    <a:lumMod val="50000"/>
                  </a:schemeClr>
                </a:solidFill>
              </a:rPr>
            </a:br>
            <a:endParaRPr lang="en-US" sz="2800" b="1" dirty="0">
              <a:solidFill>
                <a:schemeClr val="tx1">
                  <a:lumMod val="50000"/>
                </a:schemeClr>
              </a:solidFill>
            </a:endParaRPr>
          </a:p>
        </p:txBody>
      </p:sp>
      <p:graphicFrame>
        <p:nvGraphicFramePr>
          <p:cNvPr id="6" name="Race Ethnicity"/>
          <p:cNvGraphicFramePr>
            <a:graphicFrameLocks noGrp="1" noChangeAspect="1"/>
          </p:cNvGraphicFramePr>
          <p:nvPr>
            <p:ph sz="half" idx="2"/>
            <p:custDataLst>
              <p:tags r:id="rId1"/>
            </p:custDataLst>
            <p:extLst>
              <p:ext uri="{D42A27DB-BD31-4B8C-83A1-F6EECF244321}">
                <p14:modId xmlns:p14="http://schemas.microsoft.com/office/powerpoint/2010/main" val="2178817652"/>
              </p:ext>
            </p:extLst>
          </p:nvPr>
        </p:nvGraphicFramePr>
        <p:xfrm>
          <a:off x="203200" y="965200"/>
          <a:ext cx="8534400" cy="5181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Future Plans"/>
          <p:cNvGraphicFramePr>
            <a:graphicFrameLocks noGrp="1"/>
          </p:cNvGraphicFramePr>
          <p:nvPr>
            <p:ph idx="1"/>
            <p:extLst>
              <p:ext uri="{D42A27DB-BD31-4B8C-83A1-F6EECF244321}">
                <p14:modId xmlns:p14="http://schemas.microsoft.com/office/powerpoint/2010/main" val="79188426"/>
              </p:ext>
            </p:extLst>
          </p:nvPr>
        </p:nvGraphicFramePr>
        <p:xfrm>
          <a:off x="457200" y="1600200"/>
          <a:ext cx="8229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9155" name="Slide Number Placeholder 3"/>
          <p:cNvSpPr>
            <a:spLocks noGrp="1"/>
          </p:cNvSpPr>
          <p:nvPr>
            <p:ph type="sldNum" sz="quarter" idx="10"/>
          </p:nvPr>
        </p:nvSpPr>
        <p:spPr>
          <a:noFill/>
        </p:spPr>
        <p:txBody>
          <a:bodyPr/>
          <a:lstStyle/>
          <a:p>
            <a:fld id="{8532ECD7-3F5D-4E5E-B208-FD96FBC81922}" type="slidenum">
              <a:rPr lang="en-US" smtClean="0"/>
              <a:pPr/>
              <a:t>50</a:t>
            </a:fld>
            <a:endParaRPr lang="en-US" smtClean="0"/>
          </a:p>
        </p:txBody>
      </p:sp>
      <p:sp>
        <p:nvSpPr>
          <p:cNvPr id="6" name="Title 5"/>
          <p:cNvSpPr>
            <a:spLocks noGrp="1"/>
          </p:cNvSpPr>
          <p:nvPr>
            <p:ph type="title"/>
          </p:nvPr>
        </p:nvSpPr>
        <p:spPr>
          <a:xfrm>
            <a:off x="914400" y="227013"/>
            <a:ext cx="8226425" cy="1143000"/>
          </a:xfrm>
        </p:spPr>
        <p:txBody>
          <a:bodyPr/>
          <a:lstStyle/>
          <a:p>
            <a:pPr>
              <a:defRPr/>
            </a:pPr>
            <a:r>
              <a:rPr lang="en-US" dirty="0" smtClean="0">
                <a:solidFill>
                  <a:schemeClr val="tx1">
                    <a:lumMod val="50000"/>
                  </a:schemeClr>
                </a:solidFill>
              </a:rPr>
              <a:t>Future Plans</a:t>
            </a:r>
            <a:br>
              <a:rPr lang="en-US" dirty="0" smtClean="0">
                <a:solidFill>
                  <a:schemeClr val="tx1">
                    <a:lumMod val="50000"/>
                  </a:schemeClr>
                </a:solidFill>
              </a:rPr>
            </a:br>
            <a:r>
              <a:rPr lang="en-US" sz="1600" dirty="0" smtClean="0">
                <a:solidFill>
                  <a:schemeClr val="tx1">
                    <a:lumMod val="75000"/>
                  </a:schemeClr>
                </a:solidFill>
              </a:rPr>
              <a:t> </a:t>
            </a:r>
            <a:br>
              <a:rPr lang="en-US" sz="1600" dirty="0" smtClean="0">
                <a:solidFill>
                  <a:schemeClr val="tx1">
                    <a:lumMod val="75000"/>
                  </a:schemeClr>
                </a:solidFill>
              </a:rPr>
            </a:br>
            <a:r>
              <a:rPr lang="en-US" sz="1600" dirty="0" smtClean="0">
                <a:solidFill>
                  <a:schemeClr val="tx1">
                    <a:lumMod val="75000"/>
                  </a:schemeClr>
                </a:solidFill>
              </a:rPr>
              <a:t>Do you plan to do any of the following this summer?</a:t>
            </a:r>
            <a:endParaRPr lang="en-US" sz="1600" dirty="0" smtClean="0">
              <a:solidFill>
                <a:schemeClr val="tx1">
                  <a:lumMod val="50000"/>
                </a:schemeClr>
              </a:solidFill>
            </a:endParaRPr>
          </a:p>
        </p:txBody>
      </p:sp>
      <p:sp>
        <p:nvSpPr>
          <p:cNvPr id="7" name="Rectangle 6"/>
          <p:cNvSpPr/>
          <p:nvPr/>
        </p:nvSpPr>
        <p:spPr>
          <a:xfrm>
            <a:off x="2511366" y="6150833"/>
            <a:ext cx="1828800" cy="400110"/>
          </a:xfrm>
          <a:prstGeom prst="rect">
            <a:avLst/>
          </a:prstGeom>
        </p:spPr>
        <p:txBody>
          <a:bodyPr wrap="none">
            <a:spAutoFit/>
          </a:bodyPr>
          <a:lstStyle/>
          <a:p>
            <a:pPr algn="ctr"/>
            <a:r>
              <a:rPr lang="en-US" b="1" dirty="0">
                <a:solidFill>
                  <a:schemeClr val="tx2">
                    <a:lumMod val="75000"/>
                  </a:schemeClr>
                </a:solidFill>
              </a:rPr>
              <a:t>■ </a:t>
            </a:r>
            <a:r>
              <a:rPr lang="en-US" sz="1200" b="1" dirty="0">
                <a:solidFill>
                  <a:schemeClr val="tx2">
                    <a:lumMod val="75000"/>
                  </a:schemeClr>
                </a:solidFill>
              </a:rPr>
              <a:t>Your Institution </a:t>
            </a:r>
            <a:endParaRPr lang="en-US" sz="1200" dirty="0"/>
          </a:p>
        </p:txBody>
      </p:sp>
      <p:sp>
        <p:nvSpPr>
          <p:cNvPr id="10" name="Rectangle 9"/>
          <p:cNvSpPr/>
          <p:nvPr/>
        </p:nvSpPr>
        <p:spPr>
          <a:xfrm>
            <a:off x="4419600" y="6150833"/>
            <a:ext cx="1828800" cy="400110"/>
          </a:xfrm>
          <a:prstGeom prst="rect">
            <a:avLst/>
          </a:prstGeom>
        </p:spPr>
        <p:txBody>
          <a:bodyPr wrap="none">
            <a:spAutoFit/>
          </a:bodyPr>
          <a:lstStyle/>
          <a:p>
            <a:pPr algn="ctr"/>
            <a:r>
              <a:rPr lang="en-US" b="1" dirty="0">
                <a:solidFill>
                  <a:schemeClr val="accent2">
                    <a:lumMod val="90000"/>
                  </a:schemeClr>
                </a:solidFill>
              </a:rPr>
              <a:t>■</a:t>
            </a:r>
            <a:r>
              <a:rPr lang="en-US" b="1" dirty="0">
                <a:solidFill>
                  <a:schemeClr val="tx2">
                    <a:lumMod val="75000"/>
                  </a:schemeClr>
                </a:solidFill>
              </a:rPr>
              <a:t> </a:t>
            </a:r>
            <a:r>
              <a:rPr lang="en-US" sz="1200" b="1" dirty="0" smtClean="0">
                <a:solidFill>
                  <a:schemeClr val="tx2">
                    <a:lumMod val="75000"/>
                  </a:schemeClr>
                </a:solidFill>
              </a:rPr>
              <a:t>Comparison Group</a:t>
            </a:r>
            <a:endParaRPr lang="en-US" sz="1200" dirty="0"/>
          </a:p>
        </p:txBody>
      </p:sp>
    </p:spTree>
    <p:extLst>
      <p:ext uri="{BB962C8B-B14F-4D97-AF65-F5344CB8AC3E}">
        <p14:creationId xmlns:p14="http://schemas.microsoft.com/office/powerpoint/2010/main" val="3934768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xfrm>
            <a:off x="8686800" y="6397625"/>
            <a:ext cx="457200" cy="457200"/>
          </a:xfrm>
          <a:noFill/>
        </p:spPr>
        <p:txBody>
          <a:bodyPr/>
          <a:lstStyle/>
          <a:p>
            <a:fld id="{4AC98897-1DEB-4D6D-8B9F-AF03E370BD10}" type="slidenum">
              <a:rPr lang="en-US" smtClean="0"/>
              <a:pPr/>
              <a:t>51</a:t>
            </a:fld>
            <a:endParaRPr lang="en-US" smtClean="0"/>
          </a:p>
        </p:txBody>
      </p:sp>
      <p:sp>
        <p:nvSpPr>
          <p:cNvPr id="36868" name="Rectangle 2"/>
          <p:cNvSpPr>
            <a:spLocks noChangeArrowheads="1"/>
          </p:cNvSpPr>
          <p:nvPr/>
        </p:nvSpPr>
        <p:spPr bwMode="auto">
          <a:xfrm>
            <a:off x="1908175" y="1676400"/>
            <a:ext cx="5407025" cy="4648200"/>
          </a:xfrm>
          <a:prstGeom prst="rect">
            <a:avLst/>
          </a:prstGeom>
          <a:noFill/>
          <a:ln w="9525">
            <a:noFill/>
            <a:miter lim="800000"/>
            <a:headEnd/>
            <a:tailEnd/>
          </a:ln>
        </p:spPr>
        <p:txBody>
          <a:bodyPr/>
          <a:lstStyle/>
          <a:p>
            <a:pPr algn="ctr" eaLnBrk="1" hangingPunct="1">
              <a:defRPr/>
            </a:pPr>
            <a:r>
              <a:rPr lang="en-US" sz="2800" b="1" dirty="0">
                <a:solidFill>
                  <a:schemeClr val="tx2">
                    <a:lumMod val="50000"/>
                  </a:schemeClr>
                </a:solidFill>
              </a:rPr>
              <a:t>For more information about </a:t>
            </a:r>
          </a:p>
          <a:p>
            <a:pPr algn="ctr" eaLnBrk="1" hangingPunct="1">
              <a:defRPr/>
            </a:pPr>
            <a:r>
              <a:rPr lang="en-US" sz="2800" b="1" dirty="0">
                <a:solidFill>
                  <a:schemeClr val="tx2">
                    <a:lumMod val="50000"/>
                  </a:schemeClr>
                </a:solidFill>
              </a:rPr>
              <a:t>HERI/CIRP Surveys</a:t>
            </a:r>
            <a:r>
              <a:rPr lang="en-US" sz="2800" b="1" dirty="0">
                <a:solidFill>
                  <a:srgbClr val="7680AC"/>
                </a:solidFill>
              </a:rPr>
              <a:t/>
            </a:r>
            <a:br>
              <a:rPr lang="en-US" sz="2800" b="1" dirty="0">
                <a:solidFill>
                  <a:srgbClr val="7680AC"/>
                </a:solidFill>
              </a:rPr>
            </a:br>
            <a:r>
              <a:rPr lang="en-US" b="1" dirty="0">
                <a:solidFill>
                  <a:srgbClr val="7680AC"/>
                </a:solidFill>
              </a:rPr>
              <a:t/>
            </a:r>
            <a:br>
              <a:rPr lang="en-US" b="1" dirty="0">
                <a:solidFill>
                  <a:srgbClr val="7680AC"/>
                </a:solidFill>
              </a:rPr>
            </a:br>
            <a:r>
              <a:rPr lang="en-US" b="1" dirty="0"/>
              <a:t>The Freshman Survey</a:t>
            </a:r>
            <a:br>
              <a:rPr lang="en-US" b="1" dirty="0"/>
            </a:br>
            <a:r>
              <a:rPr lang="en-US" b="1" dirty="0"/>
              <a:t>Your First College Year Survey</a:t>
            </a:r>
          </a:p>
          <a:p>
            <a:pPr algn="ctr" eaLnBrk="1" hangingPunct="1">
              <a:defRPr/>
            </a:pPr>
            <a:r>
              <a:rPr lang="en-US" b="1" dirty="0"/>
              <a:t>Diverse Learning Environments Survey</a:t>
            </a:r>
            <a:br>
              <a:rPr lang="en-US" b="1" dirty="0"/>
            </a:br>
            <a:r>
              <a:rPr lang="en-US" b="1" dirty="0"/>
              <a:t>College Senior Survey</a:t>
            </a:r>
          </a:p>
          <a:p>
            <a:pPr algn="ctr" eaLnBrk="1" hangingPunct="1">
              <a:defRPr/>
            </a:pPr>
            <a:r>
              <a:rPr lang="en-US" b="1" dirty="0"/>
              <a:t>The Faculty Survey</a:t>
            </a:r>
            <a:br>
              <a:rPr lang="en-US" b="1" dirty="0"/>
            </a:br>
            <a:endParaRPr lang="en-US" b="1" dirty="0"/>
          </a:p>
          <a:p>
            <a:pPr algn="ctr" eaLnBrk="1" hangingPunct="1">
              <a:defRPr/>
            </a:pPr>
            <a:r>
              <a:rPr lang="en-US" sz="2800" b="1" dirty="0">
                <a:solidFill>
                  <a:schemeClr val="tx2">
                    <a:lumMod val="50000"/>
                  </a:schemeClr>
                </a:solidFill>
              </a:rPr>
              <a:t>Please contact:</a:t>
            </a:r>
          </a:p>
          <a:p>
            <a:pPr algn="ctr" eaLnBrk="1" hangingPunct="1">
              <a:defRPr/>
            </a:pPr>
            <a:r>
              <a:rPr lang="en-US" sz="2800" b="1" dirty="0">
                <a:solidFill>
                  <a:schemeClr val="tx2">
                    <a:lumMod val="50000"/>
                  </a:schemeClr>
                </a:solidFill>
              </a:rPr>
              <a:t>heri@ucla.edu</a:t>
            </a:r>
            <a:br>
              <a:rPr lang="en-US" sz="2800" b="1" dirty="0">
                <a:solidFill>
                  <a:schemeClr val="tx2">
                    <a:lumMod val="50000"/>
                  </a:schemeClr>
                </a:solidFill>
              </a:rPr>
            </a:br>
            <a:r>
              <a:rPr lang="en-US" sz="2800" b="1" dirty="0">
                <a:solidFill>
                  <a:schemeClr val="tx2">
                    <a:lumMod val="50000"/>
                  </a:schemeClr>
                </a:solidFill>
              </a:rPr>
              <a:t>(310) 825-1925</a:t>
            </a:r>
            <a:br>
              <a:rPr lang="en-US" sz="2800" b="1" dirty="0">
                <a:solidFill>
                  <a:schemeClr val="tx2">
                    <a:lumMod val="50000"/>
                  </a:schemeClr>
                </a:solidFill>
              </a:rPr>
            </a:br>
            <a:r>
              <a:rPr lang="en-US" sz="2800" b="1" dirty="0">
                <a:solidFill>
                  <a:schemeClr val="tx2">
                    <a:lumMod val="50000"/>
                  </a:schemeClr>
                </a:solidFill>
              </a:rPr>
              <a:t>www.heri.ucla.edu</a:t>
            </a:r>
          </a:p>
        </p:txBody>
      </p:sp>
      <p:sp>
        <p:nvSpPr>
          <p:cNvPr id="6" name="TextBox 5"/>
          <p:cNvSpPr txBox="1"/>
          <p:nvPr/>
        </p:nvSpPr>
        <p:spPr>
          <a:xfrm>
            <a:off x="1447800" y="0"/>
            <a:ext cx="7696200" cy="1200150"/>
          </a:xfrm>
          <a:prstGeom prst="rect">
            <a:avLst/>
          </a:prstGeom>
          <a:solidFill>
            <a:schemeClr val="tx1">
              <a:lumMod val="50000"/>
            </a:schemeClr>
          </a:solidFill>
        </p:spPr>
        <p:txBody>
          <a:bodyPr>
            <a:spAutoFit/>
          </a:bodyPr>
          <a:lstStyle/>
          <a:p>
            <a:pPr algn="ctr">
              <a:defRPr/>
            </a:pPr>
            <a:r>
              <a:rPr lang="en-US" sz="3600" dirty="0">
                <a:solidFill>
                  <a:schemeClr val="bg2"/>
                </a:solidFill>
              </a:rPr>
              <a:t>The more you get to know your students, the better you can understand their needs. </a:t>
            </a:r>
          </a:p>
        </p:txBody>
      </p:sp>
      <p:pic>
        <p:nvPicPr>
          <p:cNvPr id="7" name="Picture 6"/>
          <p:cNvPicPr>
            <a:picLocks noChangeAspect="1" noChangeArrowheads="1"/>
          </p:cNvPicPr>
          <p:nvPr/>
        </p:nvPicPr>
        <p:blipFill>
          <a:blip r:embed="rId3" cstate="print"/>
          <a:srcRect/>
          <a:stretch>
            <a:fillRect/>
          </a:stretch>
        </p:blipFill>
        <p:spPr bwMode="auto">
          <a:xfrm>
            <a:off x="0" y="0"/>
            <a:ext cx="1447800" cy="1187450"/>
          </a:xfrm>
          <a:prstGeom prst="rect">
            <a:avLst/>
          </a:prstGeom>
          <a:noFill/>
          <a:ln w="12700">
            <a:solidFill>
              <a:schemeClr val="tx2">
                <a:lumMod val="50000"/>
              </a:schemeClr>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227013"/>
            <a:ext cx="9140825" cy="839787"/>
          </a:xfrm>
        </p:spPr>
        <p:txBody>
          <a:bodyPr/>
          <a:lstStyle/>
          <a:p>
            <a:pPr>
              <a:defRPr/>
            </a:pPr>
            <a:r>
              <a:rPr lang="en-US" dirty="0" smtClean="0">
                <a:solidFill>
                  <a:schemeClr val="tx1">
                    <a:lumMod val="50000"/>
                  </a:schemeClr>
                </a:solidFill>
              </a:rPr>
              <a:t>Demographics</a:t>
            </a:r>
          </a:p>
        </p:txBody>
      </p:sp>
      <p:sp>
        <p:nvSpPr>
          <p:cNvPr id="2053" name="Slide Number Placeholder 5"/>
          <p:cNvSpPr>
            <a:spLocks noGrp="1"/>
          </p:cNvSpPr>
          <p:nvPr>
            <p:ph type="sldNum" sz="quarter" idx="10"/>
          </p:nvPr>
        </p:nvSpPr>
        <p:spPr>
          <a:noFill/>
        </p:spPr>
        <p:txBody>
          <a:bodyPr/>
          <a:lstStyle/>
          <a:p>
            <a:fld id="{F539A194-67F6-4F5E-AF27-0A988FD0FA11}" type="slidenum">
              <a:rPr lang="en-US" smtClean="0"/>
              <a:pPr/>
              <a:t>6</a:t>
            </a:fld>
            <a:endParaRPr lang="en-US" smtClean="0"/>
          </a:p>
        </p:txBody>
      </p:sp>
      <p:graphicFrame>
        <p:nvGraphicFramePr>
          <p:cNvPr id="9" name="Sex"/>
          <p:cNvGraphicFramePr>
            <a:graphicFrameLocks noGrp="1" noChangeAspect="1"/>
          </p:cNvGraphicFramePr>
          <p:nvPr>
            <p:ph sz="half" idx="1"/>
            <p:custDataLst>
              <p:tags r:id="rId1"/>
            </p:custDataLst>
            <p:extLst>
              <p:ext uri="{D42A27DB-BD31-4B8C-83A1-F6EECF244321}">
                <p14:modId xmlns:p14="http://schemas.microsoft.com/office/powerpoint/2010/main" val="3649529548"/>
              </p:ext>
            </p:extLst>
          </p:nvPr>
        </p:nvGraphicFramePr>
        <p:xfrm>
          <a:off x="990600" y="1143000"/>
          <a:ext cx="3429000" cy="4722813"/>
        </p:xfrm>
        <a:graphic>
          <a:graphicData uri="http://schemas.openxmlformats.org/drawingml/2006/chart">
            <c:chart xmlns:c="http://schemas.openxmlformats.org/drawingml/2006/chart" xmlns:r="http://schemas.openxmlformats.org/officeDocument/2006/relationships" r:id="rId4"/>
          </a:graphicData>
        </a:graphic>
      </p:graphicFrame>
      <p:sp>
        <p:nvSpPr>
          <p:cNvPr id="1031" name="TextBox 11"/>
          <p:cNvSpPr txBox="1">
            <a:spLocks noChangeArrowheads="1"/>
          </p:cNvSpPr>
          <p:nvPr/>
        </p:nvSpPr>
        <p:spPr bwMode="auto">
          <a:xfrm>
            <a:off x="2133600" y="1371600"/>
            <a:ext cx="990600" cy="400050"/>
          </a:xfrm>
          <a:prstGeom prst="rect">
            <a:avLst/>
          </a:prstGeom>
          <a:noFill/>
          <a:ln w="9525">
            <a:noFill/>
            <a:miter lim="800000"/>
            <a:headEnd/>
            <a:tailEnd/>
          </a:ln>
        </p:spPr>
        <p:txBody>
          <a:bodyPr>
            <a:spAutoFit/>
          </a:bodyPr>
          <a:lstStyle/>
          <a:p>
            <a:pPr algn="ctr">
              <a:defRPr/>
            </a:pPr>
            <a:r>
              <a:rPr lang="en-US" b="1" dirty="0">
                <a:solidFill>
                  <a:schemeClr val="tx1">
                    <a:lumMod val="50000"/>
                  </a:schemeClr>
                </a:solidFill>
              </a:rPr>
              <a:t>Sex</a:t>
            </a:r>
          </a:p>
        </p:txBody>
      </p:sp>
      <p:graphicFrame>
        <p:nvGraphicFramePr>
          <p:cNvPr id="10" name="Housing"/>
          <p:cNvGraphicFramePr>
            <a:graphicFrameLocks noGrp="1"/>
          </p:cNvGraphicFramePr>
          <p:nvPr>
            <p:ph sz="quarter" idx="2"/>
            <p:extLst>
              <p:ext uri="{D42A27DB-BD31-4B8C-83A1-F6EECF244321}">
                <p14:modId xmlns:p14="http://schemas.microsoft.com/office/powerpoint/2010/main" val="2747400272"/>
              </p:ext>
            </p:extLst>
          </p:nvPr>
        </p:nvGraphicFramePr>
        <p:xfrm>
          <a:off x="4171950" y="1757363"/>
          <a:ext cx="4826000" cy="4619625"/>
        </p:xfrm>
        <a:graphic>
          <a:graphicData uri="http://schemas.openxmlformats.org/drawingml/2006/chart">
            <c:chart xmlns:c="http://schemas.openxmlformats.org/drawingml/2006/chart" xmlns:r="http://schemas.openxmlformats.org/officeDocument/2006/relationships" r:id="rId5"/>
          </a:graphicData>
        </a:graphic>
      </p:graphicFrame>
      <p:sp>
        <p:nvSpPr>
          <p:cNvPr id="1032" name="TextBox 12"/>
          <p:cNvSpPr txBox="1">
            <a:spLocks noChangeArrowheads="1"/>
          </p:cNvSpPr>
          <p:nvPr/>
        </p:nvSpPr>
        <p:spPr bwMode="auto">
          <a:xfrm>
            <a:off x="6096000" y="1352550"/>
            <a:ext cx="1143000" cy="400050"/>
          </a:xfrm>
          <a:prstGeom prst="rect">
            <a:avLst/>
          </a:prstGeom>
          <a:noFill/>
          <a:ln w="9525">
            <a:noFill/>
            <a:miter lim="800000"/>
            <a:headEnd/>
            <a:tailEnd/>
          </a:ln>
        </p:spPr>
        <p:txBody>
          <a:bodyPr>
            <a:spAutoFit/>
          </a:bodyPr>
          <a:lstStyle/>
          <a:p>
            <a:pPr>
              <a:defRPr/>
            </a:pPr>
            <a:r>
              <a:rPr lang="en-US" b="1" dirty="0">
                <a:solidFill>
                  <a:schemeClr val="tx1">
                    <a:lumMod val="50000"/>
                  </a:schemeClr>
                </a:solidFill>
              </a:rPr>
              <a:t>Housing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685800" y="2530475"/>
            <a:ext cx="7772400" cy="1736725"/>
          </a:xfrm>
        </p:spPr>
        <p:txBody>
          <a:bodyPr/>
          <a:lstStyle/>
          <a:p>
            <a:pPr>
              <a:defRPr/>
            </a:pPr>
            <a:r>
              <a:rPr lang="en-US" dirty="0" smtClean="0">
                <a:solidFill>
                  <a:schemeClr val="tx2">
                    <a:lumMod val="50000"/>
                  </a:schemeClr>
                </a:solidFill>
              </a:rPr>
              <a:t>Financing College</a:t>
            </a:r>
            <a:endParaRPr lang="en-US" dirty="0">
              <a:solidFill>
                <a:schemeClr val="tx2">
                  <a:lumMod val="50000"/>
                </a:schemeClr>
              </a:solidFill>
            </a:endParaRPr>
          </a:p>
        </p:txBody>
      </p:sp>
      <p:sp>
        <p:nvSpPr>
          <p:cNvPr id="34819" name="Subtitle 6"/>
          <p:cNvSpPr>
            <a:spLocks noGrp="1"/>
          </p:cNvSpPr>
          <p:nvPr>
            <p:ph type="subTitle" sz="quarter" idx="1"/>
          </p:nvPr>
        </p:nvSpPr>
        <p:spPr>
          <a:xfrm>
            <a:off x="1371600" y="4648200"/>
            <a:ext cx="6400800" cy="1752600"/>
          </a:xfrm>
        </p:spPr>
        <p:txBody>
          <a:bodyPr/>
          <a:lstStyle/>
          <a:p>
            <a:r>
              <a:rPr lang="en-US" dirty="0" smtClean="0"/>
              <a:t>Economic factors play an important role in students’ decisions about college.</a:t>
            </a:r>
          </a:p>
          <a:p>
            <a:endParaRPr lang="en-US" sz="1600" dirty="0" smtClean="0"/>
          </a:p>
        </p:txBody>
      </p:sp>
      <p:pic>
        <p:nvPicPr>
          <p:cNvPr id="2050" name="Picture 2" descr="C:\Documents and Settings\abates\Desktop\$$.jpg"/>
          <p:cNvPicPr>
            <a:picLocks noChangeAspect="1" noChangeArrowheads="1"/>
          </p:cNvPicPr>
          <p:nvPr/>
        </p:nvPicPr>
        <p:blipFill>
          <a:blip r:embed="rId3" cstate="print"/>
          <a:srcRect/>
          <a:stretch>
            <a:fillRect/>
          </a:stretch>
        </p:blipFill>
        <p:spPr bwMode="auto">
          <a:xfrm>
            <a:off x="3505200" y="2133600"/>
            <a:ext cx="2159620" cy="1066800"/>
          </a:xfrm>
          <a:prstGeom prst="rect">
            <a:avLst/>
          </a:prstGeom>
          <a:noFill/>
          <a:ln>
            <a:solidFill>
              <a:schemeClr val="bg1"/>
            </a:solidFill>
          </a:ln>
        </p:spPr>
      </p:pic>
    </p:spTree>
    <p:extLst>
      <p:ext uri="{BB962C8B-B14F-4D97-AF65-F5344CB8AC3E}">
        <p14:creationId xmlns:p14="http://schemas.microsoft.com/office/powerpoint/2010/main" val="2106152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7"/>
          <p:cNvSpPr>
            <a:spLocks noGrp="1" noChangeArrowheads="1"/>
          </p:cNvSpPr>
          <p:nvPr>
            <p:ph type="title"/>
          </p:nvPr>
        </p:nvSpPr>
        <p:spPr>
          <a:xfrm>
            <a:off x="0" y="227012"/>
            <a:ext cx="9140825" cy="1373187"/>
          </a:xfrm>
        </p:spPr>
        <p:txBody>
          <a:bodyPr/>
          <a:lstStyle/>
          <a:p>
            <a:pPr>
              <a:defRPr/>
            </a:pPr>
            <a:r>
              <a:rPr lang="en-US" dirty="0" smtClean="0">
                <a:solidFill>
                  <a:schemeClr val="tx1">
                    <a:lumMod val="50000"/>
                  </a:schemeClr>
                </a:solidFill>
              </a:rPr>
              <a:t/>
            </a:r>
            <a:br>
              <a:rPr lang="en-US" dirty="0" smtClean="0">
                <a:solidFill>
                  <a:schemeClr val="tx1">
                    <a:lumMod val="50000"/>
                  </a:schemeClr>
                </a:solidFill>
              </a:rPr>
            </a:br>
            <a:r>
              <a:rPr lang="en-US" dirty="0" smtClean="0">
                <a:solidFill>
                  <a:schemeClr val="tx1">
                    <a:lumMod val="50000"/>
                  </a:schemeClr>
                </a:solidFill>
              </a:rPr>
              <a:t>Financing College</a:t>
            </a:r>
            <a:br>
              <a:rPr lang="en-US" dirty="0" smtClean="0">
                <a:solidFill>
                  <a:schemeClr val="tx1">
                    <a:lumMod val="50000"/>
                  </a:schemeClr>
                </a:solidFill>
              </a:rPr>
            </a:br>
            <a:r>
              <a:rPr lang="en-US" sz="2160" dirty="0" smtClean="0">
                <a:solidFill>
                  <a:schemeClr val="accent5">
                    <a:lumMod val="75000"/>
                  </a:schemeClr>
                </a:solidFill>
              </a:rPr>
              <a:t>The percentage of students with at least some funds </a:t>
            </a:r>
            <a:br>
              <a:rPr lang="en-US" sz="2160" dirty="0" smtClean="0">
                <a:solidFill>
                  <a:schemeClr val="accent5">
                    <a:lumMod val="75000"/>
                  </a:schemeClr>
                </a:solidFill>
              </a:rPr>
            </a:br>
            <a:r>
              <a:rPr lang="en-US" sz="2160" dirty="0" smtClean="0">
                <a:solidFill>
                  <a:schemeClr val="accent5">
                    <a:lumMod val="75000"/>
                  </a:schemeClr>
                </a:solidFill>
              </a:rPr>
              <a:t>from these various sources.</a:t>
            </a:r>
          </a:p>
        </p:txBody>
      </p:sp>
      <p:sp>
        <p:nvSpPr>
          <p:cNvPr id="5125" name="Slide Number Placeholder 5"/>
          <p:cNvSpPr>
            <a:spLocks noGrp="1"/>
          </p:cNvSpPr>
          <p:nvPr>
            <p:ph type="sldNum" sz="quarter" idx="11"/>
          </p:nvPr>
        </p:nvSpPr>
        <p:spPr>
          <a:xfrm>
            <a:off x="6248400" y="6400800"/>
            <a:ext cx="2895600" cy="457200"/>
          </a:xfrm>
          <a:noFill/>
        </p:spPr>
        <p:txBody>
          <a:bodyPr/>
          <a:lstStyle/>
          <a:p>
            <a:pPr algn="r"/>
            <a:fld id="{4895A860-341E-44B3-A9D4-CFB648B6E51D}" type="slidenum">
              <a:rPr lang="en-US" smtClean="0"/>
              <a:pPr algn="r"/>
              <a:t>8</a:t>
            </a:fld>
            <a:endParaRPr lang="en-US" dirty="0" smtClean="0"/>
          </a:p>
        </p:txBody>
      </p:sp>
      <p:graphicFrame>
        <p:nvGraphicFramePr>
          <p:cNvPr id="7" name="Financial expenses"/>
          <p:cNvGraphicFramePr>
            <a:graphicFrameLocks noChangeAspect="1"/>
          </p:cNvGraphicFramePr>
          <p:nvPr>
            <p:custDataLst>
              <p:tags r:id="rId1"/>
            </p:custDataLst>
            <p:extLst>
              <p:ext uri="{D42A27DB-BD31-4B8C-83A1-F6EECF244321}">
                <p14:modId xmlns:p14="http://schemas.microsoft.com/office/powerpoint/2010/main" val="4126317612"/>
              </p:ext>
            </p:extLst>
          </p:nvPr>
        </p:nvGraphicFramePr>
        <p:xfrm>
          <a:off x="152400" y="1600200"/>
          <a:ext cx="8839200" cy="502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2646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999"/>
            <a:ext cx="9140825" cy="989013"/>
          </a:xfrm>
        </p:spPr>
        <p:txBody>
          <a:bodyPr/>
          <a:lstStyle/>
          <a:p>
            <a:r>
              <a:rPr lang="en-US" dirty="0" smtClean="0">
                <a:solidFill>
                  <a:schemeClr val="tx1">
                    <a:lumMod val="50000"/>
                  </a:schemeClr>
                </a:solidFill>
              </a:rPr>
              <a:t/>
            </a:r>
            <a:br>
              <a:rPr lang="en-US" dirty="0" smtClean="0">
                <a:solidFill>
                  <a:schemeClr val="tx1">
                    <a:lumMod val="50000"/>
                  </a:schemeClr>
                </a:solidFill>
              </a:rPr>
            </a:br>
            <a:r>
              <a:rPr lang="en-US" dirty="0" smtClean="0">
                <a:solidFill>
                  <a:schemeClr val="tx1">
                    <a:lumMod val="50000"/>
                  </a:schemeClr>
                </a:solidFill>
              </a:rPr>
              <a:t>Financing College</a:t>
            </a:r>
            <a:br>
              <a:rPr lang="en-US" dirty="0" smtClean="0">
                <a:solidFill>
                  <a:schemeClr val="tx1">
                    <a:lumMod val="50000"/>
                  </a:schemeClr>
                </a:solidFill>
              </a:rPr>
            </a:br>
            <a:r>
              <a:rPr lang="en-US" sz="2160" dirty="0" smtClean="0">
                <a:solidFill>
                  <a:schemeClr val="accent5">
                    <a:lumMod val="75000"/>
                  </a:schemeClr>
                </a:solidFill>
              </a:rPr>
              <a:t>Do you have any concern about your ability</a:t>
            </a:r>
            <a:br>
              <a:rPr lang="en-US" sz="2160" dirty="0" smtClean="0">
                <a:solidFill>
                  <a:schemeClr val="accent5">
                    <a:lumMod val="75000"/>
                  </a:schemeClr>
                </a:solidFill>
              </a:rPr>
            </a:br>
            <a:r>
              <a:rPr lang="en-US" sz="2160" dirty="0" smtClean="0">
                <a:solidFill>
                  <a:schemeClr val="accent5">
                    <a:lumMod val="75000"/>
                  </a:schemeClr>
                </a:solidFill>
              </a:rPr>
              <a:t> to finance your college education?</a:t>
            </a:r>
            <a:endParaRPr lang="en-US" sz="2160"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pPr>
              <a:defRPr/>
            </a:pPr>
            <a:fld id="{6D0828C8-A5ED-44E3-A3F9-277C9651E203}" type="slidenum">
              <a:rPr lang="en-US" smtClean="0"/>
              <a:pPr>
                <a:defRPr/>
              </a:pPr>
              <a:t>9</a:t>
            </a:fld>
            <a:endParaRPr lang="en-US" dirty="0"/>
          </a:p>
        </p:txBody>
      </p:sp>
      <p:graphicFrame>
        <p:nvGraphicFramePr>
          <p:cNvPr id="5" name="Ability to finance education"/>
          <p:cNvGraphicFramePr>
            <a:graphicFrameLocks noGrp="1"/>
          </p:cNvGraphicFramePr>
          <p:nvPr>
            <p:ph idx="1"/>
            <p:extLst>
              <p:ext uri="{D42A27DB-BD31-4B8C-83A1-F6EECF244321}">
                <p14:modId xmlns:p14="http://schemas.microsoft.com/office/powerpoint/2010/main" val="2967682298"/>
              </p:ext>
            </p:extLst>
          </p:nvPr>
        </p:nvGraphicFramePr>
        <p:xfrm>
          <a:off x="304800" y="16764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824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 val="titleBox"/>
</p:tagLst>
</file>

<file path=ppt/tags/tag10.xml><?xml version="1.0" encoding="utf-8"?>
<p:tagLst xmlns:a="http://schemas.openxmlformats.org/drawingml/2006/main" xmlns:r="http://schemas.openxmlformats.org/officeDocument/2006/relationships" xmlns:p="http://schemas.openxmlformats.org/presentationml/2006/main">
  <p:tag name="CHART" val="ctFinanceSource"/>
</p:tagLst>
</file>

<file path=ppt/tags/tag11.xml><?xml version="1.0" encoding="utf-8"?>
<p:tagLst xmlns:a="http://schemas.openxmlformats.org/drawingml/2006/main" xmlns:r="http://schemas.openxmlformats.org/officeDocument/2006/relationships" xmlns:p="http://schemas.openxmlformats.org/presentationml/2006/main">
  <p:tag name="CHART" val="ctFinanceSource"/>
</p:tagLst>
</file>

<file path=ppt/tags/tag12.xml><?xml version="1.0" encoding="utf-8"?>
<p:tagLst xmlns:a="http://schemas.openxmlformats.org/drawingml/2006/main" xmlns:r="http://schemas.openxmlformats.org/officeDocument/2006/relationships" xmlns:p="http://schemas.openxmlformats.org/presentationml/2006/main">
  <p:tag name="CHART" val="ctFinanceSource"/>
</p:tagLst>
</file>

<file path=ppt/tags/tag13.xml><?xml version="1.0" encoding="utf-8"?>
<p:tagLst xmlns:a="http://schemas.openxmlformats.org/drawingml/2006/main" xmlns:r="http://schemas.openxmlformats.org/officeDocument/2006/relationships" xmlns:p="http://schemas.openxmlformats.org/presentationml/2006/main">
  <p:tag name="CHART" val="ctFinanceSource"/>
</p:tagLst>
</file>

<file path=ppt/tags/tag14.xml><?xml version="1.0" encoding="utf-8"?>
<p:tagLst xmlns:a="http://schemas.openxmlformats.org/drawingml/2006/main" xmlns:r="http://schemas.openxmlformats.org/officeDocument/2006/relationships" xmlns:p="http://schemas.openxmlformats.org/presentationml/2006/main">
  <p:tag name="CHART" val="ctGains1"/>
</p:tagLst>
</file>

<file path=ppt/tags/tag15.xml><?xml version="1.0" encoding="utf-8"?>
<p:tagLst xmlns:a="http://schemas.openxmlformats.org/drawingml/2006/main" xmlns:r="http://schemas.openxmlformats.org/officeDocument/2006/relationships" xmlns:p="http://schemas.openxmlformats.org/presentationml/2006/main">
  <p:tag name="CHART" val="ctGains1"/>
</p:tagLst>
</file>

<file path=ppt/tags/tag16.xml><?xml version="1.0" encoding="utf-8"?>
<p:tagLst xmlns:a="http://schemas.openxmlformats.org/drawingml/2006/main" xmlns:r="http://schemas.openxmlformats.org/officeDocument/2006/relationships" xmlns:p="http://schemas.openxmlformats.org/presentationml/2006/main">
  <p:tag name="CHART" val="ctGains1"/>
</p:tagLst>
</file>

<file path=ppt/tags/tag17.xml><?xml version="1.0" encoding="utf-8"?>
<p:tagLst xmlns:a="http://schemas.openxmlformats.org/drawingml/2006/main" xmlns:r="http://schemas.openxmlformats.org/officeDocument/2006/relationships" xmlns:p="http://schemas.openxmlformats.org/presentationml/2006/main">
  <p:tag name="CHART" val="ctGains1"/>
</p:tagLst>
</file>

<file path=ppt/tags/tag18.xml><?xml version="1.0" encoding="utf-8"?>
<p:tagLst xmlns:a="http://schemas.openxmlformats.org/drawingml/2006/main" xmlns:r="http://schemas.openxmlformats.org/officeDocument/2006/relationships" xmlns:p="http://schemas.openxmlformats.org/presentationml/2006/main">
  <p:tag name="CHART" val="ctGains1"/>
</p:tagLst>
</file>

<file path=ppt/tags/tag19.xml><?xml version="1.0" encoding="utf-8"?>
<p:tagLst xmlns:a="http://schemas.openxmlformats.org/drawingml/2006/main" xmlns:r="http://schemas.openxmlformats.org/officeDocument/2006/relationships" xmlns:p="http://schemas.openxmlformats.org/presentationml/2006/main">
  <p:tag name="CHART" val="ctGains1"/>
</p:tagLst>
</file>

<file path=ppt/tags/tag2.xml><?xml version="1.0" encoding="utf-8"?>
<p:tagLst xmlns:a="http://schemas.openxmlformats.org/drawingml/2006/main" xmlns:r="http://schemas.openxmlformats.org/officeDocument/2006/relationships" xmlns:p="http://schemas.openxmlformats.org/presentationml/2006/main">
  <p:tag name="CHART" val="ctFacIntSat"/>
</p:tagLst>
</file>

<file path=ppt/tags/tag20.xml><?xml version="1.0" encoding="utf-8"?>
<p:tagLst xmlns:a="http://schemas.openxmlformats.org/drawingml/2006/main" xmlns:r="http://schemas.openxmlformats.org/officeDocument/2006/relationships" xmlns:p="http://schemas.openxmlformats.org/presentationml/2006/main">
  <p:tag name="CHART" val="ctGains1"/>
</p:tagLst>
</file>

<file path=ppt/tags/tag21.xml><?xml version="1.0" encoding="utf-8"?>
<p:tagLst xmlns:a="http://schemas.openxmlformats.org/drawingml/2006/main" xmlns:r="http://schemas.openxmlformats.org/officeDocument/2006/relationships" xmlns:p="http://schemas.openxmlformats.org/presentationml/2006/main">
  <p:tag name="CHART" val="ctGains1"/>
</p:tagLst>
</file>

<file path=ppt/tags/tag22.xml><?xml version="1.0" encoding="utf-8"?>
<p:tagLst xmlns:a="http://schemas.openxmlformats.org/drawingml/2006/main" xmlns:r="http://schemas.openxmlformats.org/officeDocument/2006/relationships" xmlns:p="http://schemas.openxmlformats.org/presentationml/2006/main">
  <p:tag name="CHART" val="ctFinanceSource"/>
</p:tagLst>
</file>

<file path=ppt/tags/tag23.xml><?xml version="1.0" encoding="utf-8"?>
<p:tagLst xmlns:a="http://schemas.openxmlformats.org/drawingml/2006/main" xmlns:r="http://schemas.openxmlformats.org/officeDocument/2006/relationships" xmlns:p="http://schemas.openxmlformats.org/presentationml/2006/main">
  <p:tag name="CHART" val="ctFinanceSource"/>
</p:tagLst>
</file>

<file path=ppt/tags/tag24.xml><?xml version="1.0" encoding="utf-8"?>
<p:tagLst xmlns:a="http://schemas.openxmlformats.org/drawingml/2006/main" xmlns:r="http://schemas.openxmlformats.org/officeDocument/2006/relationships" xmlns:p="http://schemas.openxmlformats.org/presentationml/2006/main">
  <p:tag name="CHART" val="ctFinanceSource"/>
</p:tagLst>
</file>

<file path=ppt/tags/tag25.xml><?xml version="1.0" encoding="utf-8"?>
<p:tagLst xmlns:a="http://schemas.openxmlformats.org/drawingml/2006/main" xmlns:r="http://schemas.openxmlformats.org/officeDocument/2006/relationships" xmlns:p="http://schemas.openxmlformats.org/presentationml/2006/main">
  <p:tag name="CHART" val="ctFinanceSource"/>
</p:tagLst>
</file>

<file path=ppt/tags/tag26.xml><?xml version="1.0" encoding="utf-8"?>
<p:tagLst xmlns:a="http://schemas.openxmlformats.org/drawingml/2006/main" xmlns:r="http://schemas.openxmlformats.org/officeDocument/2006/relationships" xmlns:p="http://schemas.openxmlformats.org/presentationml/2006/main">
  <p:tag name="CHART" val="ctFinanceSource"/>
</p:tagLst>
</file>

<file path=ppt/tags/tag27.xml><?xml version="1.0" encoding="utf-8"?>
<p:tagLst xmlns:a="http://schemas.openxmlformats.org/drawingml/2006/main" xmlns:r="http://schemas.openxmlformats.org/officeDocument/2006/relationships" xmlns:p="http://schemas.openxmlformats.org/presentationml/2006/main">
  <p:tag name="CHART" val="ctGains1"/>
</p:tagLst>
</file>

<file path=ppt/tags/tag28.xml><?xml version="1.0" encoding="utf-8"?>
<p:tagLst xmlns:a="http://schemas.openxmlformats.org/drawingml/2006/main" xmlns:r="http://schemas.openxmlformats.org/officeDocument/2006/relationships" xmlns:p="http://schemas.openxmlformats.org/presentationml/2006/main">
  <p:tag name="CHART" val="ctGains1"/>
</p:tagLst>
</file>

<file path=ppt/tags/tag29.xml><?xml version="1.0" encoding="utf-8"?>
<p:tagLst xmlns:a="http://schemas.openxmlformats.org/drawingml/2006/main" xmlns:r="http://schemas.openxmlformats.org/officeDocument/2006/relationships" xmlns:p="http://schemas.openxmlformats.org/presentationml/2006/main">
  <p:tag name="CHART" val="ctGains1"/>
</p:tagLst>
</file>

<file path=ppt/tags/tag3.xml><?xml version="1.0" encoding="utf-8"?>
<p:tagLst xmlns:a="http://schemas.openxmlformats.org/drawingml/2006/main" xmlns:r="http://schemas.openxmlformats.org/officeDocument/2006/relationships" xmlns:p="http://schemas.openxmlformats.org/presentationml/2006/main">
  <p:tag name="CHART" val="ctFacIntSat"/>
</p:tagLst>
</file>

<file path=ppt/tags/tag30.xml><?xml version="1.0" encoding="utf-8"?>
<p:tagLst xmlns:a="http://schemas.openxmlformats.org/drawingml/2006/main" xmlns:r="http://schemas.openxmlformats.org/officeDocument/2006/relationships" xmlns:p="http://schemas.openxmlformats.org/presentationml/2006/main">
  <p:tag name="CHART" val="ctGains1"/>
</p:tagLst>
</file>

<file path=ppt/tags/tag31.xml><?xml version="1.0" encoding="utf-8"?>
<p:tagLst xmlns:a="http://schemas.openxmlformats.org/drawingml/2006/main" xmlns:r="http://schemas.openxmlformats.org/officeDocument/2006/relationships" xmlns:p="http://schemas.openxmlformats.org/presentationml/2006/main">
  <p:tag name="CHART" val="ctFinanceSource"/>
</p:tagLst>
</file>

<file path=ppt/tags/tag32.xml><?xml version="1.0" encoding="utf-8"?>
<p:tagLst xmlns:a="http://schemas.openxmlformats.org/drawingml/2006/main" xmlns:r="http://schemas.openxmlformats.org/officeDocument/2006/relationships" xmlns:p="http://schemas.openxmlformats.org/presentationml/2006/main">
  <p:tag name="CHART" val="ctFinanceSource"/>
</p:tagLst>
</file>

<file path=ppt/tags/tag33.xml><?xml version="1.0" encoding="utf-8"?>
<p:tagLst xmlns:a="http://schemas.openxmlformats.org/drawingml/2006/main" xmlns:r="http://schemas.openxmlformats.org/officeDocument/2006/relationships" xmlns:p="http://schemas.openxmlformats.org/presentationml/2006/main">
  <p:tag name="CHART" val="ctGains1"/>
</p:tagLst>
</file>

<file path=ppt/tags/tag34.xml><?xml version="1.0" encoding="utf-8"?>
<p:tagLst xmlns:a="http://schemas.openxmlformats.org/drawingml/2006/main" xmlns:r="http://schemas.openxmlformats.org/officeDocument/2006/relationships" xmlns:p="http://schemas.openxmlformats.org/presentationml/2006/main">
  <p:tag name="CHART" val="ctGains1"/>
</p:tagLst>
</file>

<file path=ppt/tags/tag35.xml><?xml version="1.0" encoding="utf-8"?>
<p:tagLst xmlns:a="http://schemas.openxmlformats.org/drawingml/2006/main" xmlns:r="http://schemas.openxmlformats.org/officeDocument/2006/relationships" xmlns:p="http://schemas.openxmlformats.org/presentationml/2006/main">
  <p:tag name="CHART" val="ctGains1"/>
</p:tagLst>
</file>

<file path=ppt/tags/tag36.xml><?xml version="1.0" encoding="utf-8"?>
<p:tagLst xmlns:a="http://schemas.openxmlformats.org/drawingml/2006/main" xmlns:r="http://schemas.openxmlformats.org/officeDocument/2006/relationships" xmlns:p="http://schemas.openxmlformats.org/presentationml/2006/main">
  <p:tag name="CHART" val="ctGains1"/>
</p:tagLst>
</file>

<file path=ppt/tags/tag4.xml><?xml version="1.0" encoding="utf-8"?>
<p:tagLst xmlns:a="http://schemas.openxmlformats.org/drawingml/2006/main" xmlns:r="http://schemas.openxmlformats.org/officeDocument/2006/relationships" xmlns:p="http://schemas.openxmlformats.org/presentationml/2006/main">
  <p:tag name="CHART" val="ctFinanceSource"/>
</p:tagLst>
</file>

<file path=ppt/tags/tag5.xml><?xml version="1.0" encoding="utf-8"?>
<p:tagLst xmlns:a="http://schemas.openxmlformats.org/drawingml/2006/main" xmlns:r="http://schemas.openxmlformats.org/officeDocument/2006/relationships" xmlns:p="http://schemas.openxmlformats.org/presentationml/2006/main">
  <p:tag name="CHART" val="ctFinanceSource"/>
</p:tagLst>
</file>

<file path=ppt/tags/tag6.xml><?xml version="1.0" encoding="utf-8"?>
<p:tagLst xmlns:a="http://schemas.openxmlformats.org/drawingml/2006/main" xmlns:r="http://schemas.openxmlformats.org/officeDocument/2006/relationships" xmlns:p="http://schemas.openxmlformats.org/presentationml/2006/main">
  <p:tag name="CHART" val="ctFinanceSource"/>
</p:tagLst>
</file>

<file path=ppt/tags/tag7.xml><?xml version="1.0" encoding="utf-8"?>
<p:tagLst xmlns:a="http://schemas.openxmlformats.org/drawingml/2006/main" xmlns:r="http://schemas.openxmlformats.org/officeDocument/2006/relationships" xmlns:p="http://schemas.openxmlformats.org/presentationml/2006/main">
  <p:tag name="CHART" val="ctGains1"/>
</p:tagLst>
</file>

<file path=ppt/tags/tag8.xml><?xml version="1.0" encoding="utf-8"?>
<p:tagLst xmlns:a="http://schemas.openxmlformats.org/drawingml/2006/main" xmlns:r="http://schemas.openxmlformats.org/officeDocument/2006/relationships" xmlns:p="http://schemas.openxmlformats.org/presentationml/2006/main">
  <p:tag name="CHART" val="ctGains1"/>
</p:tagLst>
</file>

<file path=ppt/tags/tag9.xml><?xml version="1.0" encoding="utf-8"?>
<p:tagLst xmlns:a="http://schemas.openxmlformats.org/drawingml/2006/main" xmlns:r="http://schemas.openxmlformats.org/officeDocument/2006/relationships" xmlns:p="http://schemas.openxmlformats.org/presentationml/2006/main">
  <p:tag name="CHART" val="ctFinanceSource"/>
</p:tagLst>
</file>

<file path=ppt/theme/theme1.xml><?xml version="1.0" encoding="utf-8"?>
<a:theme xmlns:a="http://schemas.openxmlformats.org/drawingml/2006/main" name="Teamwork">
  <a:themeElements>
    <a:clrScheme name="Teamwork 11">
      <a:dk1>
        <a:srgbClr val="FFFFFF"/>
      </a:dk1>
      <a:lt1>
        <a:srgbClr val="7680AC"/>
      </a:lt1>
      <a:dk2>
        <a:srgbClr val="213246"/>
      </a:dk2>
      <a:lt2>
        <a:srgbClr val="7680AC"/>
      </a:lt2>
      <a:accent1>
        <a:srgbClr val="7680AC"/>
      </a:accent1>
      <a:accent2>
        <a:srgbClr val="FFFF99"/>
      </a:accent2>
      <a:accent3>
        <a:srgbClr val="ABADB0"/>
      </a:accent3>
      <a:accent4>
        <a:srgbClr val="646C92"/>
      </a:accent4>
      <a:accent5>
        <a:srgbClr val="BDC0D2"/>
      </a:accent5>
      <a:accent6>
        <a:srgbClr val="E7E78A"/>
      </a:accent6>
      <a:hlink>
        <a:srgbClr val="7680AC"/>
      </a:hlink>
      <a:folHlink>
        <a:srgbClr val="7680AC"/>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Teamwork 10">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FFFF99"/>
        </a:hlink>
        <a:folHlink>
          <a:srgbClr val="CCFF66"/>
        </a:folHlink>
      </a:clrScheme>
      <a:clrMap bg1="dk2" tx1="lt1" bg2="dk1" tx2="lt2" accent1="accent1" accent2="accent2" accent3="accent3" accent4="accent4" accent5="accent5" accent6="accent6" hlink="hlink" folHlink="folHlink"/>
    </a:extraClrScheme>
    <a:extraClrScheme>
      <a:clrScheme name="Teamwork 11">
        <a:dk1>
          <a:srgbClr val="FFFFFF"/>
        </a:dk1>
        <a:lt1>
          <a:srgbClr val="7680AC"/>
        </a:lt1>
        <a:dk2>
          <a:srgbClr val="213246"/>
        </a:dk2>
        <a:lt2>
          <a:srgbClr val="7680AC"/>
        </a:lt2>
        <a:accent1>
          <a:srgbClr val="7680AC"/>
        </a:accent1>
        <a:accent2>
          <a:srgbClr val="FFFF99"/>
        </a:accent2>
        <a:accent3>
          <a:srgbClr val="ABADB0"/>
        </a:accent3>
        <a:accent4>
          <a:srgbClr val="646C92"/>
        </a:accent4>
        <a:accent5>
          <a:srgbClr val="BDC0D2"/>
        </a:accent5>
        <a:accent6>
          <a:srgbClr val="E7E78A"/>
        </a:accent6>
        <a:hlink>
          <a:srgbClr val="7680AC"/>
        </a:hlink>
        <a:folHlink>
          <a:srgbClr val="7680AC"/>
        </a:folHlink>
      </a:clrScheme>
      <a:clrMap bg1="dk2" tx1="lt1" bg2="dk1" tx2="lt2" accent1="accent1" accent2="accent2" accent3="accent3" accent4="accent4" accent5="accent5" accent6="accent6" hlink="hlink" folHlink="folHlink"/>
    </a:extraClrScheme>
    <a:extraClrScheme>
      <a:clrScheme name="Teamwork 12">
        <a:dk1>
          <a:srgbClr val="FFFFFF"/>
        </a:dk1>
        <a:lt1>
          <a:srgbClr val="7680AC"/>
        </a:lt1>
        <a:dk2>
          <a:srgbClr val="213246"/>
        </a:dk2>
        <a:lt2>
          <a:srgbClr val="7680AC"/>
        </a:lt2>
        <a:accent1>
          <a:srgbClr val="FFFFFF"/>
        </a:accent1>
        <a:accent2>
          <a:srgbClr val="FFFF99"/>
        </a:accent2>
        <a:accent3>
          <a:srgbClr val="ABADB0"/>
        </a:accent3>
        <a:accent4>
          <a:srgbClr val="646C92"/>
        </a:accent4>
        <a:accent5>
          <a:srgbClr val="FFFFFF"/>
        </a:accent5>
        <a:accent6>
          <a:srgbClr val="E7E78A"/>
        </a:accent6>
        <a:hlink>
          <a:srgbClr val="7680AC"/>
        </a:hlink>
        <a:folHlink>
          <a:srgbClr val="7680AC"/>
        </a:folHlink>
      </a:clrScheme>
      <a:clrMap bg1="dk2" tx1="lt1" bg2="dk1" tx2="lt2" accent1="accent1" accent2="accent2" accent3="accent3" accent4="accent4" accent5="accent5" accent6="accent6" hlink="hlink" folHlink="folHlink"/>
    </a:extraClrScheme>
    <a:extraClrScheme>
      <a:clrScheme name="Teamwork 13">
        <a:dk1>
          <a:srgbClr val="FFFFFF"/>
        </a:dk1>
        <a:lt1>
          <a:srgbClr val="FFFFFF"/>
        </a:lt1>
        <a:dk2>
          <a:srgbClr val="213246"/>
        </a:dk2>
        <a:lt2>
          <a:srgbClr val="7680AC"/>
        </a:lt2>
        <a:accent1>
          <a:srgbClr val="7680AC"/>
        </a:accent1>
        <a:accent2>
          <a:srgbClr val="FFFF99"/>
        </a:accent2>
        <a:accent3>
          <a:srgbClr val="ABADB0"/>
        </a:accent3>
        <a:accent4>
          <a:srgbClr val="DADADA"/>
        </a:accent4>
        <a:accent5>
          <a:srgbClr val="BDC0D2"/>
        </a:accent5>
        <a:accent6>
          <a:srgbClr val="E7E78A"/>
        </a:accent6>
        <a:hlink>
          <a:srgbClr val="7680AC"/>
        </a:hlink>
        <a:folHlink>
          <a:srgbClr val="7680AC"/>
        </a:folHlink>
      </a:clrScheme>
      <a:clrMap bg1="dk2" tx1="lt1" bg2="dk1" tx2="lt2" accent1="accent1" accent2="accent2" accent3="accent3" accent4="accent4" accent5="accent5" accent6="accent6" hlink="hlink" folHlink="folHlink"/>
    </a:extraClrScheme>
    <a:extraClrScheme>
      <a:clrScheme name="Teamwork 14">
        <a:dk1>
          <a:srgbClr val="FFFFFF"/>
        </a:dk1>
        <a:lt1>
          <a:srgbClr val="FFFFFF"/>
        </a:lt1>
        <a:dk2>
          <a:srgbClr val="213246"/>
        </a:dk2>
        <a:lt2>
          <a:srgbClr val="7680AC"/>
        </a:lt2>
        <a:accent1>
          <a:srgbClr val="7680AC"/>
        </a:accent1>
        <a:accent2>
          <a:srgbClr val="FFFF99"/>
        </a:accent2>
        <a:accent3>
          <a:srgbClr val="ABADB0"/>
        </a:accent3>
        <a:accent4>
          <a:srgbClr val="DADADA"/>
        </a:accent4>
        <a:accent5>
          <a:srgbClr val="BDC0D2"/>
        </a:accent5>
        <a:accent6>
          <a:srgbClr val="E7E78A"/>
        </a:accent6>
        <a:hlink>
          <a:srgbClr val="7680AC"/>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20780</TotalTime>
  <Words>4093</Words>
  <Application>Microsoft Office PowerPoint</Application>
  <PresentationFormat>On-screen Show (4:3)</PresentationFormat>
  <Paragraphs>766</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Teamwork</vt:lpstr>
      <vt:lpstr>University of Baltimore  Your First College Year Survey  2015 Results</vt:lpstr>
      <vt:lpstr>The First Year is Important…</vt:lpstr>
      <vt:lpstr>Table of Contents</vt:lpstr>
      <vt:lpstr>A Note about CIRP Constructs</vt:lpstr>
      <vt:lpstr>PowerPoint Presentation</vt:lpstr>
      <vt:lpstr>Demographics</vt:lpstr>
      <vt:lpstr>Financing College</vt:lpstr>
      <vt:lpstr> Financing College The percentage of students with at least some funds  from these various sources.</vt:lpstr>
      <vt:lpstr> Financing College Do you have any concern about your ability  to finance your college education?</vt:lpstr>
      <vt:lpstr>Adjustment to College</vt:lpstr>
      <vt:lpstr>Academic Adjustment  Academic Adjustment measures the ease with which students adjust to the  academic demands of college. </vt:lpstr>
      <vt:lpstr>Sense of Belonging  The campus community is a powerful source of influence on students’ development.  Sense of Belonging measures the extent to which students feel a sense of academic and social integration on campus.</vt:lpstr>
      <vt:lpstr>Navigational Action   These items illustrate how often students participated in institutional programs or  engaged in activities that would help them successfully traverse the institution.</vt:lpstr>
      <vt:lpstr>Navigational Action   These items illustrate how often students participated in institutional programs or  engaged in activities that would help them successfully traverse the institution.</vt:lpstr>
      <vt:lpstr>Academic Outcomes and Experiences</vt:lpstr>
      <vt:lpstr>Habits of Mind   Habits of Mind is a unified measure of the behaviors and traits associated with academic success. These learning behaviors are seen as the foundation for lifelong learning.</vt:lpstr>
      <vt:lpstr>PowerPoint Presentation</vt:lpstr>
      <vt:lpstr>PowerPoint Presentation</vt:lpstr>
      <vt:lpstr> Faculty Interaction  Faculty Interaction: Contact and Communication measures the amount and type of interactions students have with faculty that are appropriate for the first year of college,  as well as satisfaction with these issues.</vt:lpstr>
      <vt:lpstr> Academic Disengagement  Academic Disengagement measures the extent to which students engage in  behaviors that are inconsistent with academic success.  </vt:lpstr>
      <vt:lpstr>Academic Validation  Faculty interactions in the classroom can foster students’ academic development.  These items measure the extent to which students’ view of faculty actions in class  reflects concern for their academic success.</vt:lpstr>
      <vt:lpstr>General Interpersonal Validation  These items measure the extent to which students believe faculty and staff provide  attention to their development.</vt:lpstr>
      <vt:lpstr>General Interpersonal Validation  These items measure the extent to which students believe faculty and staff provide  attention to their development.</vt:lpstr>
      <vt:lpstr>Academic Outcomes   These items illustrate students’ views of their academic skills and abilities.</vt:lpstr>
      <vt:lpstr>Academic Outcomes   These items illustrate important academic experiences and how students  compare to their peers.</vt:lpstr>
      <vt:lpstr>Academic Enhancement Experiences  Opportunities to apply learning inside and outside the classroom deepen students’ academic involvement, allowing them to make meaningful intellectual connections and communicate their knowledge to others.</vt:lpstr>
      <vt:lpstr>Active and Collaborative Learning   These items illustrate the extent to which students are deepening their knowledge of  course material through interaction with faculty and other students.</vt:lpstr>
      <vt:lpstr>Active and Collaborative Learning   These items illustrate the extent to which students are deepening their knowledge of  course material through interaction with faculty and other students.</vt:lpstr>
      <vt:lpstr>Co-Curricular Experiences</vt:lpstr>
      <vt:lpstr>PowerPoint Presentation</vt:lpstr>
      <vt:lpstr> Civic Engagement  Engaged citizens are a critical element in the functioning of our democratic society.  Civic Engagement measures the extent to which students are motivated and  involved in civic, electoral, and political activities.</vt:lpstr>
      <vt:lpstr> Civic Awareness  The ability to evaluate, question, and develop solutions affecting their local and  global communities is an important skill. Civic Awareness measures students’ understanding of the issues facing their community, nation, and the world.</vt:lpstr>
      <vt:lpstr> Positive Cross-Racial Interaction  Contact with diverse students allows students to gain valuable insights about  themselves and others. Positive Cross-Racial Interaction is a unified measure of  students’ level of positive interaction with diverse peers.</vt:lpstr>
      <vt:lpstr> Negative Cross-Racial Interaction   Contact with diverse students allows students to gain valuable insights about  themselves and others. Negative Cross-Racial Interaction is a unified measure of students’ level of negative interaction with diverse peers.</vt:lpstr>
      <vt:lpstr>Campus Climate and Diversity   A diverse and inclusive campus environment strengthens students’ learning experience and prepares them to participate in an increasingly diverse society. </vt:lpstr>
      <vt:lpstr>Satisfaction with Campus Diversity   A diverse campus – including students, faculty, and ideas – has a powerful impact  on the student experience. These items gauge students’ satisfaction with the diversity  of faculty, student body, and beliefs. </vt:lpstr>
      <vt:lpstr>Health and Wellness  Students’ physical and emotional well-being can affect many important aspects of the student experience including academic performance and persistence. These items gauge student behaviors, attitudes, and experiences related to health and wellness.</vt:lpstr>
      <vt:lpstr>Health and Wellness   Students’ physical and emotional well-being can affect many important aspects of the student experience including academic performance and persistence. These items gauge student behaviors, attitudes, and experiences related to health and wellness.</vt:lpstr>
      <vt:lpstr>Health and Wellness </vt:lpstr>
      <vt:lpstr>Health and Wellness </vt:lpstr>
      <vt:lpstr>Satisfaction</vt:lpstr>
      <vt:lpstr> Satisfaction with Coursework  Satisfaction with Coursework measures the extent to which students see their coursework as relevant, useful, and applicable to their academic success and future plans.</vt:lpstr>
      <vt:lpstr> Overall Satisfaction  Overall Satisfaction is a unified measure of students’ satisfaction with the  college experience.</vt:lpstr>
      <vt:lpstr>Satisfaction with Academic Support and Courses   Gauges use of and satisfaction with campus academic support structures and types of coursework required in general education.</vt:lpstr>
      <vt:lpstr>Satisfaction with Academic Support and Courses   Gauges use of and satisfaction with campus academic support structures and types of coursework required in general education.</vt:lpstr>
      <vt:lpstr>Satisfaction with Academic Support and Courses   Gauges use of and satisfaction with campus academic support structures and types of coursework required in general education.</vt:lpstr>
      <vt:lpstr>Satisfaction with Services and Community  Where students live, how they are oriented to the campus, and the support they receive during the first year are important determinants of their college experience. These items gauge use of and satisfaction with campus services and general community.</vt:lpstr>
      <vt:lpstr>Future Plans </vt:lpstr>
      <vt:lpstr>Future Plans   What do you think you will be doing in Fall 2015?</vt:lpstr>
      <vt:lpstr>Future Plans   Do you plan to do any of the following this summer?</vt:lpstr>
      <vt:lpstr>PowerPoint Presentation</vt:lpstr>
    </vt:vector>
  </TitlesOfParts>
  <Company>UCLA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 Your First College Year</dc:title>
  <dc:creator>larellano</dc:creator>
  <cp:lastModifiedBy>vallejos</cp:lastModifiedBy>
  <cp:revision>1087</cp:revision>
  <dcterms:created xsi:type="dcterms:W3CDTF">2007-06-27T16:52:25Z</dcterms:created>
  <dcterms:modified xsi:type="dcterms:W3CDTF">2015-07-18T00:37:01Z</dcterms:modified>
</cp:coreProperties>
</file>