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20" r:id="rId5"/>
    <p:sldId id="321" r:id="rId6"/>
    <p:sldId id="322" r:id="rId7"/>
    <p:sldId id="340" r:id="rId8"/>
    <p:sldId id="326" r:id="rId9"/>
    <p:sldId id="323" r:id="rId10"/>
    <p:sldId id="327" r:id="rId11"/>
    <p:sldId id="286" r:id="rId12"/>
    <p:sldId id="287" r:id="rId13"/>
    <p:sldId id="307" r:id="rId14"/>
    <p:sldId id="292" r:id="rId15"/>
    <p:sldId id="293" r:id="rId16"/>
    <p:sldId id="308" r:id="rId17"/>
    <p:sldId id="317" r:id="rId18"/>
    <p:sldId id="318" r:id="rId19"/>
    <p:sldId id="309" r:id="rId20"/>
    <p:sldId id="305" r:id="rId21"/>
    <p:sldId id="306" r:id="rId22"/>
    <p:sldId id="339" r:id="rId23"/>
    <p:sldId id="338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129" d="100"/>
          <a:sy n="129" d="100"/>
        </p:scale>
        <p:origin x="28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6434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CF3E3D0-BFA7-4472-B946-1B941C206A3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6433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C384B65-BA79-4B22-BB89-E1E68E823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8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724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724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B7A58BE-9DAD-4EAB-AE7E-05F4B041883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7"/>
            <a:ext cx="5608320" cy="366077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3037840" cy="46672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677"/>
            <a:ext cx="3037840" cy="46672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10C1EAE5-515A-4EC5-AFBA-2C67E2A0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EAE5-515A-4EC5-AFBA-2C67E2A012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EAE5-515A-4EC5-AFBA-2C67E2A012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72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3E2F-58CD-44DF-A5E1-CAAEBAD6A7C3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C9A7-5D0C-4898-885B-1B58F9796609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2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FAB-AADD-4EED-8579-1E89D97D7214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6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A3F3-7C95-4950-B1B0-F15777BDB02E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7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F166-0EAF-4477-BB58-AC701315F2CC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5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825F-EF55-4F95-A326-115A5F338E23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1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D6E-6265-4919-8E35-165304C42381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8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E546D-1EEC-488A-84C8-6686CA93B789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D831-C80C-468B-9B87-8D6EE8BD3588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2040-96E9-4F54-9E14-4DD29C9C9DE8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9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022C-993C-482A-845F-3373BF8F3BDB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2972-2B9C-44F9-B843-432FA7E54A9B}" type="datetime1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957E-58BF-4197-A73E-F22D87DCB5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84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506" y="152400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States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Re-Accreditation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315200" cy="4114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Town Hall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29,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9:00-10:00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Webpage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://www.ubalt.edu/institutional_effectiveness/middle-states.cfm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752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2:  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Solidifying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9310" cy="3763963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 Yes on all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4:  Leadership and Governance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 Administration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 Integrity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  Solidifying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53340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Initiatives</a:t>
            </a:r>
          </a:p>
          <a:p>
            <a:pPr marL="0" indent="0" algn="ctr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realigned the university’s administrative structure around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focused on student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data sharing have been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strengthened.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assessment of shared governance.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support for adjunct faculty (i.e., dedicated webpage, professional development opportunities, satisfaction survey in Fall)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09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Solidifying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Leadership &amp;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799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Continuous Improvement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Governance: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implement recommendations from 2016 assessment of shared governance.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and Culture: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implement recommendations from 2016 COACHE survey of faculty satisfaction.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satisfaction surveys of staff and adjunct faculty.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University campus climate survey.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Leadership: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Develop timelines and process for more comprehensive assessment of      leadership.  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1600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 3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Commitment to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Success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 Yes on all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 Student Admissions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 Student Support Services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 Assessment of Student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06"/>
            <a:ext cx="8229600" cy="148669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</a:t>
            </a:r>
            <a:r>
              <a:rPr lang="en-US" sz="31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Student Success </a:t>
            </a:r>
            <a:r>
              <a:rPr lang="en-US" b="1" dirty="0">
                <a:solidFill>
                  <a:srgbClr val="FFFFFF"/>
                </a:solidFill>
                <a:latin typeface="Calibri"/>
              </a:rPr>
              <a:t/>
            </a:r>
            <a:br>
              <a:rPr lang="en-US" b="1" dirty="0">
                <a:solidFill>
                  <a:srgbClr val="FFFFFF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Initiatives</a:t>
            </a:r>
          </a:p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Management is More Intentional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reorganization of Enrollment Management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Marketing.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pipeline for high school students:  College readiness programs, FTP, SAI, dual enrollments.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Focus on Student Retention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reorganization to integrate Student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Affairs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Academic Affairs;  ALC into Library.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advising positions Dedicated position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Provost) focused on Student Assessment, Advising and Retention.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Analytics (EAB).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7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Student Success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963" y="1371600"/>
            <a:ext cx="8229600" cy="53498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Continuous Improvement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strategic enrollment and marketing plan.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ways to increase need-based financial aid and graduate assistants, and refine award process.</a:t>
            </a: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Retention and Support Services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comprehensive student retention plan.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implement strategies for proactive partnership between Career Center and academic affairs.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impact of mid-term grade reporting and increase faculty participation.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impact of academic advising on student persistence and graduation.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engage in course redesign for high DFW courses.</a:t>
            </a: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assessment plan for certificate programs and strengthen SLO process to gain clarity and measurement effectiveness.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 4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Aligning Educational Offerings for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Rigor and Enrollment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 Yes on all standards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 Faculty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 Educational Offerings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 General Education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 Related Educational Activities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510" y="152400"/>
            <a:ext cx="92964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/>
              <a:t>  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Theme 4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Aligning Educational Offerings for Enrollment Growth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90" y="1298517"/>
            <a:ext cx="8229600" cy="5092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Initiatives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2016 COACHE Survey.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Adjuncts:  Enhanced and updated adjunct faculty handbook; expanded adjunct orientation and professional development opportunities.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Realigned CELTT; greater emphasis on instructional technology.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Offerings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Repository -- provides greater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access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syllabi and course SLOs.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new General Education curriculum.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 Aligning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Offerings for Enrollment Growth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Continuous Improvement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increased support for faculty scholarship.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increased faculty support in support of engagement pedagogy and student success.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Offerings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strategic marketing plan to effectively differentiate UB.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strategic analysis of academic program offering.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online learning as area for enrollment growth.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impact of new Gen Ed curriculum.</a:t>
            </a:r>
          </a:p>
          <a:p>
            <a:pPr marL="457200" indent="-457200">
              <a:buFont typeface="+mj-lt"/>
              <a:buAutoNum type="arabicPeriod"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06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Compliance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52666"/>
              </p:ext>
            </p:extLst>
          </p:nvPr>
        </p:nvGraphicFramePr>
        <p:xfrm>
          <a:off x="1219200" y="859311"/>
          <a:ext cx="7191022" cy="5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3030074487"/>
                    </a:ext>
                  </a:extLst>
                </a:gridCol>
                <a:gridCol w="1628422">
                  <a:extLst>
                    <a:ext uri="{9D8B030D-6E8A-4147-A177-3AD203B41FA5}">
                      <a16:colId xmlns:a16="http://schemas.microsoft.com/office/drawing/2014/main" val="324584281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Compliance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476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 Mission and Goals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57578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Planning, Resource Allocation &amp; Institutional Renewal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80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3:  Institutional Resources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0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4:  Leadership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Governance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47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5:  Administration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72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6:  Integrity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6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7:  Institutional Assessment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11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  Student Admissions and Retention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  Student Support Services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 Faculty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 Educational Offerings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 General Education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 Related Educational Activities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 Assessment of Student Learning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MSCHE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Study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Recommendations and Key Findings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Feedback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381000"/>
            <a:ext cx="93345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MSCHE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 mean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7487"/>
            <a:ext cx="8229600" cy="4438552"/>
          </a:xfrm>
        </p:spPr>
        <p:txBody>
          <a:bodyPr>
            <a:norm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institution: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appropriate to higher education;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guided by well-defined and appropriate goals, including goals for self-learning;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established conditions and procedures under which its mission and goals can be realized;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assesses both institutional effectiveness and student learning outcomes,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for improvements;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accomplishing its missions and goals substantially;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organized, staffed and supported so that it can be expected to accomplish its mission and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011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 Goals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7487"/>
            <a:ext cx="8229600" cy="3210313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compliance with all standards</a:t>
            </a:r>
          </a:p>
          <a:p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commitment to continuous improvement</a:t>
            </a:r>
          </a:p>
          <a:p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opportunities for strategic change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Visits  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1449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Campus Visit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October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9-11</a:t>
            </a:r>
            <a:r>
              <a:rPr lang="en-US" sz="2800" b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</a:p>
          <a:p>
            <a:endParaRPr lang="en-US" sz="2800" b="1" baseline="30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Robert R. Furgason, Chair -- MSCHE 	Evaluation Team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Emeritus at Texas A&amp;M University, Corpus Christi (1990 – 2005)</a:t>
            </a:r>
          </a:p>
          <a:p>
            <a:pPr lvl="1"/>
            <a:endParaRPr lang="en-U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Campus Visit – March 13-15 (team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TDB)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UB’s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Self-Study Design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664981"/>
              </p:ext>
            </p:extLst>
          </p:nvPr>
        </p:nvGraphicFramePr>
        <p:xfrm>
          <a:off x="1143000" y="1143000"/>
          <a:ext cx="6858000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5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Context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Effectiveness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1:  Enhancing Institutional Effectiveness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1:  Mission and Goals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2:  Planning, Resource Allocation and Institutional Renewal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3:  Institutional Resources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7:  Institutional Assessment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3:  Strengthening</a:t>
                      </a:r>
                      <a:r>
                        <a:rPr lang="en-US" sz="16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Commitment to Student Success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8:  Student Admissions and Retention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9:  Student Support Services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14:  Assessment of Student Learning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2:  Solidifying Collaborative Leadership and Governance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4:  Leadership and Governance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5:  Administration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6:  Integrity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Theme 4:  Aligning Educational Offerings for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Rigor and Enrollment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10:  Faculty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11:  Educational Offerings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12:  General Education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13:  Related Educational Activities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5240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Theme 1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Institutional Effectiveness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 </a:t>
            </a:r>
            <a:br>
              <a:rPr lang="en-US" sz="2000" b="1" dirty="0"/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Compliance:  Yes on all standards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3787"/>
            <a:ext cx="8229600" cy="39925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1:  Mission and Goals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 Planning, Resource Allocation and Institutional Renewal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 Institutional Resources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 Institutional Assessment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r>
              <a:rPr lang="en-US" sz="4000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Institutional Effectiveness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Initiatives</a:t>
            </a:r>
          </a:p>
          <a:p>
            <a:pPr marL="0" indent="0" algn="ctr">
              <a:buNone/>
            </a:pP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Institutional Effectiveness structure and processes in place to support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planning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University Strategic Planning and Budgeting Committee.</a:t>
            </a: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culture of evidence-based decision making –dashboard, new IE webpage, etc.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 Enhancing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Continuous Improvement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Planning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and fully operationalize a new University Strategic Planning and Budgeting Committee; ensure integration of plans across campus.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new University Strategic Plan.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University dashboard and align performance metrics with Strategic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and Resource Alignment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Revisit budgeting process to support strategic reallocation of funds, including distribution of overhead from external grants and mechanisms to incentivize academic innovation.</a:t>
            </a:r>
          </a:p>
          <a:p>
            <a:pPr marL="0" indent="0"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Effectiveness</a:t>
            </a:r>
            <a:endParaRPr lang="en-US" alt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institutional effectiveness assessment cycle for all administrative and academic units.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foster evidence-based culture. 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57E-58BF-4197-A73E-F22D87DCB5A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275667d-306e-48de-9563-ae68c1485b56">
      <UserInfo>
        <DisplayName>Darlene Smith</DisplayName>
        <AccountId>52</AccountId>
        <AccountType/>
      </UserInfo>
      <UserInfo>
        <DisplayName>Catherine Andersen</DisplayName>
        <AccountId>37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7906C382F8A4FB48F2E69934B7430" ma:contentTypeVersion="3" ma:contentTypeDescription="Create a new document." ma:contentTypeScope="" ma:versionID="a6bf42730e892ed0bc5c1aa40dc850c0">
  <xsd:schema xmlns:xsd="http://www.w3.org/2001/XMLSchema" xmlns:xs="http://www.w3.org/2001/XMLSchema" xmlns:p="http://schemas.microsoft.com/office/2006/metadata/properties" xmlns:ns2="3275667d-306e-48de-9563-ae68c1485b56" targetNamespace="http://schemas.microsoft.com/office/2006/metadata/properties" ma:root="true" ma:fieldsID="1119e86b34c0ef63b816308b75493cbb" ns2:_="">
    <xsd:import namespace="3275667d-306e-48de-9563-ae68c1485b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5667d-306e-48de-9563-ae68c1485b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64C1E6-B257-404E-8E1C-038D6E9F7C73}">
  <ds:schemaRefs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3275667d-306e-48de-9563-ae68c1485b56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5A4EAEE-B5FB-41FA-ABC7-63F4D22D3D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75667d-306e-48de-9563-ae68c1485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0BB8AF-B95E-4B01-88B7-A4F8CD297D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944</Words>
  <Application>Microsoft Office PowerPoint</Application>
  <PresentationFormat>On-screen Show (4:3)</PresentationFormat>
  <Paragraphs>244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Middle States Re-Accreditation</vt:lpstr>
      <vt:lpstr>Agenda </vt:lpstr>
      <vt:lpstr>What does MSCHE  accreditation mean?</vt:lpstr>
      <vt:lpstr>Self-Report Goals </vt:lpstr>
      <vt:lpstr>Campus Visits  </vt:lpstr>
      <vt:lpstr>UB’s Self-Study Design</vt:lpstr>
      <vt:lpstr> Theme 1 Enhancing Institutional Effectiveness   Level of Compliance:  Yes on all standards</vt:lpstr>
      <vt:lpstr>   Theme 1 Enhancing Institutional Effectiveness </vt:lpstr>
      <vt:lpstr>   Theme 1:  Enhancing Institutional Effectiveness Recommendations for Continuous Improvement   </vt:lpstr>
      <vt:lpstr> Theme 2:   Solidifying Collaborative Leadership  and Governance </vt:lpstr>
      <vt:lpstr> Theme 2:  Solidifying Collaborative Leadership  &amp; Governance </vt:lpstr>
      <vt:lpstr>   Theme 2  Solidifying Collaborative Leadership &amp; Governance </vt:lpstr>
      <vt:lpstr>Theme  3  Strengthening Commitment to  Student Success</vt:lpstr>
      <vt:lpstr>  Theme 3 Strengthening Commitment to Student Success  </vt:lpstr>
      <vt:lpstr>Theme 3 Strengthening Commitment to Student Success </vt:lpstr>
      <vt:lpstr>Theme  4   Aligning Educational Offerings for Academic Rigor and Enrollment Growth</vt:lpstr>
      <vt:lpstr>    Theme 4 Aligning Educational Offerings for Enrollment Growth </vt:lpstr>
      <vt:lpstr>    Theme 4:  Aligning Educational Offerings for Enrollment Growth </vt:lpstr>
      <vt:lpstr>Summary of Compliance</vt:lpstr>
      <vt:lpstr>Questions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States Accreditation</dc:title>
  <dc:creator>Smith</dc:creator>
  <cp:lastModifiedBy>Alicia Campbell</cp:lastModifiedBy>
  <cp:revision>147</cp:revision>
  <cp:lastPrinted>2016-09-28T18:22:00Z</cp:lastPrinted>
  <dcterms:created xsi:type="dcterms:W3CDTF">2015-01-29T22:58:29Z</dcterms:created>
  <dcterms:modified xsi:type="dcterms:W3CDTF">2016-09-30T16:36:15Z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0x0101004BF7906C382F8A4FB48F2E69934B7430</vt:lpwstr>
  </property>
</Properties>
</file>