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13" r:id="rId13"/>
    <p:sldId id="279" r:id="rId14"/>
    <p:sldId id="284" r:id="rId15"/>
    <p:sldId id="285" r:id="rId16"/>
    <p:sldId id="286" r:id="rId17"/>
    <p:sldId id="287" r:id="rId18"/>
    <p:sldId id="288" r:id="rId19"/>
    <p:sldId id="307" r:id="rId20"/>
    <p:sldId id="290" r:id="rId21"/>
    <p:sldId id="291" r:id="rId22"/>
    <p:sldId id="310" r:id="rId23"/>
    <p:sldId id="292" r:id="rId24"/>
    <p:sldId id="293" r:id="rId25"/>
    <p:sldId id="294" r:id="rId26"/>
    <p:sldId id="308" r:id="rId27"/>
    <p:sldId id="314" r:id="rId28"/>
    <p:sldId id="315" r:id="rId29"/>
    <p:sldId id="316" r:id="rId30"/>
    <p:sldId id="317" r:id="rId31"/>
    <p:sldId id="318" r:id="rId32"/>
    <p:sldId id="319" r:id="rId33"/>
    <p:sldId id="309" r:id="rId34"/>
    <p:sldId id="301" r:id="rId35"/>
    <p:sldId id="302" r:id="rId36"/>
    <p:sldId id="303" r:id="rId37"/>
    <p:sldId id="311" r:id="rId38"/>
    <p:sldId id="304" r:id="rId39"/>
    <p:sldId id="305" r:id="rId40"/>
    <p:sldId id="306" r:id="rId41"/>
    <p:sldId id="339" r:id="rId42"/>
    <p:sldId id="338" r:id="rId4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707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8CF3E3D0-BFA7-4472-B946-1B941C206A35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842030"/>
            <a:ext cx="3013763" cy="46707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C384B65-BA79-4B22-BB89-E1E68E82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8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3763" cy="46736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2"/>
            <a:ext cx="3013763" cy="46736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7B7A58BE-9DAD-4EAB-AE7E-05F4B041883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79688"/>
            <a:ext cx="5563870" cy="3665776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9"/>
            <a:ext cx="3013763" cy="46736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1739"/>
            <a:ext cx="3013763" cy="46736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10C1EAE5-515A-4EC5-AFBA-2C67E2A0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EAE5-515A-4EC5-AFBA-2C67E2A012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EAE5-515A-4EC5-AFBA-2C67E2A0127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7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EAE5-515A-4EC5-AFBA-2C67E2A0127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2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3E2F-58CD-44DF-A5E1-CAAEBAD6A7C3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9A7-5D0C-4898-885B-1B58F9796609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2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FAB-AADD-4EED-8579-1E89D97D7214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6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A3F3-7C95-4950-B1B0-F15777BDB02E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7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F166-0EAF-4477-BB58-AC701315F2CC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5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825F-EF55-4F95-A326-115A5F338E23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1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D6E-6265-4919-8E35-165304C42381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8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546D-1EEC-488A-84C8-6686CA93B789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D831-C80C-468B-9B87-8D6EE8BD3588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1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2040-96E9-4F54-9E14-4DD29C9C9DE8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9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022C-993C-482A-845F-3373BF8F3BDB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2972-2B9C-44F9-B843-432FA7E54A9B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84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506" y="15240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States Accreditation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315200" cy="4114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Town Hall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20, 2016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2-4:30 pm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Webpage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://www.ubalt.edu/institutional_effectiveness/middle-states.cfm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9944"/>
            <a:ext cx="8991600" cy="148669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Allocation &amp; Institutional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Renewal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endParaRPr lang="en-US" dirty="0"/>
          </a:p>
          <a:p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Divisional and unit-level planning often effective</a:t>
            </a:r>
          </a:p>
          <a:p>
            <a:pPr lvl="2"/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.g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admission standards tightening, degree audit automation, federal work study restructuring,  IT capacity planning, and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StrengthsQuest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Incumbent on individual project manager(s) to connect with stakeholders beyond their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endParaRPr lang="en-US" alt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Divisional planning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minimally </a:t>
            </a: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with University-level processes</a:t>
            </a:r>
          </a:p>
          <a:p>
            <a:pPr lvl="2"/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.g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IT renewal/replenishment needs and major upgrades are known, but susceptible to under-funding (exacerbated by ALC)—with supplements replaced by 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decrements </a:t>
            </a: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mapping (underway) seeks more visible, relevant internal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endParaRPr lang="en-US" alt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 In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527" y="1026982"/>
            <a:ext cx="8229600" cy="5837238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Human, financial, technical,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resources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adequately provisioned</a:t>
            </a:r>
            <a:endParaRPr lang="en-US" alt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monitored via USM Dashboard, State MFR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metrics</a:t>
            </a:r>
            <a:endParaRPr lang="en-US" alt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Recently, instructional and </a:t>
            </a:r>
            <a:r>
              <a:rPr lang="en-US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spending aligned more closely with </a:t>
            </a:r>
            <a:r>
              <a:rPr lang="en-US" alt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benchmarks</a:t>
            </a:r>
            <a:endParaRPr lang="en-US" alt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facto prioritization directs resources to vital areas: Gen Ed, faculty lines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process targets control of expenses and formal oversight mechanisms</a:t>
            </a:r>
          </a:p>
          <a:p>
            <a:pPr lvl="2"/>
            <a:r>
              <a:rPr lang="en-US" alt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US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State and System budget actions is anticipated. Scenarios dovetail into </a:t>
            </a:r>
            <a:r>
              <a:rPr lang="en-US" alt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</a:t>
            </a:r>
            <a:endParaRPr lang="en-US" alt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process entails formally submitted divisional requests; challenge of multiyear priorities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on enrollment levels exacerbates planning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</a:t>
            </a:r>
            <a:r>
              <a:rPr lang="en-US" alt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</a:t>
            </a:r>
            <a:endParaRPr lang="en-US" alt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7: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assessment is supported by the Administration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structure and process is in place to support assessment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Assessment/evaluation,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varying degrees, happens in all administrative units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 assessment of Student Learning Outcomes is in progress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 assessment of administrative units is emerging (pilot) 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In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sz="4000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Institutional Effectiveness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</a:p>
          <a:p>
            <a:pPr marL="0" indent="0" algn="ctr">
              <a:buNone/>
            </a:pP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support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planning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understands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evidence-based decision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and resource allocation target institutional priorities (consistency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plant, technology,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are adequate for executing the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and System monitoring ensures performance-based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Institutional Effectiveness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 Recommendations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Related)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Convocation and early opportunities to focus annual goals and mission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Institutionalize assessment processes (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SLOs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Assessment of Administrative Units); link to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 in preparation for 2017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mapping to formalize, publicize, interrelate performance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metrics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 multiyear priorities (IT renewal, major projects) into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Institutional Effectiveness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ctr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Enhancements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three-year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 with tactical and operational plans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identified ownership to ensure integration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planning, assessment and resource allocation; set annual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pPr marL="514350" indent="-514350">
              <a:buFont typeface="+mj-lt"/>
              <a:buAutoNum type="arabicPeriod"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Realign internal and external metrics after 1-2 cycles of experience with "strategy mapping"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challenges and/or increasing mandatory costs, revise budget process to support strategic reallocation of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752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2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Solidifying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Leadership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9310" cy="3763963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4:  Leadership and Governance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 Administration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 Integrity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1096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4: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Governance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USM Board of Regents has strong bylaws and governance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structure; provides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oversight over UB and its President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MHEC provides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oversight over UB’s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providing opportunities for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constituents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faculty, staff and students – to participate in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policy and decision-making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2012, UB revised and improved its system of shared governance and is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undergoing assessment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shared governance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 Foundation serves in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advisory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to UB and provides supplemental resources to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</a:t>
            </a:r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Compliance: Yes</a:t>
            </a:r>
            <a:endParaRPr lang="en-US" sz="4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5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10" y="1219200"/>
            <a:ext cx="8229600" cy="61190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President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superior qualifications and experience to administer and lead the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UB’s senior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team has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training, background and experience to carry out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 responsibilities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 of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realigned the university’s administrative structure around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 data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inform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decision-making,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enhanced data-sharing has encouraged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evidence driven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reviews occur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annually for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leaders,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institutional effectiveness for administrative units is underway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</a:t>
            </a:r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Compliance: Yes</a:t>
            </a:r>
            <a:endParaRPr lang="en-US" sz="5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UB’s policies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procedures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compliant 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USM  policies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 conveys its expectations of ethical conduct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multiple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 is proactive in developing a culture of nondiscrimination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and intellectual freedom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protected by policy, culture,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Compliance: 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Introductory Remarks – President Schmoke</a:t>
            </a:r>
          </a:p>
          <a:p>
            <a:pPr marL="40005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accreditation by MSCHE mean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MSCHE Matters – Provost Smith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of the Self-Study: Expectations and Implications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Design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– Associate Provost Andersen 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MSCHE Work Groups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Standards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Feedback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55" y="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Theme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Solidifying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Leadership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533400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</a:p>
          <a:p>
            <a:pPr marL="0" indent="0">
              <a:buNone/>
            </a:pPr>
            <a:endParaRPr lang="en-US" sz="3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Regents has well documented policies and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procedures; provides UB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effective guidance and support</a:t>
            </a:r>
          </a:p>
          <a:p>
            <a:pPr lvl="0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 provides supplemental resources and acts in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advisory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to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university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restructuring of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realigned the university’s administrative structure around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focused on student success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and data sharing have been strengthened  </a:t>
            </a:r>
          </a:p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shared governance; has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undergone multiple rounds of assessment and implementation bringing meaningful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and staff accept and execute numerous committee and other service activities for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betterment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university and UB’s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09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Solidifying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Leadership &amp;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7995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 Recommendations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(Compliance Related)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resources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and timely appointment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adjunct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Undertake research to better understand the impact, if any, of course availability on student progression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information is readily available to current and prospective students in regards to graduation rates,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retention, certification/licensing pass rates, placement data and program specific learning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 and disseminate findings from COACHE survey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administrative organizational chart to reflect changes</a:t>
            </a:r>
            <a:endParaRPr lang="en-US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2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Solidifying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Leadership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Governance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Enhancements</a:t>
            </a:r>
          </a:p>
          <a:p>
            <a:pPr marL="0" indent="0" algn="ctr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 and focus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on mission including enhancing student success and the student experience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Fully implement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plan for administrative units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assessments for continuous improvement of administrative structure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 assessment efforts to enhance date-informed decision-making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Formalize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shared governance and include Staff Senate designated administrative liaison (VP for HR) on Executive Team to assure staff voice to leadership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admissions standards for short- and long-term impact on students 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updates and reinforcement of key policies and procedures, particularly awareness of ethical conduct, an annual activity to complement the orientation period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that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being provided, Degree Audit and EAB, are working as well as they potentially can within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 3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Commitment to Student Success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50676"/>
            <a:ext cx="8229600" cy="36115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8:  Student Admissions and Retention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 Student Support Services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 Assessment of Student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Standard 8: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67" y="1447799"/>
            <a:ext cx="8229600" cy="5273675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endParaRPr lang="en-US" dirty="0"/>
          </a:p>
          <a:p>
            <a:r>
              <a:rPr lang="en-US" sz="8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  <a:endParaRPr lang="en-US" sz="8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Retention and Graduation Rates for First-Time, Full-Time Freshmen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determining student success:</a:t>
            </a:r>
          </a:p>
          <a:p>
            <a:pPr lvl="2"/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 GPA</a:t>
            </a:r>
          </a:p>
          <a:p>
            <a:pPr lvl="2"/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 Scores</a:t>
            </a:r>
          </a:p>
          <a:p>
            <a:pPr lvl="2"/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Adjusted Gross Income</a:t>
            </a:r>
          </a:p>
          <a:p>
            <a:pPr lvl="2"/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 or Grant Recipient Status</a:t>
            </a:r>
          </a:p>
          <a:p>
            <a:pPr lvl="2"/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short-term 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long-term enrollment 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  <a:endParaRPr lang="en-US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changes will continue to impact enrollment 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strength and efforts in this area should be supported 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sz="8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8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Compliance: In Process</a:t>
            </a:r>
            <a:endParaRPr lang="en-US" sz="8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65041"/>
              </p:ext>
            </p:extLst>
          </p:nvPr>
        </p:nvGraphicFramePr>
        <p:xfrm>
          <a:off x="1752600" y="2667000"/>
          <a:ext cx="5029200" cy="469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851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2007​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2008​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2009​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629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37%​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43%​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32%​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5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Standard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Services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08" y="1219200"/>
            <a:ext cx="8229600" cy="51371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support services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well-matched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population; continuing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new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meet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needs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Advising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linchpin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student success, crossing academic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affairs; more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should be given to caseloads, professional development opportunities, and support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advisors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for and received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USM enhancement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additional advising support and reduce these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Career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aligned with industry standards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Compliance: 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26" y="89470"/>
            <a:ext cx="7867212" cy="113948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14: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54540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Findings: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made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2013 but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insufficient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is often incomplete, lacking evidence of closing the loop</a:t>
            </a:r>
          </a:p>
          <a:p>
            <a:pPr lvl="1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Compliance:  In Process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143335"/>
              </p:ext>
            </p:extLst>
          </p:nvPr>
        </p:nvGraphicFramePr>
        <p:xfrm>
          <a:off x="846144" y="1878006"/>
          <a:ext cx="3654425" cy="2516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6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1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9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Assessment Plans on File (April 2016)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Graduate Programs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Undergraduate Programs 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MSB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</a:p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(3/3)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</a:p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(3/3)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CPA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</a:p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(9/9)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</a:p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(7/7)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</a:p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(10/10)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</a:p>
                    <a:p>
                      <a:pPr marL="8255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(11/11)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7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LAW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(1/1)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9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</a:p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(28/28)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</a:p>
                    <a:p>
                      <a:pPr marL="85725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(21/21)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10291"/>
              </p:ext>
            </p:extLst>
          </p:nvPr>
        </p:nvGraphicFramePr>
        <p:xfrm>
          <a:off x="2209800" y="4874587"/>
          <a:ext cx="4038600" cy="704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2482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Semester​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% of Syllabi with measurable SLOs​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513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Fall 2015​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60%​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513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Spring 2016​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67%​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599371"/>
              </p:ext>
            </p:extLst>
          </p:nvPr>
        </p:nvGraphicFramePr>
        <p:xfrm>
          <a:off x="4889513" y="1876737"/>
          <a:ext cx="3733800" cy="240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3444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Assessment Plans on File​ (April 2016)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Co-Curricular and Non-Academic Units 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444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Student Affairs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90%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(9/10) 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444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Enrollment Management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(3/3)​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444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Advising (CAS, CPA, MSB)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100%​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(3/3)​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444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Freshmen/Sophomore Program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In process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444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Total​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88%​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(15/17)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06"/>
            <a:ext cx="8229600" cy="148669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</a:t>
            </a:r>
            <a:r>
              <a:rPr lang="en-US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 to Student Success </a:t>
            </a:r>
            <a:r>
              <a:rPr lang="en-US" b="1" dirty="0">
                <a:solidFill>
                  <a:srgbClr val="FFFFFF"/>
                </a:solidFill>
                <a:latin typeface="Calibri"/>
              </a:rPr>
              <a:t/>
            </a:r>
            <a:br>
              <a:rPr lang="en-US" b="1" dirty="0">
                <a:solidFill>
                  <a:srgbClr val="FFFFFF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Staff support for students 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 becoming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24/7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 (off hours support from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Langsdale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ALC, etc.)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of assessment aided by centralization of efforts in Provost’s Office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reorganization of Enrollment Management and Student Affairs Divisions to support enrollment and retention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</a:t>
            </a:r>
            <a:r>
              <a:rPr lang="en-US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 to Student Success </a:t>
            </a:r>
            <a:r>
              <a:rPr lang="en-US" sz="4000" b="1" dirty="0">
                <a:solidFill>
                  <a:srgbClr val="FFFFFF"/>
                </a:solidFill>
                <a:latin typeface="Calibri"/>
              </a:rPr>
              <a:t/>
            </a:r>
            <a:br>
              <a:rPr lang="en-US" sz="4000" b="1" dirty="0">
                <a:solidFill>
                  <a:srgbClr val="FFFFFF"/>
                </a:solidFill>
                <a:latin typeface="Calibri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906552"/>
            <a:ext cx="8229600" cy="48149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 Recommendations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(Compliance Related)</a:t>
            </a:r>
          </a:p>
          <a:p>
            <a:pPr marL="0" indent="0" algn="ctr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Strategic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Planning group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Finalize and implement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(recruitment and retention)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Reach 100% compliance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assessment and inclusion of measurable SLOs 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syllabi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651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Commitment to Student Success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Enhancements</a:t>
            </a: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Institutionalize systematic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for assessment and build into faculty/staff workload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and assess enrollment plan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 attention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recruitment and retention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consistent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performance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success; include benchmarks and longitudinal data for comparative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ways for Career &amp; Professional Development Center to partner more intentionally with faculty and students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381000"/>
            <a:ext cx="93345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MSCHE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 mean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47487"/>
            <a:ext cx="8229600" cy="4438552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institution: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appropriate to higher education;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guided by well-defined and appropriate goals, including goals for self-learning;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established conditions and procedures under which its mission and goals can be realized;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assesses both institutional effectiveness and student learning outcomes,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for improvements;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accomplishing its missions and goals substantially; and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organized, staffed and supported so that it can be expected to accomplish its mission and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 4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Aligning Educational Offerings for Enrollment Growth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10:  Faculty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 Educational Offerings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 General Education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 Related Educational Activities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55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10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Faculty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31949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well qualified;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professionally accredited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and system level for faculty evaluation,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develop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curricula;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and policies in place at college and university level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upport for faculty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 and professional development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CELTT supports faculty development in teaching and experiential learning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enriched by facul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engaged in community  (clinical/adjunct faculty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Yes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11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Offerings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USM mandated program review and external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key programs provide foundation for continuous improvement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culture of assessment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to develop/assess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SLOs 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incorporation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assessment into curricular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library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to support curriculum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ssessment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Achievement and Learning Center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 of course offerings at UB, USG, online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Refocus 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enrollment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attention on accelerated learning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</a:t>
            </a:r>
          </a:p>
          <a:p>
            <a:pPr marL="457200" lvl="1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In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2441"/>
            <a:ext cx="8229600" cy="11554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12: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on a long tradition of a Gen Ed core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investment – General Education Council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redesigns; based on AAC&amp;U LEAP outcomes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Sequenced core curriculum and sequenced learning outcomes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First-Year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Seminar, First-Year Writing and First-Year Learning Communities, Information Literacy, Sophomore Seminar, Common Read, Ethical Issues, Advanced Composition and Research, Capstone courses</a:t>
            </a:r>
          </a:p>
          <a:p>
            <a:pPr lvl="2"/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strengthening of intercultural competence, global learning, and technological fluency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transparency issues regarding competency-based course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Confusion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In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9220200" cy="944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Standard 13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Activities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courses; WRIT300 earlier in the sequence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Learning Institute: program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increased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rates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utilize existing learning objectives, course descriptions, and assessment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learning; Experiential learning - study abroad, internship opportunities, service learning, and undergraduate research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Shady Grove delivery parallels main campus; student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delivery growth and opportunities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learning strategic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in development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59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Theme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Aligning Educational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Offerings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Enrollment Growth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81917" cy="498475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credentials and standing in community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engagement by faculty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satisfaction with research, facilities, collaboration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Program-specific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options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Literacy program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Ongoing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learning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Faculty-led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taskforce redesign with a transfer-friendly structure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resources dedicated to General Education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developmental programs/coursework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opportunities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Shady Grove, Certificate, Online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and experiential learning as opportunities for UB distinction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5510" y="152400"/>
            <a:ext cx="9296400" cy="1325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sz="3600" b="1" dirty="0"/>
              <a:t>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Theme 4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Aligning Educational Offerings for Enrollment Growth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9866"/>
            <a:ext cx="8229600" cy="46482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 Recommendations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(Compliance Related)</a:t>
            </a: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regularly-scheduled peer teaching evaluations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 and update faculty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faculty orientation w/adjuncts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processes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and prioritization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alignment of student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 and program-level 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greater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access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syllabi and course SLOs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new General Education Redesign; continue assessment of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Education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Theme 4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Aligning Educational Offerings for Enrollment Growth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33400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Enhancements</a:t>
            </a: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 faculty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for full-time and adjunct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support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faculty in instructional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resources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faculty scholarship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graduate assistantships, scholarships and student research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interdisciplinary collaboration for accelerated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weekend, evening and veteran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Online Learning for strategic enrollment growth; scale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Gen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pathways to the majors;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 courses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schools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achievement institutes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xpand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 Programs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06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Compliance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82772"/>
              </p:ext>
            </p:extLst>
          </p:nvPr>
        </p:nvGraphicFramePr>
        <p:xfrm>
          <a:off x="304800" y="838200"/>
          <a:ext cx="8534400" cy="5933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622">
                  <a:extLst>
                    <a:ext uri="{9D8B030D-6E8A-4147-A177-3AD203B41FA5}">
                      <a16:colId xmlns:a16="http://schemas.microsoft.com/office/drawing/2014/main" xmlns="" val="3030074487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xmlns="" val="3245842815"/>
                    </a:ext>
                  </a:extLst>
                </a:gridCol>
                <a:gridCol w="1343378">
                  <a:extLst>
                    <a:ext uri="{9D8B030D-6E8A-4147-A177-3AD203B41FA5}">
                      <a16:colId xmlns:a16="http://schemas.microsoft.com/office/drawing/2014/main" xmlns="" val="159829419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Compliance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476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  Mission and Goals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6857578"/>
                  </a:ext>
                </a:extLst>
              </a:tr>
              <a:tr h="4727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 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Planning, Resource Allocation &amp; Institutional Renewal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9680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3:  Institutional Resources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760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4:  Leadership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Governance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47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5:  Administration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772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6:  Integrity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96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7:  Institutional Assessment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6115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  Student Admissions and Retention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  Student Support Services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 Faculty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 Educational Offerings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 General Education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 Related Educational Activities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 Assessment of Student Learning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UB’s Self-Study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974674"/>
              </p:ext>
            </p:extLst>
          </p:nvPr>
        </p:nvGraphicFramePr>
        <p:xfrm>
          <a:off x="1143000" y="1143000"/>
          <a:ext cx="6858000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1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Context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 Effectiveness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2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1:  Enhancing Institutional Effectiveness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1:  Mission and Goals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2:  Planning, Resource Allocation and Institutional Renewal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3:  Institutional Resources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7:  Institutional Assessment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3:  Strengthening</a:t>
                      </a:r>
                      <a:r>
                        <a:rPr lang="en-US" sz="16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Commitment to Student Success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8:  Student Admissions and Retention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9:  Student Support Services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14:  Assessment of Student Learning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2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2:  Solidifying Collaborative Leadership and Governance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4:  Leadership and Governance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5:  Administration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6:  Integrity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4:  Aligning Educational Offerings for Enrollment Growth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10:  Faculty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11:  Educational Offerings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12:  General Education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13:  Related Educational Activities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3187"/>
            <a:ext cx="8610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Committee: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Co-Liaisons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Work Group Co-Chairs (3 faculty; 3 admin.)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President’s Designee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Institutional Research Member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UB Governance reps (faculty, staff, student senates)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UBF Board Member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Finance and Administration Designee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USM Board of Regents Member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Working Groups: 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represent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 cross-section of UB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8001000" cy="701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Timeline Moving Forward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7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Summer 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2016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Drafts of Self-Study completed and distributed for comments to Steering Committee and key university individuals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 2016</a:t>
            </a:r>
            <a:endParaRPr lang="en-US" sz="2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Town Hall meeting with UB community (September)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Self-Study revised and shared with community for input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Self-Study revised draft submitted to Dr.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Furgason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Ferguson visits campus 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(October 10-11)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Town Hall meeting with UB community (October)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Self-Study submitted to MSCHE Commission (December)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7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Spring 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  <a:endParaRPr lang="en-US" sz="2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MSCHE Self-Study Team visit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(Mid-March – April)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Robert R.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Furgason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Chair</a:t>
            </a:r>
            <a:b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MSCHE Evaluation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Emeritus at Texas A&amp;M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University, Corpus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 (1990 – 2005)</a:t>
            </a:r>
          </a:p>
          <a:p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the Harte Research Institute for Gulf of Mexico Studies at Texas A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(2005 – 2011)</a:t>
            </a:r>
          </a:p>
          <a:p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PRR Review Team member for two institutions and in Spring 2015 served on Self-Study Review Team at the Universidad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Politecnica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Puerto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Rico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5240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Institutional Effectiveness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 </a:t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3787"/>
            <a:ext cx="8229600" cy="39925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1:  Mission and Goals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 Planning, Resource Allocation and Institutional Renewal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 Institutional Resources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 Institutional Assessment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 Mission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113213"/>
          </a:xfrm>
        </p:spPr>
        <p:txBody>
          <a:bodyPr>
            <a:norm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embraced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and UB community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colleges and schools aligned with institutional mission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and Objectives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 Strategic Plan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with mission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in place for reviewing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Compliance: Yes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275667d-306e-48de-9563-ae68c1485b56">
      <UserInfo>
        <DisplayName>Darlene Smith</DisplayName>
        <AccountId>52</AccountId>
        <AccountType/>
      </UserInfo>
      <UserInfo>
        <DisplayName>Catherine Andersen</DisplayName>
        <AccountId>37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7906C382F8A4FB48F2E69934B7430" ma:contentTypeVersion="3" ma:contentTypeDescription="Create a new document." ma:contentTypeScope="" ma:versionID="a6bf42730e892ed0bc5c1aa40dc850c0">
  <xsd:schema xmlns:xsd="http://www.w3.org/2001/XMLSchema" xmlns:xs="http://www.w3.org/2001/XMLSchema" xmlns:p="http://schemas.microsoft.com/office/2006/metadata/properties" xmlns:ns2="3275667d-306e-48de-9563-ae68c1485b56" targetNamespace="http://schemas.microsoft.com/office/2006/metadata/properties" ma:root="true" ma:fieldsID="1119e86b34c0ef63b816308b75493cbb" ns2:_="">
    <xsd:import namespace="3275667d-306e-48de-9563-ae68c1485b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75667d-306e-48de-9563-ae68c1485b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0BB8AF-B95E-4B01-88B7-A4F8CD297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64C1E6-B257-404E-8E1C-038D6E9F7C73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3275667d-306e-48de-9563-ae68c1485b56"/>
  </ds:schemaRefs>
</ds:datastoreItem>
</file>

<file path=customXml/itemProps3.xml><?xml version="1.0" encoding="utf-8"?>
<ds:datastoreItem xmlns:ds="http://schemas.openxmlformats.org/officeDocument/2006/customXml" ds:itemID="{85A4EAEE-B5FB-41FA-ABC7-63F4D22D3D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75667d-306e-48de-9563-ae68c1485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2603</Words>
  <Application>Microsoft Office PowerPoint</Application>
  <PresentationFormat>On-screen Show (4:3)</PresentationFormat>
  <Paragraphs>545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Middle States Accreditation</vt:lpstr>
      <vt:lpstr>Agenda </vt:lpstr>
      <vt:lpstr>What does MSCHE  accreditation mean?</vt:lpstr>
      <vt:lpstr>UB’s Self-Study</vt:lpstr>
      <vt:lpstr>Organizational Structure</vt:lpstr>
      <vt:lpstr>PowerPoint Presentation</vt:lpstr>
      <vt:lpstr>Dr. Robert R. Furgason, Chair MSCHE Evaluation Team</vt:lpstr>
      <vt:lpstr> Theme 1 Enhancing Institutional Effectiveness   </vt:lpstr>
      <vt:lpstr>   Standard 1:  Mission and Goals </vt:lpstr>
      <vt:lpstr>   Standard 2:  Planning,  Resource Allocation &amp; Institutional Renewal </vt:lpstr>
      <vt:lpstr>   Standard 3:  Institutional Resources </vt:lpstr>
      <vt:lpstr>   Standard 7: Institutional Assessment </vt:lpstr>
      <vt:lpstr>   Theme 1 Enhancing Institutional Effectiveness </vt:lpstr>
      <vt:lpstr>   Theme 1 Enhancing Institutional Effectiveness </vt:lpstr>
      <vt:lpstr>   Theme 1 Enhancing Institutional Effectiveness </vt:lpstr>
      <vt:lpstr> Theme 2 Solidifying Collaborative Leadership  and Governance </vt:lpstr>
      <vt:lpstr>  Standard 4: Leadership and Governance </vt:lpstr>
      <vt:lpstr>  Standard 5: Administration </vt:lpstr>
      <vt:lpstr>  Standard 6: Integrity </vt:lpstr>
      <vt:lpstr>  Theme 2 Solidifying Collaborative Leadership &amp; Governance </vt:lpstr>
      <vt:lpstr>   Theme 2  Solidifying Collaborative Leadership &amp; Governance </vt:lpstr>
      <vt:lpstr>Theme 2 Solidifying Collaborative Leadership &amp; Governance</vt:lpstr>
      <vt:lpstr> Theme  3  Strengthening Commitment to Student Success </vt:lpstr>
      <vt:lpstr>   Standard 8: Student Admissions  and Retention  </vt:lpstr>
      <vt:lpstr>  Standard 9: Student Support Services </vt:lpstr>
      <vt:lpstr>   Standard 14: Assessment of  Student Learning  </vt:lpstr>
      <vt:lpstr>  Theme 3 Strengthening Commitment to Student Success  </vt:lpstr>
      <vt:lpstr>  Theme 3 Strengthening Commitment to Student Success  </vt:lpstr>
      <vt:lpstr>Theme 3 Strengthening Commitment to Student Success </vt:lpstr>
      <vt:lpstr>Theme  4   Aligning Educational Offerings for Enrollment Growth</vt:lpstr>
      <vt:lpstr>  Standard 10: Faculty </vt:lpstr>
      <vt:lpstr>  Standard 11: Educational Offerings </vt:lpstr>
      <vt:lpstr>  Standard 12: General Education </vt:lpstr>
      <vt:lpstr>  Standard 13:  Related Educational Activities </vt:lpstr>
      <vt:lpstr>  Theme 4 Aligning Educational Offerings for Enrollment Growth </vt:lpstr>
      <vt:lpstr>    Theme 4 Aligning Educational Offerings for Enrollment Growth </vt:lpstr>
      <vt:lpstr>    Theme 4 Aligning Educational Offerings for Enrollment Growth </vt:lpstr>
      <vt:lpstr>Summary of Compliance</vt:lpstr>
      <vt:lpstr>Questions?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States Accreditation</dc:title>
  <dc:creator>Smith</dc:creator>
  <cp:lastModifiedBy>Alicia Campbell</cp:lastModifiedBy>
  <cp:revision>120</cp:revision>
  <cp:lastPrinted>2016-04-19T13:57:42Z</cp:lastPrinted>
  <dcterms:created xsi:type="dcterms:W3CDTF">2015-01-29T22:58:29Z</dcterms:created>
  <dcterms:modified xsi:type="dcterms:W3CDTF">2016-04-22T14:20:23Z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0x0101004BF7906C382F8A4FB48F2E69934B7430</vt:lpwstr>
  </property>
</Properties>
</file>