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sldIdLst>
    <p:sldId id="263" r:id="rId5"/>
    <p:sldId id="291" r:id="rId6"/>
    <p:sldId id="296" r:id="rId7"/>
    <p:sldId id="300" r:id="rId8"/>
  </p:sldIdLst>
  <p:sldSz cx="9144000" cy="6858000" type="screen4x3"/>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iver Vatanperver" initials="OV" lastIdx="1" clrIdx="0">
    <p:extLst>
      <p:ext uri="{19B8F6BF-5375-455C-9EA6-DF929625EA0E}">
        <p15:presenceInfo xmlns:p15="http://schemas.microsoft.com/office/powerpoint/2012/main" userId="Oliver Vatanperver" providerId="None"/>
      </p:ext>
    </p:extLst>
  </p:cmAuthor>
  <p:cmAuthor id="2" name="Roxie Shabazz" initials="RS" lastIdx="6" clrIdx="1">
    <p:extLst>
      <p:ext uri="{19B8F6BF-5375-455C-9EA6-DF929625EA0E}">
        <p15:presenceInfo xmlns:p15="http://schemas.microsoft.com/office/powerpoint/2012/main" userId="Roxie Shabaz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675A9"/>
    <a:srgbClr val="0076A8"/>
    <a:srgbClr val="008A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2281" autoAdjust="0"/>
  </p:normalViewPr>
  <p:slideViewPr>
    <p:cSldViewPr snapToGrid="0" snapToObjects="1">
      <p:cViewPr varScale="1">
        <p:scale>
          <a:sx n="150" d="100"/>
          <a:sy n="150" d="100"/>
        </p:scale>
        <p:origin x="150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xie Shabazz" userId="a1d2b613-9a3e-4756-92c5-482c2c9f663a" providerId="ADAL" clId="{3FA2C099-365C-43B5-B85F-92325D6ECCCD}"/>
    <pc:docChg chg="delSld modSld delMainMaster">
      <pc:chgData name="Roxie Shabazz" userId="a1d2b613-9a3e-4756-92c5-482c2c9f663a" providerId="ADAL" clId="{3FA2C099-365C-43B5-B85F-92325D6ECCCD}" dt="2023-10-04T13:59:55.691" v="45" actId="20577"/>
      <pc:docMkLst>
        <pc:docMk/>
      </pc:docMkLst>
      <pc:sldChg chg="del">
        <pc:chgData name="Roxie Shabazz" userId="a1d2b613-9a3e-4756-92c5-482c2c9f663a" providerId="ADAL" clId="{3FA2C099-365C-43B5-B85F-92325D6ECCCD}" dt="2023-10-04T13:59:17.768" v="24" actId="2696"/>
        <pc:sldMkLst>
          <pc:docMk/>
          <pc:sldMk cId="1831882959" sldId="257"/>
        </pc:sldMkLst>
      </pc:sldChg>
      <pc:sldChg chg="modSp">
        <pc:chgData name="Roxie Shabazz" userId="a1d2b613-9a3e-4756-92c5-482c2c9f663a" providerId="ADAL" clId="{3FA2C099-365C-43B5-B85F-92325D6ECCCD}" dt="2023-10-04T13:58:42.554" v="13" actId="20577"/>
        <pc:sldMkLst>
          <pc:docMk/>
          <pc:sldMk cId="4213999275" sldId="263"/>
        </pc:sldMkLst>
        <pc:spChg chg="mod">
          <ac:chgData name="Roxie Shabazz" userId="a1d2b613-9a3e-4756-92c5-482c2c9f663a" providerId="ADAL" clId="{3FA2C099-365C-43B5-B85F-92325D6ECCCD}" dt="2023-10-04T13:58:42.554" v="13" actId="20577"/>
          <ac:spMkLst>
            <pc:docMk/>
            <pc:sldMk cId="4213999275" sldId="263"/>
            <ac:spMk id="2" creationId="{BD8993D3-CCE8-85D3-5398-230C4919A8C1}"/>
          </ac:spMkLst>
        </pc:spChg>
        <pc:spChg chg="mod">
          <ac:chgData name="Roxie Shabazz" userId="a1d2b613-9a3e-4756-92c5-482c2c9f663a" providerId="ADAL" clId="{3FA2C099-365C-43B5-B85F-92325D6ECCCD}" dt="2023-10-04T13:58:35.152" v="10" actId="20577"/>
          <ac:spMkLst>
            <pc:docMk/>
            <pc:sldMk cId="4213999275" sldId="263"/>
            <ac:spMk id="3" creationId="{7C01A581-375E-78D7-7F94-2D31EF90F771}"/>
          </ac:spMkLst>
        </pc:spChg>
      </pc:sldChg>
      <pc:sldChg chg="del">
        <pc:chgData name="Roxie Shabazz" userId="a1d2b613-9a3e-4756-92c5-482c2c9f663a" providerId="ADAL" clId="{3FA2C099-365C-43B5-B85F-92325D6ECCCD}" dt="2023-10-04T13:59:10.503" v="19" actId="2696"/>
        <pc:sldMkLst>
          <pc:docMk/>
          <pc:sldMk cId="3652452727" sldId="264"/>
        </pc:sldMkLst>
      </pc:sldChg>
      <pc:sldChg chg="del">
        <pc:chgData name="Roxie Shabazz" userId="a1d2b613-9a3e-4756-92c5-482c2c9f663a" providerId="ADAL" clId="{3FA2C099-365C-43B5-B85F-92325D6ECCCD}" dt="2023-10-04T13:58:50.421" v="14" actId="2696"/>
        <pc:sldMkLst>
          <pc:docMk/>
          <pc:sldMk cId="3470640470" sldId="267"/>
        </pc:sldMkLst>
      </pc:sldChg>
      <pc:sldChg chg="del">
        <pc:chgData name="Roxie Shabazz" userId="a1d2b613-9a3e-4756-92c5-482c2c9f663a" providerId="ADAL" clId="{3FA2C099-365C-43B5-B85F-92325D6ECCCD}" dt="2023-10-04T13:59:17.768" v="23" actId="2696"/>
        <pc:sldMkLst>
          <pc:docMk/>
          <pc:sldMk cId="3402368416" sldId="271"/>
        </pc:sldMkLst>
      </pc:sldChg>
      <pc:sldChg chg="del">
        <pc:chgData name="Roxie Shabazz" userId="a1d2b613-9a3e-4756-92c5-482c2c9f663a" providerId="ADAL" clId="{3FA2C099-365C-43B5-B85F-92325D6ECCCD}" dt="2023-10-04T13:59:26.664" v="25" actId="2696"/>
        <pc:sldMkLst>
          <pc:docMk/>
          <pc:sldMk cId="3154899320" sldId="273"/>
        </pc:sldMkLst>
      </pc:sldChg>
      <pc:sldChg chg="del">
        <pc:chgData name="Roxie Shabazz" userId="a1d2b613-9a3e-4756-92c5-482c2c9f663a" providerId="ADAL" clId="{3FA2C099-365C-43B5-B85F-92325D6ECCCD}" dt="2023-10-04T13:59:10.534" v="22" actId="2696"/>
        <pc:sldMkLst>
          <pc:docMk/>
          <pc:sldMk cId="898419969" sldId="286"/>
        </pc:sldMkLst>
      </pc:sldChg>
      <pc:sldChg chg="del">
        <pc:chgData name="Roxie Shabazz" userId="a1d2b613-9a3e-4756-92c5-482c2c9f663a" providerId="ADAL" clId="{3FA2C099-365C-43B5-B85F-92325D6ECCCD}" dt="2023-10-04T13:59:26.664" v="26" actId="2696"/>
        <pc:sldMkLst>
          <pc:docMk/>
          <pc:sldMk cId="1370120267" sldId="288"/>
        </pc:sldMkLst>
      </pc:sldChg>
      <pc:sldChg chg="del">
        <pc:chgData name="Roxie Shabazz" userId="a1d2b613-9a3e-4756-92c5-482c2c9f663a" providerId="ADAL" clId="{3FA2C099-365C-43B5-B85F-92325D6ECCCD}" dt="2023-10-04T13:58:53.912" v="15" actId="2696"/>
        <pc:sldMkLst>
          <pc:docMk/>
          <pc:sldMk cId="3421694519" sldId="289"/>
        </pc:sldMkLst>
      </pc:sldChg>
      <pc:sldChg chg="modSp modTransition">
        <pc:chgData name="Roxie Shabazz" userId="a1d2b613-9a3e-4756-92c5-482c2c9f663a" providerId="ADAL" clId="{3FA2C099-365C-43B5-B85F-92325D6ECCCD}" dt="2023-10-04T13:59:55.691" v="45" actId="20577"/>
        <pc:sldMkLst>
          <pc:docMk/>
          <pc:sldMk cId="532800454" sldId="296"/>
        </pc:sldMkLst>
        <pc:spChg chg="mod">
          <ac:chgData name="Roxie Shabazz" userId="a1d2b613-9a3e-4756-92c5-482c2c9f663a" providerId="ADAL" clId="{3FA2C099-365C-43B5-B85F-92325D6ECCCD}" dt="2023-10-04T13:59:55.691" v="45" actId="20577"/>
          <ac:spMkLst>
            <pc:docMk/>
            <pc:sldMk cId="532800454" sldId="296"/>
            <ac:spMk id="4" creationId="{BFE2BCAB-F9A1-4169-98C5-68DA01FA16CE}"/>
          </ac:spMkLst>
        </pc:spChg>
      </pc:sldChg>
      <pc:sldChg chg="del">
        <pc:chgData name="Roxie Shabazz" userId="a1d2b613-9a3e-4756-92c5-482c2c9f663a" providerId="ADAL" clId="{3FA2C099-365C-43B5-B85F-92325D6ECCCD}" dt="2023-10-04T13:59:00.224" v="17" actId="2696"/>
        <pc:sldMkLst>
          <pc:docMk/>
          <pc:sldMk cId="1578292807" sldId="298"/>
        </pc:sldMkLst>
      </pc:sldChg>
      <pc:sldChg chg="del">
        <pc:chgData name="Roxie Shabazz" userId="a1d2b613-9a3e-4756-92c5-482c2c9f663a" providerId="ADAL" clId="{3FA2C099-365C-43B5-B85F-92325D6ECCCD}" dt="2023-10-04T13:59:00.224" v="16" actId="2696"/>
        <pc:sldMkLst>
          <pc:docMk/>
          <pc:sldMk cId="510338231" sldId="299"/>
        </pc:sldMkLst>
      </pc:sldChg>
      <pc:sldChg chg="modTransition">
        <pc:chgData name="Roxie Shabazz" userId="a1d2b613-9a3e-4756-92c5-482c2c9f663a" providerId="ADAL" clId="{3FA2C099-365C-43B5-B85F-92325D6ECCCD}" dt="2023-10-04T13:59:43.718" v="43"/>
        <pc:sldMkLst>
          <pc:docMk/>
          <pc:sldMk cId="3777176267" sldId="300"/>
        </pc:sldMkLst>
      </pc:sldChg>
      <pc:sldChg chg="del">
        <pc:chgData name="Roxie Shabazz" userId="a1d2b613-9a3e-4756-92c5-482c2c9f663a" providerId="ADAL" clId="{3FA2C099-365C-43B5-B85F-92325D6ECCCD}" dt="2023-10-04T13:59:00.240" v="18" actId="2696"/>
        <pc:sldMkLst>
          <pc:docMk/>
          <pc:sldMk cId="3794271723" sldId="301"/>
        </pc:sldMkLst>
      </pc:sldChg>
      <pc:sldChg chg="del">
        <pc:chgData name="Roxie Shabazz" userId="a1d2b613-9a3e-4756-92c5-482c2c9f663a" providerId="ADAL" clId="{3FA2C099-365C-43B5-B85F-92325D6ECCCD}" dt="2023-10-04T13:59:10.534" v="21" actId="2696"/>
        <pc:sldMkLst>
          <pc:docMk/>
          <pc:sldMk cId="3034828568" sldId="302"/>
        </pc:sldMkLst>
      </pc:sldChg>
      <pc:sldChg chg="del">
        <pc:chgData name="Roxie Shabazz" userId="a1d2b613-9a3e-4756-92c5-482c2c9f663a" providerId="ADAL" clId="{3FA2C099-365C-43B5-B85F-92325D6ECCCD}" dt="2023-10-04T13:59:10.519" v="20" actId="2696"/>
        <pc:sldMkLst>
          <pc:docMk/>
          <pc:sldMk cId="3223409407" sldId="304"/>
        </pc:sldMkLst>
      </pc:sldChg>
      <pc:sldMasterChg chg="del delSldLayout">
        <pc:chgData name="Roxie Shabazz" userId="a1d2b613-9a3e-4756-92c5-482c2c9f663a" providerId="ADAL" clId="{3FA2C099-365C-43B5-B85F-92325D6ECCCD}" dt="2023-10-04T13:59:26.680" v="39" actId="2696"/>
        <pc:sldMasterMkLst>
          <pc:docMk/>
          <pc:sldMasterMk cId="3798355744" sldId="2147483673"/>
        </pc:sldMasterMkLst>
        <pc:sldLayoutChg chg="del">
          <pc:chgData name="Roxie Shabazz" userId="a1d2b613-9a3e-4756-92c5-482c2c9f663a" providerId="ADAL" clId="{3FA2C099-365C-43B5-B85F-92325D6ECCCD}" dt="2023-10-04T13:59:26.664" v="27" actId="2696"/>
          <pc:sldLayoutMkLst>
            <pc:docMk/>
            <pc:sldMasterMk cId="3798355744" sldId="2147483673"/>
            <pc:sldLayoutMk cId="3215452708" sldId="2147483674"/>
          </pc:sldLayoutMkLst>
        </pc:sldLayoutChg>
        <pc:sldLayoutChg chg="del">
          <pc:chgData name="Roxie Shabazz" userId="a1d2b613-9a3e-4756-92c5-482c2c9f663a" providerId="ADAL" clId="{3FA2C099-365C-43B5-B85F-92325D6ECCCD}" dt="2023-10-04T13:59:26.664" v="28" actId="2696"/>
          <pc:sldLayoutMkLst>
            <pc:docMk/>
            <pc:sldMasterMk cId="3798355744" sldId="2147483673"/>
            <pc:sldLayoutMk cId="1458193929" sldId="2147483675"/>
          </pc:sldLayoutMkLst>
        </pc:sldLayoutChg>
        <pc:sldLayoutChg chg="del">
          <pc:chgData name="Roxie Shabazz" userId="a1d2b613-9a3e-4756-92c5-482c2c9f663a" providerId="ADAL" clId="{3FA2C099-365C-43B5-B85F-92325D6ECCCD}" dt="2023-10-04T13:59:26.664" v="29" actId="2696"/>
          <pc:sldLayoutMkLst>
            <pc:docMk/>
            <pc:sldMasterMk cId="3798355744" sldId="2147483673"/>
            <pc:sldLayoutMk cId="2655993237" sldId="2147483676"/>
          </pc:sldLayoutMkLst>
        </pc:sldLayoutChg>
        <pc:sldLayoutChg chg="del">
          <pc:chgData name="Roxie Shabazz" userId="a1d2b613-9a3e-4756-92c5-482c2c9f663a" providerId="ADAL" clId="{3FA2C099-365C-43B5-B85F-92325D6ECCCD}" dt="2023-10-04T13:59:26.664" v="30" actId="2696"/>
          <pc:sldLayoutMkLst>
            <pc:docMk/>
            <pc:sldMasterMk cId="3798355744" sldId="2147483673"/>
            <pc:sldLayoutMk cId="25264859" sldId="2147483677"/>
          </pc:sldLayoutMkLst>
        </pc:sldLayoutChg>
        <pc:sldLayoutChg chg="del">
          <pc:chgData name="Roxie Shabazz" userId="a1d2b613-9a3e-4756-92c5-482c2c9f663a" providerId="ADAL" clId="{3FA2C099-365C-43B5-B85F-92325D6ECCCD}" dt="2023-10-04T13:59:26.664" v="31" actId="2696"/>
          <pc:sldLayoutMkLst>
            <pc:docMk/>
            <pc:sldMasterMk cId="3798355744" sldId="2147483673"/>
            <pc:sldLayoutMk cId="3728109163" sldId="2147483678"/>
          </pc:sldLayoutMkLst>
        </pc:sldLayoutChg>
        <pc:sldLayoutChg chg="del">
          <pc:chgData name="Roxie Shabazz" userId="a1d2b613-9a3e-4756-92c5-482c2c9f663a" providerId="ADAL" clId="{3FA2C099-365C-43B5-B85F-92325D6ECCCD}" dt="2023-10-04T13:59:26.664" v="32" actId="2696"/>
          <pc:sldLayoutMkLst>
            <pc:docMk/>
            <pc:sldMasterMk cId="3798355744" sldId="2147483673"/>
            <pc:sldLayoutMk cId="2995124564" sldId="2147483679"/>
          </pc:sldLayoutMkLst>
        </pc:sldLayoutChg>
        <pc:sldLayoutChg chg="del">
          <pc:chgData name="Roxie Shabazz" userId="a1d2b613-9a3e-4756-92c5-482c2c9f663a" providerId="ADAL" clId="{3FA2C099-365C-43B5-B85F-92325D6ECCCD}" dt="2023-10-04T13:59:26.664" v="33" actId="2696"/>
          <pc:sldLayoutMkLst>
            <pc:docMk/>
            <pc:sldMasterMk cId="3798355744" sldId="2147483673"/>
            <pc:sldLayoutMk cId="4070469573" sldId="2147483680"/>
          </pc:sldLayoutMkLst>
        </pc:sldLayoutChg>
        <pc:sldLayoutChg chg="del">
          <pc:chgData name="Roxie Shabazz" userId="a1d2b613-9a3e-4756-92c5-482c2c9f663a" providerId="ADAL" clId="{3FA2C099-365C-43B5-B85F-92325D6ECCCD}" dt="2023-10-04T13:59:26.680" v="34" actId="2696"/>
          <pc:sldLayoutMkLst>
            <pc:docMk/>
            <pc:sldMasterMk cId="3798355744" sldId="2147483673"/>
            <pc:sldLayoutMk cId="4257582031" sldId="2147483681"/>
          </pc:sldLayoutMkLst>
        </pc:sldLayoutChg>
        <pc:sldLayoutChg chg="del">
          <pc:chgData name="Roxie Shabazz" userId="a1d2b613-9a3e-4756-92c5-482c2c9f663a" providerId="ADAL" clId="{3FA2C099-365C-43B5-B85F-92325D6ECCCD}" dt="2023-10-04T13:59:26.680" v="35" actId="2696"/>
          <pc:sldLayoutMkLst>
            <pc:docMk/>
            <pc:sldMasterMk cId="3798355744" sldId="2147483673"/>
            <pc:sldLayoutMk cId="3579131603" sldId="2147483682"/>
          </pc:sldLayoutMkLst>
        </pc:sldLayoutChg>
        <pc:sldLayoutChg chg="del">
          <pc:chgData name="Roxie Shabazz" userId="a1d2b613-9a3e-4756-92c5-482c2c9f663a" providerId="ADAL" clId="{3FA2C099-365C-43B5-B85F-92325D6ECCCD}" dt="2023-10-04T13:59:26.680" v="36" actId="2696"/>
          <pc:sldLayoutMkLst>
            <pc:docMk/>
            <pc:sldMasterMk cId="3798355744" sldId="2147483673"/>
            <pc:sldLayoutMk cId="2455511917" sldId="2147483683"/>
          </pc:sldLayoutMkLst>
        </pc:sldLayoutChg>
        <pc:sldLayoutChg chg="del">
          <pc:chgData name="Roxie Shabazz" userId="a1d2b613-9a3e-4756-92c5-482c2c9f663a" providerId="ADAL" clId="{3FA2C099-365C-43B5-B85F-92325D6ECCCD}" dt="2023-10-04T13:59:26.680" v="37" actId="2696"/>
          <pc:sldLayoutMkLst>
            <pc:docMk/>
            <pc:sldMasterMk cId="3798355744" sldId="2147483673"/>
            <pc:sldLayoutMk cId="2486275974" sldId="2147483684"/>
          </pc:sldLayoutMkLst>
        </pc:sldLayoutChg>
        <pc:sldLayoutChg chg="del">
          <pc:chgData name="Roxie Shabazz" userId="a1d2b613-9a3e-4756-92c5-482c2c9f663a" providerId="ADAL" clId="{3FA2C099-365C-43B5-B85F-92325D6ECCCD}" dt="2023-10-04T13:59:26.680" v="38" actId="2696"/>
          <pc:sldLayoutMkLst>
            <pc:docMk/>
            <pc:sldMasterMk cId="3798355744" sldId="2147483673"/>
            <pc:sldLayoutMk cId="2989786478" sldId="214748368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76363" cy="470895"/>
          </a:xfrm>
          <a:prstGeom prst="rect">
            <a:avLst/>
          </a:prstGeom>
        </p:spPr>
        <p:txBody>
          <a:bodyPr vert="horz" lIns="94171" tIns="47085" rIns="94171" bIns="47085" rtlCol="0"/>
          <a:lstStyle>
            <a:lvl1pPr algn="l">
              <a:defRPr sz="1200"/>
            </a:lvl1pPr>
          </a:lstStyle>
          <a:p>
            <a:endParaRPr lang="en-US"/>
          </a:p>
        </p:txBody>
      </p:sp>
      <p:sp>
        <p:nvSpPr>
          <p:cNvPr id="3" name="Date Placeholder 2"/>
          <p:cNvSpPr>
            <a:spLocks noGrp="1"/>
          </p:cNvSpPr>
          <p:nvPr>
            <p:ph type="dt" idx="1"/>
          </p:nvPr>
        </p:nvSpPr>
        <p:spPr>
          <a:xfrm>
            <a:off x="4021296" y="2"/>
            <a:ext cx="3076363" cy="470895"/>
          </a:xfrm>
          <a:prstGeom prst="rect">
            <a:avLst/>
          </a:prstGeom>
        </p:spPr>
        <p:txBody>
          <a:bodyPr vert="horz" lIns="94171" tIns="47085" rIns="94171" bIns="47085" rtlCol="0"/>
          <a:lstStyle>
            <a:lvl1pPr algn="r">
              <a:defRPr sz="1200"/>
            </a:lvl1pPr>
          </a:lstStyle>
          <a:p>
            <a:fld id="{2E25284D-A793-9A4F-98BA-5385D7A5EBFB}" type="datetimeFigureOut">
              <a:rPr lang="en-US" smtClean="0"/>
              <a:t>10/4/2023</a:t>
            </a:fld>
            <a:endParaRPr lang="en-US"/>
          </a:p>
        </p:txBody>
      </p:sp>
      <p:sp>
        <p:nvSpPr>
          <p:cNvPr id="4" name="Slide Image Placeholder 3"/>
          <p:cNvSpPr>
            <a:spLocks noGrp="1" noRot="1" noChangeAspect="1"/>
          </p:cNvSpPr>
          <p:nvPr>
            <p:ph type="sldImg" idx="2"/>
          </p:nvPr>
        </p:nvSpPr>
        <p:spPr>
          <a:xfrm>
            <a:off x="1438275" y="1173163"/>
            <a:ext cx="4222750" cy="3167062"/>
          </a:xfrm>
          <a:prstGeom prst="rect">
            <a:avLst/>
          </a:prstGeom>
          <a:noFill/>
          <a:ln w="12700">
            <a:solidFill>
              <a:prstClr val="black"/>
            </a:solidFill>
          </a:ln>
        </p:spPr>
        <p:txBody>
          <a:bodyPr vert="horz" lIns="94171" tIns="47085" rIns="94171" bIns="47085" rtlCol="0" anchor="ctr"/>
          <a:lstStyle/>
          <a:p>
            <a:endParaRPr lang="en-US"/>
          </a:p>
        </p:txBody>
      </p:sp>
      <p:sp>
        <p:nvSpPr>
          <p:cNvPr id="5" name="Notes Placeholder 4"/>
          <p:cNvSpPr>
            <a:spLocks noGrp="1"/>
          </p:cNvSpPr>
          <p:nvPr>
            <p:ph type="body" sz="quarter" idx="3"/>
          </p:nvPr>
        </p:nvSpPr>
        <p:spPr>
          <a:xfrm>
            <a:off x="709930" y="4516676"/>
            <a:ext cx="5679440" cy="3695462"/>
          </a:xfrm>
          <a:prstGeom prst="rect">
            <a:avLst/>
          </a:prstGeom>
        </p:spPr>
        <p:txBody>
          <a:bodyPr vert="horz" lIns="94171" tIns="47085" rIns="94171" bIns="4708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914409"/>
            <a:ext cx="3076363" cy="470894"/>
          </a:xfrm>
          <a:prstGeom prst="rect">
            <a:avLst/>
          </a:prstGeom>
        </p:spPr>
        <p:txBody>
          <a:bodyPr vert="horz" lIns="94171" tIns="47085" rIns="94171" bIns="47085" rtlCol="0" anchor="b"/>
          <a:lstStyle>
            <a:lvl1pPr algn="l">
              <a:defRPr sz="1200"/>
            </a:lvl1pPr>
          </a:lstStyle>
          <a:p>
            <a:endParaRPr lang="en-US"/>
          </a:p>
        </p:txBody>
      </p:sp>
      <p:sp>
        <p:nvSpPr>
          <p:cNvPr id="7" name="Slide Number Placeholder 6"/>
          <p:cNvSpPr>
            <a:spLocks noGrp="1"/>
          </p:cNvSpPr>
          <p:nvPr>
            <p:ph type="sldNum" sz="quarter" idx="5"/>
          </p:nvPr>
        </p:nvSpPr>
        <p:spPr>
          <a:xfrm>
            <a:off x="4021296" y="8914409"/>
            <a:ext cx="3076363" cy="470894"/>
          </a:xfrm>
          <a:prstGeom prst="rect">
            <a:avLst/>
          </a:prstGeom>
        </p:spPr>
        <p:txBody>
          <a:bodyPr vert="horz" lIns="94171" tIns="47085" rIns="94171" bIns="47085" rtlCol="0" anchor="b"/>
          <a:lstStyle>
            <a:lvl1pPr algn="r">
              <a:defRPr sz="1200"/>
            </a:lvl1pPr>
          </a:lstStyle>
          <a:p>
            <a:fld id="{D46DB283-5DD0-0449-8C35-47A566126AC9}" type="slidenum">
              <a:rPr lang="en-US" smtClean="0"/>
              <a:t>‹#›</a:t>
            </a:fld>
            <a:endParaRPr lang="en-US"/>
          </a:p>
        </p:txBody>
      </p:sp>
    </p:spTree>
    <p:extLst>
      <p:ext uri="{BB962C8B-B14F-4D97-AF65-F5344CB8AC3E}">
        <p14:creationId xmlns:p14="http://schemas.microsoft.com/office/powerpoint/2010/main" val="17475760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 we want to provide an infrastructure and training</a:t>
            </a:r>
          </a:p>
        </p:txBody>
      </p:sp>
      <p:sp>
        <p:nvSpPr>
          <p:cNvPr id="4" name="Slide Number Placeholder 3"/>
          <p:cNvSpPr>
            <a:spLocks noGrp="1"/>
          </p:cNvSpPr>
          <p:nvPr>
            <p:ph type="sldNum" sz="quarter" idx="5"/>
          </p:nvPr>
        </p:nvSpPr>
        <p:spPr/>
        <p:txBody>
          <a:bodyPr/>
          <a:lstStyle/>
          <a:p>
            <a:fld id="{D46DB283-5DD0-0449-8C35-47A566126AC9}" type="slidenum">
              <a:rPr lang="en-US" smtClean="0"/>
              <a:t>2</a:t>
            </a:fld>
            <a:endParaRPr lang="en-US" dirty="0"/>
          </a:p>
        </p:txBody>
      </p:sp>
    </p:spTree>
    <p:extLst>
      <p:ext uri="{BB962C8B-B14F-4D97-AF65-F5344CB8AC3E}">
        <p14:creationId xmlns:p14="http://schemas.microsoft.com/office/powerpoint/2010/main" val="1051876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Calibri" panose="020F0502020204030204" pitchFamily="34" charset="0"/>
                <a:ea typeface="Calibri" panose="020F0502020204030204" pitchFamily="34" charset="0"/>
                <a:cs typeface="Times New Roman" panose="02020603050405020304" pitchFamily="18" charset="0"/>
              </a:rPr>
              <a:t>Working with the Merrick School of Business to develop graduate pipeline for cohorts from universities in India, partnering with </a:t>
            </a:r>
            <a:r>
              <a:rPr lang="en-US" dirty="0"/>
              <a:t>EducationUSA a U.S. Department of State network of over 430 international student advising centers in more than 175 countries and territories. </a:t>
            </a:r>
          </a:p>
          <a:p>
            <a:endParaRPr lang="en-US" dirty="0"/>
          </a:p>
        </p:txBody>
      </p:sp>
      <p:sp>
        <p:nvSpPr>
          <p:cNvPr id="4" name="Slide Number Placeholder 3"/>
          <p:cNvSpPr>
            <a:spLocks noGrp="1"/>
          </p:cNvSpPr>
          <p:nvPr>
            <p:ph type="sldNum" sz="quarter" idx="5"/>
          </p:nvPr>
        </p:nvSpPr>
        <p:spPr/>
        <p:txBody>
          <a:bodyPr/>
          <a:lstStyle/>
          <a:p>
            <a:fld id="{D46DB283-5DD0-0449-8C35-47A566126AC9}" type="slidenum">
              <a:rPr lang="en-US" smtClean="0"/>
              <a:t>3</a:t>
            </a:fld>
            <a:endParaRPr lang="en-US" dirty="0"/>
          </a:p>
        </p:txBody>
      </p:sp>
    </p:spTree>
    <p:extLst>
      <p:ext uri="{BB962C8B-B14F-4D97-AF65-F5344CB8AC3E}">
        <p14:creationId xmlns:p14="http://schemas.microsoft.com/office/powerpoint/2010/main" val="572871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6DB283-5DD0-0449-8C35-47A566126AC9}" type="slidenum">
              <a:rPr lang="en-US" smtClean="0"/>
              <a:t>4</a:t>
            </a:fld>
            <a:endParaRPr lang="en-US" dirty="0"/>
          </a:p>
        </p:txBody>
      </p:sp>
    </p:spTree>
    <p:extLst>
      <p:ext uri="{BB962C8B-B14F-4D97-AF65-F5344CB8AC3E}">
        <p14:creationId xmlns:p14="http://schemas.microsoft.com/office/powerpoint/2010/main" val="29510987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452176"/>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p:cNvSpPr>
            <a:spLocks noGrp="1"/>
          </p:cNvSpPr>
          <p:nvPr>
            <p:ph type="ctrTitle" hasCustomPrompt="1"/>
          </p:nvPr>
        </p:nvSpPr>
        <p:spPr>
          <a:xfrm>
            <a:off x="685800" y="770094"/>
            <a:ext cx="7772400" cy="2387600"/>
          </a:xfrm>
        </p:spPr>
        <p:txBody>
          <a:bodyPr anchor="b"/>
          <a:lstStyle>
            <a:lvl1pPr algn="ctr">
              <a:defRPr sz="6000">
                <a:solidFill>
                  <a:srgbClr val="1675A9"/>
                </a:solidFill>
              </a:defRPr>
            </a:lvl1pPr>
          </a:lstStyle>
          <a:p>
            <a:r>
              <a:rPr lang="en-US" dirty="0"/>
              <a:t>CLICK TO EDIT MASTER TITLE STYLE</a:t>
            </a:r>
          </a:p>
        </p:txBody>
      </p:sp>
      <p:sp>
        <p:nvSpPr>
          <p:cNvPr id="7" name="Rectangle 6"/>
          <p:cNvSpPr/>
          <p:nvPr userDrawn="1"/>
        </p:nvSpPr>
        <p:spPr>
          <a:xfrm>
            <a:off x="0" y="6145967"/>
            <a:ext cx="9144000" cy="712033"/>
          </a:xfrm>
          <a:prstGeom prst="rect">
            <a:avLst/>
          </a:prstGeom>
          <a:solidFill>
            <a:srgbClr val="167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0233" y="6281137"/>
            <a:ext cx="1945117" cy="47054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15777"/>
            <a:ext cx="2949178" cy="1600200"/>
          </a:xfrm>
        </p:spPr>
        <p:txBody>
          <a:bodyPr anchor="b"/>
          <a:lstStyle>
            <a:lvl1pPr>
              <a:defRPr sz="3200">
                <a:solidFill>
                  <a:srgbClr val="1675A9"/>
                </a:solidFill>
              </a:defRPr>
            </a:lvl1pPr>
          </a:lstStyle>
          <a:p>
            <a:r>
              <a:rPr lang="en-US" dirty="0"/>
              <a:t>CLICK TO EDIT MASTER TITLE STYLE</a:t>
            </a:r>
          </a:p>
        </p:txBody>
      </p:sp>
      <p:sp>
        <p:nvSpPr>
          <p:cNvPr id="3" name="Picture Placeholder 2"/>
          <p:cNvSpPr>
            <a:spLocks noGrp="1" noChangeAspect="1"/>
          </p:cNvSpPr>
          <p:nvPr>
            <p:ph type="pic" idx="1"/>
          </p:nvPr>
        </p:nvSpPr>
        <p:spPr>
          <a:xfrm>
            <a:off x="3886200" y="846004"/>
            <a:ext cx="4629150" cy="459105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8650" y="1915977"/>
            <a:ext cx="2949178" cy="352107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7"/>
          <p:cNvSpPr/>
          <p:nvPr userDrawn="1"/>
        </p:nvSpPr>
        <p:spPr>
          <a:xfrm>
            <a:off x="0" y="6145967"/>
            <a:ext cx="9144000" cy="712033"/>
          </a:xfrm>
          <a:prstGeom prst="rect">
            <a:avLst/>
          </a:prstGeom>
          <a:solidFill>
            <a:srgbClr val="167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0233" y="6281137"/>
            <a:ext cx="1945117" cy="470542"/>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15777"/>
            <a:ext cx="7886700" cy="1325563"/>
          </a:xfrm>
        </p:spPr>
        <p:txBody>
          <a:bodyPr/>
          <a:lstStyle>
            <a:lvl1pPr>
              <a:defRPr>
                <a:solidFill>
                  <a:srgbClr val="1675A9"/>
                </a:solidFill>
              </a:defRPr>
            </a:lvl1pPr>
          </a:lstStyle>
          <a:p>
            <a:r>
              <a:rPr lang="en-US" dirty="0"/>
              <a:t>CLICK TO EDIT MASTER TITLE STYLE</a:t>
            </a:r>
          </a:p>
        </p:txBody>
      </p:sp>
      <p:sp>
        <p:nvSpPr>
          <p:cNvPr id="3" name="Vertical Text Placeholder 2"/>
          <p:cNvSpPr>
            <a:spLocks noGrp="1"/>
          </p:cNvSpPr>
          <p:nvPr>
            <p:ph type="body" orient="vert" idx="1"/>
          </p:nvPr>
        </p:nvSpPr>
        <p:spPr>
          <a:xfrm>
            <a:off x="628650" y="1776276"/>
            <a:ext cx="7886700" cy="364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6145967"/>
            <a:ext cx="9144000" cy="712033"/>
          </a:xfrm>
          <a:prstGeom prst="rect">
            <a:avLst/>
          </a:prstGeom>
          <a:solidFill>
            <a:srgbClr val="167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0233" y="6281137"/>
            <a:ext cx="1945117" cy="470542"/>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6481326" y="324765"/>
            <a:ext cx="1971675" cy="5213351"/>
          </a:xfrm>
        </p:spPr>
        <p:txBody>
          <a:bodyPr vert="eaVert"/>
          <a:lstStyle>
            <a:lvl1pPr>
              <a:defRPr>
                <a:solidFill>
                  <a:srgbClr val="1675A9"/>
                </a:solidFill>
              </a:defRPr>
            </a:lvl1pPr>
          </a:lstStyle>
          <a:p>
            <a:r>
              <a:rPr lang="en-US" dirty="0"/>
              <a:t>CLICK TO EDIT MASTER TITLE STYLE</a:t>
            </a:r>
          </a:p>
        </p:txBody>
      </p:sp>
      <p:sp>
        <p:nvSpPr>
          <p:cNvPr id="3" name="Vertical Text Placeholder 2"/>
          <p:cNvSpPr>
            <a:spLocks noGrp="1"/>
          </p:cNvSpPr>
          <p:nvPr>
            <p:ph type="body" orient="vert" idx="1"/>
          </p:nvPr>
        </p:nvSpPr>
        <p:spPr>
          <a:xfrm>
            <a:off x="566301" y="324765"/>
            <a:ext cx="5800725" cy="52133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6145967"/>
            <a:ext cx="9144000" cy="712033"/>
          </a:xfrm>
          <a:prstGeom prst="rect">
            <a:avLst/>
          </a:prstGeom>
          <a:solidFill>
            <a:srgbClr val="167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0233" y="6281137"/>
            <a:ext cx="1945117" cy="47054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734351" y="3436685"/>
            <a:ext cx="7772400" cy="2387600"/>
          </a:xfrm>
        </p:spPr>
        <p:txBody>
          <a:bodyPr anchor="b"/>
          <a:lstStyle>
            <a:lvl1pPr algn="ctr">
              <a:defRPr sz="6000">
                <a:solidFill>
                  <a:srgbClr val="1675A9"/>
                </a:solidFill>
              </a:defRPr>
            </a:lvl1pPr>
          </a:lstStyle>
          <a:p>
            <a:r>
              <a:rPr lang="en-US" dirty="0"/>
              <a:t>CLICK TO EDIT MASTER 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95015" y="1762040"/>
            <a:ext cx="5251074" cy="1272473"/>
          </a:xfrm>
          <a:prstGeom prst="rect">
            <a:avLst/>
          </a:prstGeom>
        </p:spPr>
      </p:pic>
    </p:spTree>
    <p:extLst>
      <p:ext uri="{BB962C8B-B14F-4D97-AF65-F5344CB8AC3E}">
        <p14:creationId xmlns:p14="http://schemas.microsoft.com/office/powerpoint/2010/main" val="1355252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6" name="Rectangle 5"/>
          <p:cNvSpPr/>
          <p:nvPr userDrawn="1"/>
        </p:nvSpPr>
        <p:spPr>
          <a:xfrm>
            <a:off x="0" y="6145967"/>
            <a:ext cx="9144000" cy="712033"/>
          </a:xfrm>
          <a:prstGeom prst="rect">
            <a:avLst/>
          </a:prstGeom>
          <a:solidFill>
            <a:srgbClr val="167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28650" y="345757"/>
            <a:ext cx="7886700" cy="1325563"/>
          </a:xfrm>
        </p:spPr>
        <p:txBody>
          <a:bodyPr/>
          <a:lstStyle>
            <a:lvl1pPr>
              <a:defRPr>
                <a:solidFill>
                  <a:srgbClr val="1675A9"/>
                </a:solidFill>
              </a:defRPr>
            </a:lvl1pPr>
          </a:lstStyle>
          <a:p>
            <a:r>
              <a:rPr lang="en-US" dirty="0"/>
              <a:t>CLICK TO EDIT MASTER TITLE STYLE</a:t>
            </a:r>
          </a:p>
        </p:txBody>
      </p:sp>
      <p:sp>
        <p:nvSpPr>
          <p:cNvPr id="3" name="Content Placeholder 2"/>
          <p:cNvSpPr>
            <a:spLocks noGrp="1"/>
          </p:cNvSpPr>
          <p:nvPr>
            <p:ph idx="1"/>
          </p:nvPr>
        </p:nvSpPr>
        <p:spPr>
          <a:xfrm>
            <a:off x="628650" y="1806256"/>
            <a:ext cx="7886700" cy="364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0233" y="6281137"/>
            <a:ext cx="1945117" cy="47054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1170859"/>
            <a:ext cx="7886700" cy="2852737"/>
          </a:xfrm>
        </p:spPr>
        <p:txBody>
          <a:bodyPr anchor="b"/>
          <a:lstStyle>
            <a:lvl1pPr>
              <a:defRPr sz="6000">
                <a:solidFill>
                  <a:srgbClr val="1675A9"/>
                </a:solidFill>
              </a:defRPr>
            </a:lvl1pPr>
          </a:lstStyle>
          <a:p>
            <a:r>
              <a:rPr lang="en-US" dirty="0"/>
              <a:t>CLICK TO EDIT MASTER TITLE STYLE</a:t>
            </a:r>
          </a:p>
        </p:txBody>
      </p:sp>
      <p:sp>
        <p:nvSpPr>
          <p:cNvPr id="3" name="Text Placeholder 2"/>
          <p:cNvSpPr>
            <a:spLocks noGrp="1"/>
          </p:cNvSpPr>
          <p:nvPr>
            <p:ph type="body" idx="1"/>
          </p:nvPr>
        </p:nvSpPr>
        <p:spPr>
          <a:xfrm>
            <a:off x="628650" y="405058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p:cNvSpPr/>
          <p:nvPr userDrawn="1"/>
        </p:nvSpPr>
        <p:spPr>
          <a:xfrm>
            <a:off x="0" y="6145967"/>
            <a:ext cx="9144000" cy="712033"/>
          </a:xfrm>
          <a:prstGeom prst="rect">
            <a:avLst/>
          </a:prstGeom>
          <a:solidFill>
            <a:srgbClr val="167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0233" y="6281137"/>
            <a:ext cx="1945117" cy="470542"/>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450688"/>
            <a:ext cx="7886700" cy="1325563"/>
          </a:xfrm>
        </p:spPr>
        <p:txBody>
          <a:bodyPr/>
          <a:lstStyle>
            <a:lvl1pPr>
              <a:defRPr>
                <a:solidFill>
                  <a:srgbClr val="1675A9"/>
                </a:solidFill>
              </a:defRPr>
            </a:lvl1pPr>
          </a:lstStyle>
          <a:p>
            <a:r>
              <a:rPr lang="en-US" dirty="0"/>
              <a:t>CLICK TO EDIT MASTER TITLE STYLE</a:t>
            </a:r>
          </a:p>
        </p:txBody>
      </p:sp>
      <p:sp>
        <p:nvSpPr>
          <p:cNvPr id="3" name="Content Placeholder 2"/>
          <p:cNvSpPr>
            <a:spLocks noGrp="1"/>
          </p:cNvSpPr>
          <p:nvPr>
            <p:ph sz="half" idx="1"/>
          </p:nvPr>
        </p:nvSpPr>
        <p:spPr>
          <a:xfrm>
            <a:off x="628650" y="1911187"/>
            <a:ext cx="3886200" cy="37528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911186"/>
            <a:ext cx="3886200" cy="37528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6145967"/>
            <a:ext cx="9144000" cy="712033"/>
          </a:xfrm>
          <a:prstGeom prst="rect">
            <a:avLst/>
          </a:prstGeom>
          <a:solidFill>
            <a:srgbClr val="167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0233" y="6281137"/>
            <a:ext cx="1945117" cy="470542"/>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45758"/>
            <a:ext cx="7886700" cy="1325563"/>
          </a:xfrm>
        </p:spPr>
        <p:txBody>
          <a:bodyPr/>
          <a:lstStyle>
            <a:lvl1pPr>
              <a:defRPr>
                <a:solidFill>
                  <a:srgbClr val="1675A9"/>
                </a:solidFill>
              </a:defRPr>
            </a:lvl1pPr>
          </a:lstStyle>
          <a:p>
            <a:r>
              <a:rPr lang="en-US" dirty="0"/>
              <a:t>CLICK TO EDIT MASTER TITLE STYLE</a:t>
            </a:r>
          </a:p>
        </p:txBody>
      </p:sp>
      <p:sp>
        <p:nvSpPr>
          <p:cNvPr id="3" name="Text Placeholder 2"/>
          <p:cNvSpPr>
            <a:spLocks noGrp="1"/>
          </p:cNvSpPr>
          <p:nvPr>
            <p:ph type="body" idx="1"/>
          </p:nvPr>
        </p:nvSpPr>
        <p:spPr>
          <a:xfrm>
            <a:off x="628651" y="1661795"/>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8651" y="2485707"/>
            <a:ext cx="3868340" cy="30734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7959" y="1661795"/>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7959" y="2485707"/>
            <a:ext cx="3887391" cy="30734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Rectangle 9"/>
          <p:cNvSpPr/>
          <p:nvPr userDrawn="1"/>
        </p:nvSpPr>
        <p:spPr>
          <a:xfrm>
            <a:off x="0" y="6145967"/>
            <a:ext cx="9144000" cy="712033"/>
          </a:xfrm>
          <a:prstGeom prst="rect">
            <a:avLst/>
          </a:prstGeom>
          <a:solidFill>
            <a:srgbClr val="167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0233" y="6281137"/>
            <a:ext cx="1945117" cy="470542"/>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30767"/>
            <a:ext cx="7886700" cy="1325563"/>
          </a:xfrm>
        </p:spPr>
        <p:txBody>
          <a:bodyPr/>
          <a:lstStyle>
            <a:lvl1pPr>
              <a:defRPr>
                <a:solidFill>
                  <a:srgbClr val="1675A9"/>
                </a:solidFill>
              </a:defRPr>
            </a:lvl1pPr>
          </a:lstStyle>
          <a:p>
            <a:r>
              <a:rPr lang="en-US" dirty="0"/>
              <a:t>CLICK TO EDIT MASTER TITLE STYLE</a:t>
            </a:r>
          </a:p>
        </p:txBody>
      </p:sp>
      <p:sp>
        <p:nvSpPr>
          <p:cNvPr id="6" name="Rectangle 5"/>
          <p:cNvSpPr/>
          <p:nvPr userDrawn="1"/>
        </p:nvSpPr>
        <p:spPr>
          <a:xfrm>
            <a:off x="0" y="6145967"/>
            <a:ext cx="9144000" cy="712033"/>
          </a:xfrm>
          <a:prstGeom prst="rect">
            <a:avLst/>
          </a:prstGeom>
          <a:solidFill>
            <a:srgbClr val="167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0233" y="6281137"/>
            <a:ext cx="1945117" cy="47054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1375D9-45FB-5C46-95F7-A49F83E6DCE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0748"/>
            <a:ext cx="2949178" cy="1600200"/>
          </a:xfrm>
        </p:spPr>
        <p:txBody>
          <a:bodyPr anchor="b"/>
          <a:lstStyle>
            <a:lvl1pPr>
              <a:defRPr sz="3200">
                <a:solidFill>
                  <a:srgbClr val="1675A9"/>
                </a:solidFill>
              </a:defRPr>
            </a:lvl1pPr>
          </a:lstStyle>
          <a:p>
            <a:r>
              <a:rPr lang="en-US" dirty="0"/>
              <a:t>CLICK TO EDIT MASTER TITLE STYLE</a:t>
            </a:r>
          </a:p>
        </p:txBody>
      </p:sp>
      <p:sp>
        <p:nvSpPr>
          <p:cNvPr id="3" name="Content Placeholder 2"/>
          <p:cNvSpPr>
            <a:spLocks noGrp="1"/>
          </p:cNvSpPr>
          <p:nvPr>
            <p:ph idx="1"/>
          </p:nvPr>
        </p:nvSpPr>
        <p:spPr>
          <a:xfrm>
            <a:off x="3886200" y="890975"/>
            <a:ext cx="4629150" cy="45910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8650" y="1960948"/>
            <a:ext cx="2949178" cy="352107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Rectangle 7"/>
          <p:cNvSpPr/>
          <p:nvPr userDrawn="1"/>
        </p:nvSpPr>
        <p:spPr>
          <a:xfrm>
            <a:off x="0" y="6145967"/>
            <a:ext cx="9144000" cy="712033"/>
          </a:xfrm>
          <a:prstGeom prst="rect">
            <a:avLst/>
          </a:prstGeom>
          <a:solidFill>
            <a:srgbClr val="1675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0233" y="6281137"/>
            <a:ext cx="1945117" cy="470542"/>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3649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100">
                <a:solidFill>
                  <a:schemeClr val="tx1">
                    <a:tint val="75000"/>
                  </a:schemeClr>
                </a:solidFill>
                <a:latin typeface="Arial" charset="0"/>
                <a:ea typeface="Arial" charset="0"/>
                <a:cs typeface="Arial" charset="0"/>
              </a:defRPr>
            </a:lvl1pPr>
          </a:lstStyle>
          <a:p>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100">
                <a:solidFill>
                  <a:schemeClr val="tx1">
                    <a:tint val="75000"/>
                  </a:schemeClr>
                </a:solidFill>
                <a:latin typeface="Arial" charset="0"/>
                <a:ea typeface="Arial" charset="0"/>
                <a:cs typeface="Arial" charset="0"/>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100">
                <a:solidFill>
                  <a:schemeClr val="tx1">
                    <a:tint val="75000"/>
                  </a:schemeClr>
                </a:solidFill>
                <a:latin typeface="Arial" charset="0"/>
                <a:ea typeface="Arial" charset="0"/>
                <a:cs typeface="Arial" charset="0"/>
              </a:defRPr>
            </a:lvl1pPr>
          </a:lstStyle>
          <a:p>
            <a:fld id="{BC1375D9-45FB-5C46-95F7-A49F83E6DCEA}" type="slidenum">
              <a:rPr lang="en-US" smtClean="0"/>
              <a:pPr/>
              <a:t>‹#›</a:t>
            </a:fld>
            <a:endParaRPr lang="en-US" dirty="0"/>
          </a:p>
        </p:txBody>
      </p:sp>
    </p:spTree>
    <p:extLst>
      <p:ext uri="{BB962C8B-B14F-4D97-AF65-F5344CB8AC3E}">
        <p14:creationId xmlns:p14="http://schemas.microsoft.com/office/powerpoint/2010/main" val="1326388324"/>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ftr="0" dt="0"/>
  <p:txStyles>
    <p:titleStyle>
      <a:lvl1pPr algn="l" defTabSz="914400" rtl="0" eaLnBrk="1" latinLnBrk="0" hangingPunct="1">
        <a:lnSpc>
          <a:spcPct val="90000"/>
        </a:lnSpc>
        <a:spcBef>
          <a:spcPct val="0"/>
        </a:spcBef>
        <a:buNone/>
        <a:defRPr sz="4400" kern="1200">
          <a:solidFill>
            <a:srgbClr val="0076A8"/>
          </a:solidFill>
          <a:latin typeface="Impact" charset="0"/>
          <a:ea typeface="Impact" charset="0"/>
          <a:cs typeface="Impact"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entury Gothic" charset="0"/>
          <a:ea typeface="Century Gothic" charset="0"/>
          <a:cs typeface="Century Gothic"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entury Gothic" charset="0"/>
          <a:ea typeface="Century Gothic" charset="0"/>
          <a:cs typeface="Century Gothic"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charset="0"/>
          <a:ea typeface="Century Gothic" charset="0"/>
          <a:cs typeface="Century Gothic"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charset="0"/>
          <a:ea typeface="Century Gothic" charset="0"/>
          <a:cs typeface="Century Gothic"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charset="0"/>
          <a:ea typeface="Century Gothic" charset="0"/>
          <a:cs typeface="Century Gothic"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BD8993D3-CCE8-85D3-5398-230C4919A8C1}"/>
              </a:ext>
            </a:extLst>
          </p:cNvPr>
          <p:cNvSpPr>
            <a:spLocks noGrp="1"/>
          </p:cNvSpPr>
          <p:nvPr>
            <p:ph type="subTitle" idx="1"/>
          </p:nvPr>
        </p:nvSpPr>
        <p:spPr/>
        <p:txBody>
          <a:bodyPr/>
          <a:lstStyle/>
          <a:p>
            <a:r>
              <a:rPr lang="en-US" dirty="0"/>
              <a:t>Enrollment Management Division</a:t>
            </a:r>
          </a:p>
          <a:p>
            <a:r>
              <a:rPr lang="en-US" dirty="0"/>
              <a:t>October 4, 2023</a:t>
            </a:r>
          </a:p>
        </p:txBody>
      </p:sp>
      <p:sp>
        <p:nvSpPr>
          <p:cNvPr id="3" name="Title 2">
            <a:extLst>
              <a:ext uri="{FF2B5EF4-FFF2-40B4-BE49-F238E27FC236}">
                <a16:creationId xmlns:a16="http://schemas.microsoft.com/office/drawing/2014/main" id="{7C01A581-375E-78D7-7F94-2D31EF90F771}"/>
              </a:ext>
            </a:extLst>
          </p:cNvPr>
          <p:cNvSpPr>
            <a:spLocks noGrp="1"/>
          </p:cNvSpPr>
          <p:nvPr>
            <p:ph type="ctrTitle"/>
          </p:nvPr>
        </p:nvSpPr>
        <p:spPr/>
        <p:txBody>
          <a:bodyPr/>
          <a:lstStyle/>
          <a:p>
            <a:r>
              <a:rPr lang="en-US" dirty="0"/>
              <a:t>Enrollment Strategy Update</a:t>
            </a:r>
          </a:p>
        </p:txBody>
      </p:sp>
    </p:spTree>
    <p:extLst>
      <p:ext uri="{BB962C8B-B14F-4D97-AF65-F5344CB8AC3E}">
        <p14:creationId xmlns:p14="http://schemas.microsoft.com/office/powerpoint/2010/main" val="4213999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FC71AA-79B5-346E-3E2F-013CE0EAB9EE}"/>
              </a:ext>
            </a:extLst>
          </p:cNvPr>
          <p:cNvSpPr txBox="1"/>
          <p:nvPr/>
        </p:nvSpPr>
        <p:spPr>
          <a:xfrm>
            <a:off x="0" y="388620"/>
            <a:ext cx="9144000" cy="923330"/>
          </a:xfrm>
          <a:prstGeom prst="rect">
            <a:avLst/>
          </a:prstGeom>
          <a:noFill/>
        </p:spPr>
        <p:txBody>
          <a:bodyPr wrap="square" rtlCol="0">
            <a:spAutoFit/>
          </a:bodyPr>
          <a:lstStyle/>
          <a:p>
            <a:pPr algn="ctr"/>
            <a:r>
              <a:rPr lang="en-US" sz="3600" b="1" dirty="0">
                <a:solidFill>
                  <a:srgbClr val="0076A8"/>
                </a:solidFill>
              </a:rPr>
              <a:t>Stabilizing Enrollment </a:t>
            </a:r>
          </a:p>
          <a:p>
            <a:pPr algn="ctr"/>
            <a:endParaRPr lang="en-US" dirty="0"/>
          </a:p>
        </p:txBody>
      </p:sp>
      <p:sp>
        <p:nvSpPr>
          <p:cNvPr id="14" name="TextBox 13">
            <a:extLst>
              <a:ext uri="{FF2B5EF4-FFF2-40B4-BE49-F238E27FC236}">
                <a16:creationId xmlns:a16="http://schemas.microsoft.com/office/drawing/2014/main" id="{25711FFE-AF27-DEB9-9850-37D96AC2D445}"/>
              </a:ext>
            </a:extLst>
          </p:cNvPr>
          <p:cNvSpPr txBox="1"/>
          <p:nvPr/>
        </p:nvSpPr>
        <p:spPr>
          <a:xfrm>
            <a:off x="665480" y="1189687"/>
            <a:ext cx="8055610" cy="4770537"/>
          </a:xfrm>
          <a:prstGeom prst="rect">
            <a:avLst/>
          </a:prstGeom>
          <a:noFill/>
        </p:spPr>
        <p:txBody>
          <a:bodyPr wrap="square" rtlCol="0">
            <a:spAutoFit/>
          </a:bodyPr>
          <a:lstStyle/>
          <a:p>
            <a:pPr marL="228600" marR="0" indent="-228600" algn="l">
              <a:spcBef>
                <a:spcPts val="0"/>
              </a:spcBef>
              <a:spcAft>
                <a:spcPts val="0"/>
              </a:spcAft>
              <a:buFont typeface="+mj-lt"/>
              <a:buAutoNum type="arabicPeriod"/>
            </a:pPr>
            <a:r>
              <a:rPr lang="en-US" sz="1600" b="0" i="0" dirty="0">
                <a:solidFill>
                  <a:srgbClr val="242424"/>
                </a:solidFill>
                <a:effectLst/>
                <a:latin typeface="Calibri" panose="020F0502020204030204" pitchFamily="34" charset="0"/>
              </a:rPr>
              <a:t>Articulated and organized around </a:t>
            </a:r>
            <a:r>
              <a:rPr lang="en-US" sz="1600" dirty="0">
                <a:solidFill>
                  <a:srgbClr val="242424"/>
                </a:solidFill>
                <a:latin typeface="Calibri" panose="020F0502020204030204" pitchFamily="34" charset="0"/>
              </a:rPr>
              <a:t>UBalt’s prioritized student populations for</a:t>
            </a:r>
            <a:r>
              <a:rPr lang="en-US" sz="1600" b="0" i="0" dirty="0">
                <a:solidFill>
                  <a:srgbClr val="242424"/>
                </a:solidFill>
                <a:effectLst/>
                <a:latin typeface="Calibri" panose="020F0502020204030204" pitchFamily="34" charset="0"/>
              </a:rPr>
              <a:t> enrollment, as delineated below: </a:t>
            </a:r>
          </a:p>
          <a:p>
            <a:pPr lvl="1"/>
            <a:r>
              <a:rPr lang="en-US" sz="1600" dirty="0">
                <a:solidFill>
                  <a:srgbClr val="242424"/>
                </a:solidFill>
                <a:latin typeface="Calibri" panose="020F0502020204030204" pitchFamily="34" charset="0"/>
              </a:rPr>
              <a:t>G</a:t>
            </a:r>
            <a:r>
              <a:rPr lang="en-US" sz="1600" b="0" i="0" dirty="0">
                <a:solidFill>
                  <a:srgbClr val="242424"/>
                </a:solidFill>
                <a:effectLst/>
                <a:latin typeface="Calibri" panose="020F0502020204030204" pitchFamily="34" charset="0"/>
              </a:rPr>
              <a:t>raduate students</a:t>
            </a:r>
          </a:p>
          <a:p>
            <a:pPr lvl="1"/>
            <a:r>
              <a:rPr lang="en-US" sz="1600" dirty="0">
                <a:solidFill>
                  <a:srgbClr val="242424"/>
                </a:solidFill>
                <a:latin typeface="Calibri" panose="020F0502020204030204" pitchFamily="34" charset="0"/>
              </a:rPr>
              <a:t>Upper division transfer students/degree completers</a:t>
            </a:r>
          </a:p>
          <a:p>
            <a:pPr lvl="1"/>
            <a:r>
              <a:rPr lang="en-US" sz="1600" dirty="0">
                <a:solidFill>
                  <a:srgbClr val="242424"/>
                </a:solidFill>
                <a:latin typeface="Calibri" panose="020F0502020204030204" pitchFamily="34" charset="0"/>
              </a:rPr>
              <a:t>Limited number of first year students in niche programs (80-100 per year)</a:t>
            </a:r>
            <a:endParaRPr lang="en-US" sz="1600" b="0" i="0" dirty="0">
              <a:solidFill>
                <a:srgbClr val="242424"/>
              </a:solidFill>
              <a:effectLst/>
              <a:latin typeface="Calibri" panose="020F0502020204030204" pitchFamily="34" charset="0"/>
            </a:endParaRPr>
          </a:p>
          <a:p>
            <a:pPr marL="228600" marR="0" indent="-228600" algn="l">
              <a:spcBef>
                <a:spcPts val="0"/>
              </a:spcBef>
              <a:spcAft>
                <a:spcPts val="0"/>
              </a:spcAft>
              <a:buFont typeface="+mj-lt"/>
              <a:buAutoNum type="arabicPeriod"/>
            </a:pPr>
            <a:r>
              <a:rPr lang="en-US" sz="1600" dirty="0">
                <a:solidFill>
                  <a:srgbClr val="242424"/>
                </a:solidFill>
                <a:latin typeface="Calibri" panose="020F0502020204030204" pitchFamily="34" charset="0"/>
              </a:rPr>
              <a:t>Demonstrated necessity to both i</a:t>
            </a:r>
            <a:r>
              <a:rPr lang="en-US" sz="1600" b="0" i="0" dirty="0">
                <a:solidFill>
                  <a:srgbClr val="242424"/>
                </a:solidFill>
                <a:effectLst/>
                <a:latin typeface="Calibri" panose="020F0502020204030204" pitchFamily="34" charset="0"/>
              </a:rPr>
              <a:t>ncrease </a:t>
            </a:r>
            <a:r>
              <a:rPr lang="en-US" sz="1600" b="1" i="1" u="sng" dirty="0">
                <a:solidFill>
                  <a:srgbClr val="242424"/>
                </a:solidFill>
                <a:effectLst/>
                <a:latin typeface="Calibri" panose="020F0502020204030204" pitchFamily="34" charset="0"/>
              </a:rPr>
              <a:t>new</a:t>
            </a:r>
            <a:r>
              <a:rPr lang="en-US" sz="1600" b="0" i="0" dirty="0">
                <a:solidFill>
                  <a:srgbClr val="242424"/>
                </a:solidFill>
                <a:effectLst/>
                <a:latin typeface="Calibri" panose="020F0502020204030204" pitchFamily="34" charset="0"/>
              </a:rPr>
              <a:t> student enrollment and lower attrition of </a:t>
            </a:r>
            <a:r>
              <a:rPr lang="en-US" sz="1600" b="1" i="1" u="sng" dirty="0">
                <a:solidFill>
                  <a:srgbClr val="242424"/>
                </a:solidFill>
                <a:effectLst/>
                <a:latin typeface="Calibri" panose="020F0502020204030204" pitchFamily="34" charset="0"/>
              </a:rPr>
              <a:t>continuing</a:t>
            </a:r>
            <a:r>
              <a:rPr lang="en-US" sz="1600" b="0" i="0" dirty="0">
                <a:solidFill>
                  <a:srgbClr val="242424"/>
                </a:solidFill>
                <a:effectLst/>
                <a:latin typeface="Calibri" panose="020F0502020204030204" pitchFamily="34" charset="0"/>
              </a:rPr>
              <a:t> students (i.e. improve retention) in order to stabilize enrollment.</a:t>
            </a:r>
          </a:p>
          <a:p>
            <a:pPr marL="228600" marR="0" indent="-228600" algn="l">
              <a:spcBef>
                <a:spcPts val="0"/>
              </a:spcBef>
              <a:spcAft>
                <a:spcPts val="0"/>
              </a:spcAft>
              <a:buFont typeface="+mj-lt"/>
              <a:buAutoNum type="arabicPeriod"/>
            </a:pPr>
            <a:r>
              <a:rPr lang="en-US" sz="1600" dirty="0">
                <a:solidFill>
                  <a:srgbClr val="242424"/>
                </a:solidFill>
                <a:latin typeface="Calibri" panose="020F0502020204030204" pitchFamily="34" charset="0"/>
              </a:rPr>
              <a:t>Focusing on developing partnerships with international partners, community colleges, regional businesses and community organizations to grow student enrollment.</a:t>
            </a:r>
          </a:p>
          <a:p>
            <a:pPr marL="228600" marR="0" indent="-228600" algn="l">
              <a:spcBef>
                <a:spcPts val="0"/>
              </a:spcBef>
              <a:spcAft>
                <a:spcPts val="0"/>
              </a:spcAft>
              <a:buFont typeface="+mj-lt"/>
              <a:buAutoNum type="arabicPeriod"/>
            </a:pPr>
            <a:r>
              <a:rPr lang="en-US" sz="1600" dirty="0">
                <a:solidFill>
                  <a:srgbClr val="242424"/>
                </a:solidFill>
                <a:latin typeface="Calibri" panose="020F0502020204030204" pitchFamily="34" charset="0"/>
              </a:rPr>
              <a:t>Established a p</a:t>
            </a:r>
            <a:r>
              <a:rPr lang="en-US" sz="1600" b="0" i="0" dirty="0">
                <a:solidFill>
                  <a:srgbClr val="242424"/>
                </a:solidFill>
                <a:effectLst/>
                <a:latin typeface="Calibri" panose="020F0502020204030204" pitchFamily="34" charset="0"/>
              </a:rPr>
              <a:t>artnership with EAB focused on recruitment of the adult student market, procured a new marketing firm and a firm for website redesign – all to strategically market and recruit for the University. </a:t>
            </a:r>
          </a:p>
          <a:p>
            <a:pPr marL="228600" marR="0" indent="-228600" algn="l">
              <a:spcBef>
                <a:spcPts val="0"/>
              </a:spcBef>
              <a:spcAft>
                <a:spcPts val="0"/>
              </a:spcAft>
              <a:buFont typeface="+mj-lt"/>
              <a:buAutoNum type="arabicPeriod"/>
            </a:pPr>
            <a:r>
              <a:rPr lang="en-US" sz="1600" b="0" i="0" dirty="0">
                <a:solidFill>
                  <a:srgbClr val="242424"/>
                </a:solidFill>
                <a:effectLst/>
                <a:latin typeface="Calibri" panose="020F0502020204030204" pitchFamily="34" charset="0"/>
              </a:rPr>
              <a:t>Utilizing increased financial aid resources strategically, both State and private gifts, to recruit and retain students. This includes the Parson's and Sam Rose scholarships for undergraduate transfer students and $1.02 million in new  State appropriation for need-based financial aid for new and continuing graduate and undergraduate students.</a:t>
            </a:r>
          </a:p>
          <a:p>
            <a:pPr marL="228600" marR="0" indent="-228600" algn="l">
              <a:spcBef>
                <a:spcPts val="0"/>
              </a:spcBef>
              <a:spcAft>
                <a:spcPts val="0"/>
              </a:spcAft>
              <a:buFont typeface="+mj-lt"/>
              <a:buAutoNum type="arabicPeriod"/>
            </a:pPr>
            <a:r>
              <a:rPr lang="en-US" sz="1600" dirty="0">
                <a:solidFill>
                  <a:srgbClr val="242424"/>
                </a:solidFill>
                <a:latin typeface="Calibri" panose="020F0502020204030204" pitchFamily="34" charset="0"/>
              </a:rPr>
              <a:t>Continuous review of policies, procedures and processes that unintentionally create enrollment barriers for new students.</a:t>
            </a:r>
            <a:endParaRPr lang="en-US" sz="1600" b="0" i="0" dirty="0">
              <a:solidFill>
                <a:srgbClr val="242424"/>
              </a:solidFill>
              <a:effectLst/>
              <a:latin typeface="Calibri" panose="020F0502020204030204" pitchFamily="34" charset="0"/>
            </a:endParaRPr>
          </a:p>
          <a:p>
            <a:pPr marL="228600" marR="0" indent="-228600" algn="l">
              <a:spcBef>
                <a:spcPts val="0"/>
              </a:spcBef>
              <a:spcAft>
                <a:spcPts val="0"/>
              </a:spcAft>
              <a:buFont typeface="+mj-lt"/>
              <a:buAutoNum type="arabicPeriod"/>
            </a:pPr>
            <a:r>
              <a:rPr lang="en-US" sz="1600" dirty="0">
                <a:solidFill>
                  <a:srgbClr val="242424"/>
                </a:solidFill>
                <a:latin typeface="Calibri" panose="020F0502020204030204" pitchFamily="34" charset="0"/>
              </a:rPr>
              <a:t>Retention efforts will be presented separately</a:t>
            </a:r>
            <a:endParaRPr lang="en-US" sz="1600" dirty="0"/>
          </a:p>
        </p:txBody>
      </p:sp>
      <p:sp>
        <p:nvSpPr>
          <p:cNvPr id="6" name="TextBox 5">
            <a:extLst>
              <a:ext uri="{FF2B5EF4-FFF2-40B4-BE49-F238E27FC236}">
                <a16:creationId xmlns:a16="http://schemas.microsoft.com/office/drawing/2014/main" id="{9FEFACDC-5665-29A2-ACAE-5519074FBA54}"/>
              </a:ext>
            </a:extLst>
          </p:cNvPr>
          <p:cNvSpPr txBox="1"/>
          <p:nvPr/>
        </p:nvSpPr>
        <p:spPr>
          <a:xfrm>
            <a:off x="3666744" y="6469380"/>
            <a:ext cx="4572000" cy="369332"/>
          </a:xfrm>
          <a:prstGeom prst="rect">
            <a:avLst/>
          </a:prstGeom>
          <a:noFill/>
        </p:spPr>
        <p:txBody>
          <a:bodyPr wrap="square">
            <a:spAutoFit/>
          </a:bodyPr>
          <a:lstStyle/>
          <a:p>
            <a:r>
              <a:rPr lang="en-US" dirty="0">
                <a:solidFill>
                  <a:schemeClr val="bg1"/>
                </a:solidFill>
              </a:rPr>
              <a:t>2</a:t>
            </a:r>
          </a:p>
        </p:txBody>
      </p:sp>
    </p:spTree>
    <p:extLst>
      <p:ext uri="{BB962C8B-B14F-4D97-AF65-F5344CB8AC3E}">
        <p14:creationId xmlns:p14="http://schemas.microsoft.com/office/powerpoint/2010/main" val="3596344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FC71AA-79B5-346E-3E2F-013CE0EAB9EE}"/>
              </a:ext>
            </a:extLst>
          </p:cNvPr>
          <p:cNvSpPr txBox="1"/>
          <p:nvPr/>
        </p:nvSpPr>
        <p:spPr>
          <a:xfrm>
            <a:off x="0" y="388620"/>
            <a:ext cx="9144000" cy="677108"/>
          </a:xfrm>
          <a:prstGeom prst="rect">
            <a:avLst/>
          </a:prstGeom>
          <a:noFill/>
        </p:spPr>
        <p:txBody>
          <a:bodyPr wrap="square" rtlCol="0">
            <a:spAutoFit/>
          </a:bodyPr>
          <a:lstStyle/>
          <a:p>
            <a:pPr algn="ctr"/>
            <a:r>
              <a:rPr lang="en-US" sz="2000" b="1" dirty="0">
                <a:solidFill>
                  <a:srgbClr val="0076A8"/>
                </a:solidFill>
              </a:rPr>
              <a:t>Recruitment Highlights</a:t>
            </a:r>
          </a:p>
          <a:p>
            <a:pPr algn="ctr"/>
            <a:r>
              <a:rPr lang="en-US" dirty="0"/>
              <a:t>Actions Taken and Underway</a:t>
            </a:r>
          </a:p>
        </p:txBody>
      </p:sp>
      <p:sp>
        <p:nvSpPr>
          <p:cNvPr id="6" name="TextBox 5">
            <a:extLst>
              <a:ext uri="{FF2B5EF4-FFF2-40B4-BE49-F238E27FC236}">
                <a16:creationId xmlns:a16="http://schemas.microsoft.com/office/drawing/2014/main" id="{9FEFACDC-5665-29A2-ACAE-5519074FBA54}"/>
              </a:ext>
            </a:extLst>
          </p:cNvPr>
          <p:cNvSpPr txBox="1"/>
          <p:nvPr/>
        </p:nvSpPr>
        <p:spPr>
          <a:xfrm>
            <a:off x="3666744" y="6469380"/>
            <a:ext cx="4572000" cy="369332"/>
          </a:xfrm>
          <a:prstGeom prst="rect">
            <a:avLst/>
          </a:prstGeom>
          <a:noFill/>
        </p:spPr>
        <p:txBody>
          <a:bodyPr wrap="square">
            <a:spAutoFit/>
          </a:bodyPr>
          <a:lstStyle/>
          <a:p>
            <a:r>
              <a:rPr lang="en-US" dirty="0">
                <a:solidFill>
                  <a:schemeClr val="bg1"/>
                </a:solidFill>
              </a:rPr>
              <a:t>2</a:t>
            </a:r>
          </a:p>
        </p:txBody>
      </p:sp>
      <p:sp>
        <p:nvSpPr>
          <p:cNvPr id="4" name="Rectangle 3">
            <a:extLst>
              <a:ext uri="{FF2B5EF4-FFF2-40B4-BE49-F238E27FC236}">
                <a16:creationId xmlns:a16="http://schemas.microsoft.com/office/drawing/2014/main" id="{BFE2BCAB-F9A1-4169-98C5-68DA01FA16CE}"/>
              </a:ext>
            </a:extLst>
          </p:cNvPr>
          <p:cNvSpPr/>
          <p:nvPr/>
        </p:nvSpPr>
        <p:spPr>
          <a:xfrm>
            <a:off x="712694" y="1138194"/>
            <a:ext cx="7960658" cy="4656980"/>
          </a:xfrm>
          <a:prstGeom prst="rect">
            <a:avLst/>
          </a:prstGeom>
        </p:spPr>
        <p:txBody>
          <a:bodyPr wrap="square">
            <a:spAutoFit/>
          </a:bodyPr>
          <a:lstStyle/>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Post COVID reestablishment of international recruitment.</a:t>
            </a:r>
            <a:endParaRPr lang="en-US" sz="1100" dirty="0"/>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Establishing Pipelines to feed enrollment – currently working with CCBC/Applied Degree, with the business dean/international pipeline and several opportunities with Amtrak</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Events are getting better and better to generate interest/closing the loop.</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Year two of Degrees to Succeed transfer program with the Community College of Baltimore County.</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Extended event opportunities to include in-person, online, hybrid, and live presentations on social media platforms. </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Updated and published new online campus tour.</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Working with EAB on program reviews to develop best practices in website presentation and marketing.</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Heightened Community Presence - Artscape, AFRAM, and Charles Street Promade.</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Working with EAB finding different ways to keep stealth applicants engaged throughout the funnel </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Key word buys for social media for CAS, CPA, and MSB with focus on a rotating list of specific programs and majors in collaboration with the Provost office and their priorities</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Returned to in-person recruitment and visits.</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Implemented campaigns for online programs at an in-state rate</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Reestablished evening hours </a:t>
            </a:r>
          </a:p>
          <a:p>
            <a:pPr marL="800100" lvl="1" indent="-342900">
              <a:lnSpc>
                <a:spcPct val="107000"/>
              </a:lnSpc>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During peak periods the office is open 8:30 am until 6:00 pm, with tele counseling lasting until 7:30 pm </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Preparing for the FAFSA overhaul - with training, messaging to current and prospective students</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Establishment of veteran scholarship that allows students using veteran benefits to be refunded any merit scholarship up to cost of education</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More deliberate use of University of Baltimore Foundation scholarships in order to make the cost of education more affordable to more students.</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Phi Theta Kappa involvement by way of PTK Connect, regional meeting sponsorship and involvement, </a:t>
            </a:r>
          </a:p>
          <a:p>
            <a:pPr>
              <a:lnSpc>
                <a:spcPct val="107000"/>
              </a:lnSpc>
              <a:spcAft>
                <a:spcPts val="800"/>
              </a:spcAft>
            </a:pP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532800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FC71AA-79B5-346E-3E2F-013CE0EAB9EE}"/>
              </a:ext>
            </a:extLst>
          </p:cNvPr>
          <p:cNvSpPr txBox="1"/>
          <p:nvPr/>
        </p:nvSpPr>
        <p:spPr>
          <a:xfrm>
            <a:off x="47064" y="388620"/>
            <a:ext cx="9144000" cy="400110"/>
          </a:xfrm>
          <a:prstGeom prst="rect">
            <a:avLst/>
          </a:prstGeom>
          <a:noFill/>
        </p:spPr>
        <p:txBody>
          <a:bodyPr wrap="square" rtlCol="0">
            <a:spAutoFit/>
          </a:bodyPr>
          <a:lstStyle/>
          <a:p>
            <a:pPr algn="ctr"/>
            <a:r>
              <a:rPr lang="en-US" sz="2000" b="1" dirty="0">
                <a:solidFill>
                  <a:srgbClr val="0076A8"/>
                </a:solidFill>
              </a:rPr>
              <a:t>Enrollment Barrier Changes</a:t>
            </a:r>
          </a:p>
        </p:txBody>
      </p:sp>
      <p:sp>
        <p:nvSpPr>
          <p:cNvPr id="4" name="Rectangle 3">
            <a:extLst>
              <a:ext uri="{FF2B5EF4-FFF2-40B4-BE49-F238E27FC236}">
                <a16:creationId xmlns:a16="http://schemas.microsoft.com/office/drawing/2014/main" id="{FFB93B17-8977-4019-B005-546B0AB0ED9E}"/>
              </a:ext>
            </a:extLst>
          </p:cNvPr>
          <p:cNvSpPr/>
          <p:nvPr/>
        </p:nvSpPr>
        <p:spPr>
          <a:xfrm>
            <a:off x="610729" y="1295272"/>
            <a:ext cx="8234081" cy="2982548"/>
          </a:xfrm>
          <a:prstGeom prst="rect">
            <a:avLst/>
          </a:prstGeom>
        </p:spPr>
        <p:txBody>
          <a:bodyPr wrap="square">
            <a:spAutoFit/>
          </a:bodyPr>
          <a:lstStyle/>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Online application portal (Applicants now have an application portal once they have signed up, which provides contact information, admission info, residency info, and information for logging in MyUBalt once they have applied. Much of the language provided is determined based on the program they have applied to.)</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Automated fee waivers (we implemented auto fee waivers. Over the summer we waived all application fees; however, in the future we can use to apply fee waivers for specific populations; such UBalt alumni, veterans, and PTK members)</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Revised application (The application previously consisted of about twice as many sections. We were able to decrease it to 9 sections. We also removed questions that were not relevant so it the application looks and is easier to complete</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Proactive approach to residency by screening for discrepancies at the start of the application process and contacting students for resolution before they enroll and are assessed incorrect tuition and fees</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In order to expedite admission decisions, a pilot program of conditional admission for transfer students was implemented using unofficial transcripts.  Fall 2023 all but one conditional admit provided official transcripts prior to the start of the semester.  The degree program for student who did not provide official transcripts was discontinued.</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Leveraging the degree audit report to expedite advising appointments such that students know what they are required to take to complete a program</a:t>
            </a:r>
          </a:p>
          <a:p>
            <a:pPr marL="342900" marR="0" lvl="0" indent="-342900">
              <a:lnSpc>
                <a:spcPct val="107000"/>
              </a:lnSpc>
              <a:spcBef>
                <a:spcPts val="0"/>
              </a:spcBef>
              <a:spcAft>
                <a:spcPts val="0"/>
              </a:spcAft>
              <a:buFont typeface="Wingdings" panose="05000000000000000000" pitchFamily="2" charset="2"/>
              <a:buChar char=""/>
            </a:pPr>
            <a:r>
              <a:rPr lang="en-US" sz="1100" dirty="0">
                <a:latin typeface="Calibri" panose="020F0502020204030204" pitchFamily="34" charset="0"/>
                <a:ea typeface="Calibri" panose="020F0502020204030204" pitchFamily="34" charset="0"/>
                <a:cs typeface="Times New Roman" panose="02020603050405020304" pitchFamily="18" charset="0"/>
              </a:rPr>
              <a:t>Generally greater cooperation with advising staff, including student referrals from the admission office, setting up a dashboard that incudes data on students eligible to enroll who have not yet enrolled, as well as graphics on the application pipeline</a:t>
            </a:r>
          </a:p>
        </p:txBody>
      </p:sp>
    </p:spTree>
    <p:extLst>
      <p:ext uri="{BB962C8B-B14F-4D97-AF65-F5344CB8AC3E}">
        <p14:creationId xmlns:p14="http://schemas.microsoft.com/office/powerpoint/2010/main" val="37771762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B-PPT-Template-3B" id="{0D70164B-DFDD-B34B-BBE7-8E853DB987EB}" vid="{5427B80F-14BE-CB4B-A026-1E227A2A2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FAC70A66A9FE64DBBE835984D539E75" ma:contentTypeVersion="16" ma:contentTypeDescription="Create a new document." ma:contentTypeScope="" ma:versionID="83fc6a5e84c8feea7e152186101dedaa">
  <xsd:schema xmlns:xsd="http://www.w3.org/2001/XMLSchema" xmlns:xs="http://www.w3.org/2001/XMLSchema" xmlns:p="http://schemas.microsoft.com/office/2006/metadata/properties" xmlns:ns3="c58eef61-e723-46d9-a7cc-1d2ee53fc28e" xmlns:ns4="97da8c8f-967c-44bd-a98d-b1f8c2507752" targetNamespace="http://schemas.microsoft.com/office/2006/metadata/properties" ma:root="true" ma:fieldsID="25a2623be39cb2b77329254be5cdd128" ns3:_="" ns4:_="">
    <xsd:import namespace="c58eef61-e723-46d9-a7cc-1d2ee53fc28e"/>
    <xsd:import namespace="97da8c8f-967c-44bd-a98d-b1f8c250775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8eef61-e723-46d9-a7cc-1d2ee53fc2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da8c8f-967c-44bd-a98d-b1f8c250775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58eef61-e723-46d9-a7cc-1d2ee53fc28e" xsi:nil="true"/>
  </documentManagement>
</p:properties>
</file>

<file path=customXml/itemProps1.xml><?xml version="1.0" encoding="utf-8"?>
<ds:datastoreItem xmlns:ds="http://schemas.openxmlformats.org/officeDocument/2006/customXml" ds:itemID="{A0FA76D5-A1C9-41BE-A828-1D2D86AB56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8eef61-e723-46d9-a7cc-1d2ee53fc28e"/>
    <ds:schemaRef ds:uri="97da8c8f-967c-44bd-a98d-b1f8c25077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1BEEF6-9191-43FB-A1DA-4B37126A8F17}">
  <ds:schemaRefs>
    <ds:schemaRef ds:uri="http://schemas.microsoft.com/sharepoint/v3/contenttype/forms"/>
  </ds:schemaRefs>
</ds:datastoreItem>
</file>

<file path=customXml/itemProps3.xml><?xml version="1.0" encoding="utf-8"?>
<ds:datastoreItem xmlns:ds="http://schemas.openxmlformats.org/officeDocument/2006/customXml" ds:itemID="{2F595908-728E-4070-BAB5-CFFBDDCAB45A}">
  <ds:schemaRefs>
    <ds:schemaRef ds:uri="http://purl.org/dc/dcmitype/"/>
    <ds:schemaRef ds:uri="http://schemas.microsoft.com/office/2006/metadata/properties"/>
    <ds:schemaRef ds:uri="http://purl.org/dc/elements/1.1/"/>
    <ds:schemaRef ds:uri="http://schemas.microsoft.com/office/2006/documentManagement/types"/>
    <ds:schemaRef ds:uri="97da8c8f-967c-44bd-a98d-b1f8c2507752"/>
    <ds:schemaRef ds:uri="http://schemas.microsoft.com/office/infopath/2007/PartnerControls"/>
    <ds:schemaRef ds:uri="http://schemas.openxmlformats.org/package/2006/metadata/core-properties"/>
    <ds:schemaRef ds:uri="c58eef61-e723-46d9-a7cc-1d2ee53fc28e"/>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UB-PPT-Template-Blue-Bar-Bottom</Template>
  <TotalTime>3077</TotalTime>
  <Words>853</Words>
  <Application>Microsoft Office PowerPoint</Application>
  <PresentationFormat>On-screen Show (4:3)</PresentationFormat>
  <Paragraphs>50</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Century Gothic</vt:lpstr>
      <vt:lpstr>Impact</vt:lpstr>
      <vt:lpstr>Times New Roman</vt:lpstr>
      <vt:lpstr>Wingdings</vt:lpstr>
      <vt:lpstr>Office Theme</vt:lpstr>
      <vt:lpstr>Enrollment Strategy Update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PLEASE USE IMPACT IN ALL CAPS</dc:title>
  <dc:creator>Sarah Davis</dc:creator>
  <cp:lastModifiedBy>Roxie Shabazz</cp:lastModifiedBy>
  <cp:revision>132</cp:revision>
  <cp:lastPrinted>2023-10-04T13:47:45Z</cp:lastPrinted>
  <dcterms:created xsi:type="dcterms:W3CDTF">2018-05-09T19:09:08Z</dcterms:created>
  <dcterms:modified xsi:type="dcterms:W3CDTF">2023-10-04T14:08:07Z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0x0101007FAC70A66A9FE64DBBE835984D539E75</vt:lpwstr>
  </property>
</Properties>
</file>