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3" r:id="rId5"/>
  </p:sldMasterIdLst>
  <p:notesMasterIdLst>
    <p:notesMasterId r:id="rId13"/>
  </p:notesMasterIdLst>
  <p:sldIdLst>
    <p:sldId id="263" r:id="rId6"/>
    <p:sldId id="289" r:id="rId7"/>
    <p:sldId id="288" r:id="rId8"/>
    <p:sldId id="273" r:id="rId9"/>
    <p:sldId id="274" r:id="rId10"/>
    <p:sldId id="277" r:id="rId11"/>
    <p:sldId id="278" r:id="rId1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r Vatanperver" initials="OV" lastIdx="1" clrIdx="0">
    <p:extLst>
      <p:ext uri="{19B8F6BF-5375-455C-9EA6-DF929625EA0E}">
        <p15:presenceInfo xmlns:p15="http://schemas.microsoft.com/office/powerpoint/2012/main" userId="Oliver Vatanperver" providerId="None"/>
      </p:ext>
    </p:extLst>
  </p:cmAuthor>
  <p:cmAuthor id="2" name="Roxie Shabazz" initials="RS" lastIdx="6" clrIdx="1">
    <p:extLst>
      <p:ext uri="{19B8F6BF-5375-455C-9EA6-DF929625EA0E}">
        <p15:presenceInfo xmlns:p15="http://schemas.microsoft.com/office/powerpoint/2012/main" userId="Roxie Shabaz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75A9"/>
    <a:srgbClr val="0076A8"/>
    <a:srgbClr val="008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1345" autoAdjust="0"/>
  </p:normalViewPr>
  <p:slideViewPr>
    <p:cSldViewPr snapToGrid="0" snapToObjects="1">
      <p:cViewPr varScale="1">
        <p:scale>
          <a:sx n="149" d="100"/>
          <a:sy n="149" d="100"/>
        </p:scale>
        <p:origin x="20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xie Shabazz" userId="a1d2b613-9a3e-4756-92c5-482c2c9f663a" providerId="ADAL" clId="{2811967A-9879-4A26-A695-284365D34FD7}"/>
    <pc:docChg chg="custSel delSld modSld">
      <pc:chgData name="Roxie Shabazz" userId="a1d2b613-9a3e-4756-92c5-482c2c9f663a" providerId="ADAL" clId="{2811967A-9879-4A26-A695-284365D34FD7}" dt="2023-10-04T14:03:30.994" v="40" actId="20577"/>
      <pc:docMkLst>
        <pc:docMk/>
      </pc:docMkLst>
      <pc:sldChg chg="del">
        <pc:chgData name="Roxie Shabazz" userId="a1d2b613-9a3e-4756-92c5-482c2c9f663a" providerId="ADAL" clId="{2811967A-9879-4A26-A695-284365D34FD7}" dt="2023-10-04T14:01:18.975" v="8" actId="2696"/>
        <pc:sldMkLst>
          <pc:docMk/>
          <pc:sldMk cId="1831882959" sldId="257"/>
        </pc:sldMkLst>
      </pc:sldChg>
      <pc:sldChg chg="modSp">
        <pc:chgData name="Roxie Shabazz" userId="a1d2b613-9a3e-4756-92c5-482c2c9f663a" providerId="ADAL" clId="{2811967A-9879-4A26-A695-284365D34FD7}" dt="2023-10-04T14:03:30.994" v="40" actId="20577"/>
        <pc:sldMkLst>
          <pc:docMk/>
          <pc:sldMk cId="4213999275" sldId="263"/>
        </pc:sldMkLst>
        <pc:spChg chg="mod">
          <ac:chgData name="Roxie Shabazz" userId="a1d2b613-9a3e-4756-92c5-482c2c9f663a" providerId="ADAL" clId="{2811967A-9879-4A26-A695-284365D34FD7}" dt="2023-10-04T14:03:30.994" v="40" actId="20577"/>
          <ac:spMkLst>
            <pc:docMk/>
            <pc:sldMk cId="4213999275" sldId="263"/>
            <ac:spMk id="2" creationId="{BD8993D3-CCE8-85D3-5398-230C4919A8C1}"/>
          </ac:spMkLst>
        </pc:spChg>
        <pc:spChg chg="mod">
          <ac:chgData name="Roxie Shabazz" userId="a1d2b613-9a3e-4756-92c5-482c2c9f663a" providerId="ADAL" clId="{2811967A-9879-4A26-A695-284365D34FD7}" dt="2023-10-04T14:03:25.921" v="37" actId="20577"/>
          <ac:spMkLst>
            <pc:docMk/>
            <pc:sldMk cId="4213999275" sldId="263"/>
            <ac:spMk id="3" creationId="{7C01A581-375E-78D7-7F94-2D31EF90F771}"/>
          </ac:spMkLst>
        </pc:spChg>
      </pc:sldChg>
      <pc:sldChg chg="del">
        <pc:chgData name="Roxie Shabazz" userId="a1d2b613-9a3e-4756-92c5-482c2c9f663a" providerId="ADAL" clId="{2811967A-9879-4A26-A695-284365D34FD7}" dt="2023-10-04T14:01:16.882" v="7" actId="2696"/>
        <pc:sldMkLst>
          <pc:docMk/>
          <pc:sldMk cId="3652452727" sldId="264"/>
        </pc:sldMkLst>
      </pc:sldChg>
      <pc:sldChg chg="del">
        <pc:chgData name="Roxie Shabazz" userId="a1d2b613-9a3e-4756-92c5-482c2c9f663a" providerId="ADAL" clId="{2811967A-9879-4A26-A695-284365D34FD7}" dt="2023-10-04T14:01:31.409" v="13" actId="2696"/>
        <pc:sldMkLst>
          <pc:docMk/>
          <pc:sldMk cId="2913487535" sldId="266"/>
        </pc:sldMkLst>
      </pc:sldChg>
      <pc:sldChg chg="del">
        <pc:chgData name="Roxie Shabazz" userId="a1d2b613-9a3e-4756-92c5-482c2c9f663a" providerId="ADAL" clId="{2811967A-9879-4A26-A695-284365D34FD7}" dt="2023-10-04T14:00:58.842" v="1" actId="2696"/>
        <pc:sldMkLst>
          <pc:docMk/>
          <pc:sldMk cId="3470640470" sldId="267"/>
        </pc:sldMkLst>
      </pc:sldChg>
      <pc:sldChg chg="del">
        <pc:chgData name="Roxie Shabazz" userId="a1d2b613-9a3e-4756-92c5-482c2c9f663a" providerId="ADAL" clId="{2811967A-9879-4A26-A695-284365D34FD7}" dt="2023-10-04T14:02:24.657" v="18" actId="2696"/>
        <pc:sldMkLst>
          <pc:docMk/>
          <pc:sldMk cId="1578027296" sldId="270"/>
        </pc:sldMkLst>
      </pc:sldChg>
      <pc:sldChg chg="del">
        <pc:chgData name="Roxie Shabazz" userId="a1d2b613-9a3e-4756-92c5-482c2c9f663a" providerId="ADAL" clId="{2811967A-9879-4A26-A695-284365D34FD7}" dt="2023-10-04T14:01:21.230" v="9" actId="2696"/>
        <pc:sldMkLst>
          <pc:docMk/>
          <pc:sldMk cId="3402368416" sldId="271"/>
        </pc:sldMkLst>
      </pc:sldChg>
      <pc:sldChg chg="del">
        <pc:chgData name="Roxie Shabazz" userId="a1d2b613-9a3e-4756-92c5-482c2c9f663a" providerId="ADAL" clId="{2811967A-9879-4A26-A695-284365D34FD7}" dt="2023-10-04T14:02:27.485" v="19" actId="2696"/>
        <pc:sldMkLst>
          <pc:docMk/>
          <pc:sldMk cId="1165390026" sldId="272"/>
        </pc:sldMkLst>
      </pc:sldChg>
      <pc:sldChg chg="delSp modTransition">
        <pc:chgData name="Roxie Shabazz" userId="a1d2b613-9a3e-4756-92c5-482c2c9f663a" providerId="ADAL" clId="{2811967A-9879-4A26-A695-284365D34FD7}" dt="2023-10-04T14:02:58.503" v="24"/>
        <pc:sldMkLst>
          <pc:docMk/>
          <pc:sldMk cId="3154899320" sldId="273"/>
        </pc:sldMkLst>
        <pc:spChg chg="del">
          <ac:chgData name="Roxie Shabazz" userId="a1d2b613-9a3e-4756-92c5-482c2c9f663a" providerId="ADAL" clId="{2811967A-9879-4A26-A695-284365D34FD7}" dt="2023-10-04T14:02:40.388" v="21" actId="478"/>
          <ac:spMkLst>
            <pc:docMk/>
            <pc:sldMk cId="3154899320" sldId="273"/>
            <ac:spMk id="2" creationId="{F1430518-F6FD-4940-9D5D-B072D794C5AF}"/>
          </ac:spMkLst>
        </pc:spChg>
      </pc:sldChg>
      <pc:sldChg chg="modTransition">
        <pc:chgData name="Roxie Shabazz" userId="a1d2b613-9a3e-4756-92c5-482c2c9f663a" providerId="ADAL" clId="{2811967A-9879-4A26-A695-284365D34FD7}" dt="2023-10-04T14:03:00.727" v="25"/>
        <pc:sldMkLst>
          <pc:docMk/>
          <pc:sldMk cId="3823177412" sldId="274"/>
        </pc:sldMkLst>
      </pc:sldChg>
      <pc:sldChg chg="modTransition">
        <pc:chgData name="Roxie Shabazz" userId="a1d2b613-9a3e-4756-92c5-482c2c9f663a" providerId="ADAL" clId="{2811967A-9879-4A26-A695-284365D34FD7}" dt="2023-10-04T14:03:05.279" v="26"/>
        <pc:sldMkLst>
          <pc:docMk/>
          <pc:sldMk cId="1246180037" sldId="277"/>
        </pc:sldMkLst>
      </pc:sldChg>
      <pc:sldChg chg="modTransition">
        <pc:chgData name="Roxie Shabazz" userId="a1d2b613-9a3e-4756-92c5-482c2c9f663a" providerId="ADAL" clId="{2811967A-9879-4A26-A695-284365D34FD7}" dt="2023-10-04T14:03:08.869" v="27"/>
        <pc:sldMkLst>
          <pc:docMk/>
          <pc:sldMk cId="4047062718" sldId="278"/>
        </pc:sldMkLst>
      </pc:sldChg>
      <pc:sldChg chg="del">
        <pc:chgData name="Roxie Shabazz" userId="a1d2b613-9a3e-4756-92c5-482c2c9f663a" providerId="ADAL" clId="{2811967A-9879-4A26-A695-284365D34FD7}" dt="2023-10-04T14:01:51.189" v="16" actId="2696"/>
        <pc:sldMkLst>
          <pc:docMk/>
          <pc:sldMk cId="2209263618" sldId="280"/>
        </pc:sldMkLst>
      </pc:sldChg>
      <pc:sldChg chg="del">
        <pc:chgData name="Roxie Shabazz" userId="a1d2b613-9a3e-4756-92c5-482c2c9f663a" providerId="ADAL" clId="{2811967A-9879-4A26-A695-284365D34FD7}" dt="2023-10-04T14:02:30.347" v="20" actId="2696"/>
        <pc:sldMkLst>
          <pc:docMk/>
          <pc:sldMk cId="131893562" sldId="281"/>
        </pc:sldMkLst>
      </pc:sldChg>
      <pc:sldChg chg="del">
        <pc:chgData name="Roxie Shabazz" userId="a1d2b613-9a3e-4756-92c5-482c2c9f663a" providerId="ADAL" clId="{2811967A-9879-4A26-A695-284365D34FD7}" dt="2023-10-04T14:02:15.066" v="17" actId="2696"/>
        <pc:sldMkLst>
          <pc:docMk/>
          <pc:sldMk cId="461833854" sldId="283"/>
        </pc:sldMkLst>
      </pc:sldChg>
      <pc:sldChg chg="del">
        <pc:chgData name="Roxie Shabazz" userId="a1d2b613-9a3e-4756-92c5-482c2c9f663a" providerId="ADAL" clId="{2811967A-9879-4A26-A695-284365D34FD7}" dt="2023-10-04T14:01:06.779" v="3" actId="2696"/>
        <pc:sldMkLst>
          <pc:docMk/>
          <pc:sldMk cId="898419969" sldId="286"/>
        </pc:sldMkLst>
      </pc:sldChg>
      <pc:sldChg chg="del">
        <pc:chgData name="Roxie Shabazz" userId="a1d2b613-9a3e-4756-92c5-482c2c9f663a" providerId="ADAL" clId="{2811967A-9879-4A26-A695-284365D34FD7}" dt="2023-10-04T14:01:36.586" v="14" actId="2696"/>
        <pc:sldMkLst>
          <pc:docMk/>
          <pc:sldMk cId="4018972780" sldId="287"/>
        </pc:sldMkLst>
      </pc:sldChg>
      <pc:sldChg chg="modTransition">
        <pc:chgData name="Roxie Shabazz" userId="a1d2b613-9a3e-4756-92c5-482c2c9f663a" providerId="ADAL" clId="{2811967A-9879-4A26-A695-284365D34FD7}" dt="2023-10-04T14:02:56.095" v="23"/>
        <pc:sldMkLst>
          <pc:docMk/>
          <pc:sldMk cId="1370120267" sldId="288"/>
        </pc:sldMkLst>
      </pc:sldChg>
      <pc:sldChg chg="delSp">
        <pc:chgData name="Roxie Shabazz" userId="a1d2b613-9a3e-4756-92c5-482c2c9f663a" providerId="ADAL" clId="{2811967A-9879-4A26-A695-284365D34FD7}" dt="2023-10-04T14:02:48.556" v="22" actId="478"/>
        <pc:sldMkLst>
          <pc:docMk/>
          <pc:sldMk cId="3421694519" sldId="289"/>
        </pc:sldMkLst>
        <pc:spChg chg="del">
          <ac:chgData name="Roxie Shabazz" userId="a1d2b613-9a3e-4756-92c5-482c2c9f663a" providerId="ADAL" clId="{2811967A-9879-4A26-A695-284365D34FD7}" dt="2023-10-04T14:02:48.556" v="22" actId="478"/>
          <ac:spMkLst>
            <pc:docMk/>
            <pc:sldMk cId="3421694519" sldId="289"/>
            <ac:spMk id="5" creationId="{94FF457C-75FD-449A-98E2-16EF1BB1242C}"/>
          </ac:spMkLst>
        </pc:spChg>
      </pc:sldChg>
      <pc:sldChg chg="del">
        <pc:chgData name="Roxie Shabazz" userId="a1d2b613-9a3e-4756-92c5-482c2c9f663a" providerId="ADAL" clId="{2811967A-9879-4A26-A695-284365D34FD7}" dt="2023-10-04T14:00:55.654" v="0" actId="2696"/>
        <pc:sldMkLst>
          <pc:docMk/>
          <pc:sldMk cId="3596344031" sldId="291"/>
        </pc:sldMkLst>
      </pc:sldChg>
      <pc:sldChg chg="del">
        <pc:chgData name="Roxie Shabazz" userId="a1d2b613-9a3e-4756-92c5-482c2c9f663a" providerId="ADAL" clId="{2811967A-9879-4A26-A695-284365D34FD7}" dt="2023-10-04T14:01:44.371" v="15" actId="2696"/>
        <pc:sldMkLst>
          <pc:docMk/>
          <pc:sldMk cId="3444135363" sldId="294"/>
        </pc:sldMkLst>
      </pc:sldChg>
      <pc:sldChg chg="del">
        <pc:chgData name="Roxie Shabazz" userId="a1d2b613-9a3e-4756-92c5-482c2c9f663a" providerId="ADAL" clId="{2811967A-9879-4A26-A695-284365D34FD7}" dt="2023-10-04T14:01:23.305" v="10" actId="2696"/>
        <pc:sldMkLst>
          <pc:docMk/>
          <pc:sldMk cId="532800454" sldId="296"/>
        </pc:sldMkLst>
      </pc:sldChg>
      <pc:sldChg chg="del">
        <pc:chgData name="Roxie Shabazz" userId="a1d2b613-9a3e-4756-92c5-482c2c9f663a" providerId="ADAL" clId="{2811967A-9879-4A26-A695-284365D34FD7}" dt="2023-10-04T14:01:09.137" v="4" actId="2696"/>
        <pc:sldMkLst>
          <pc:docMk/>
          <pc:sldMk cId="1578292807" sldId="298"/>
        </pc:sldMkLst>
      </pc:sldChg>
      <pc:sldChg chg="del">
        <pc:chgData name="Roxie Shabazz" userId="a1d2b613-9a3e-4756-92c5-482c2c9f663a" providerId="ADAL" clId="{2811967A-9879-4A26-A695-284365D34FD7}" dt="2023-10-04T14:01:11.596" v="5" actId="2696"/>
        <pc:sldMkLst>
          <pc:docMk/>
          <pc:sldMk cId="510338231" sldId="299"/>
        </pc:sldMkLst>
      </pc:sldChg>
      <pc:sldChg chg="del">
        <pc:chgData name="Roxie Shabazz" userId="a1d2b613-9a3e-4756-92c5-482c2c9f663a" providerId="ADAL" clId="{2811967A-9879-4A26-A695-284365D34FD7}" dt="2023-10-04T14:01:25.892" v="11" actId="2696"/>
        <pc:sldMkLst>
          <pc:docMk/>
          <pc:sldMk cId="3777176267" sldId="300"/>
        </pc:sldMkLst>
      </pc:sldChg>
      <pc:sldChg chg="del">
        <pc:chgData name="Roxie Shabazz" userId="a1d2b613-9a3e-4756-92c5-482c2c9f663a" providerId="ADAL" clId="{2811967A-9879-4A26-A695-284365D34FD7}" dt="2023-10-04T14:01:04.526" v="2" actId="2696"/>
        <pc:sldMkLst>
          <pc:docMk/>
          <pc:sldMk cId="3794271723" sldId="301"/>
        </pc:sldMkLst>
      </pc:sldChg>
      <pc:sldChg chg="del">
        <pc:chgData name="Roxie Shabazz" userId="a1d2b613-9a3e-4756-92c5-482c2c9f663a" providerId="ADAL" clId="{2811967A-9879-4A26-A695-284365D34FD7}" dt="2023-10-04T14:01:13.914" v="6" actId="2696"/>
        <pc:sldMkLst>
          <pc:docMk/>
          <pc:sldMk cId="3034828568" sldId="302"/>
        </pc:sldMkLst>
      </pc:sldChg>
      <pc:sldChg chg="del">
        <pc:chgData name="Roxie Shabazz" userId="a1d2b613-9a3e-4756-92c5-482c2c9f663a" providerId="ADAL" clId="{2811967A-9879-4A26-A695-284365D34FD7}" dt="2023-10-04T14:01:28.276" v="12" actId="2696"/>
        <pc:sldMkLst>
          <pc:docMk/>
          <pc:sldMk cId="4098803956" sldId="30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9E0-4E52-97C2-04AA1D29BEC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9E0-4E52-97C2-04AA1D29BEC5}"/>
              </c:ext>
            </c:extLst>
          </c:dPt>
          <c:dLbls>
            <c:dLbl>
              <c:idx val="0"/>
              <c:layout>
                <c:manualLayout>
                  <c:x val="-0.12517369260955527"/>
                  <c:y val="6.48516170049564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787010824417167"/>
                      <c:h val="0.322625809695899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9E0-4E52-97C2-04AA1D29BEC5}"/>
                </c:ext>
              </c:extLst>
            </c:dLbl>
            <c:dLbl>
              <c:idx val="1"/>
              <c:layout>
                <c:manualLayout>
                  <c:x val="0.22639171301074063"/>
                  <c:y val="-7.60947338100148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890011245092379"/>
                      <c:h val="0.322625809695899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9E0-4E52-97C2-04AA1D29BE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Undergraduate</c:v>
                </c:pt>
                <c:pt idx="1">
                  <c:v>Graduate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0.42</c:v>
                </c:pt>
                <c:pt idx="1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E0-4E52-97C2-04AA1D29BEC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of 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859-41E1-BCA8-8382D88E868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859-41E1-BCA8-8382D88E868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EB4-4E93-BA95-18696FFF52B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EB4-4E93-BA95-18696FFF52B4}"/>
              </c:ext>
            </c:extLst>
          </c:dPt>
          <c:dLbls>
            <c:dLbl>
              <c:idx val="0"/>
              <c:layout>
                <c:manualLayout>
                  <c:x val="-0.20888274787802802"/>
                  <c:y val="0.1841031897448193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787010824417167"/>
                      <c:h val="0.322625809695899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859-41E1-BCA8-8382D88E86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CAS</c:v>
                </c:pt>
                <c:pt idx="1">
                  <c:v>CPA</c:v>
                </c:pt>
                <c:pt idx="2">
                  <c:v>MSB</c:v>
                </c:pt>
                <c:pt idx="3">
                  <c:v>LAW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0.25</c:v>
                </c:pt>
                <c:pt idx="2">
                  <c:v>0.23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59-41E1-BCA8-8382D88E868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76556751456811"/>
          <c:y val="7.8155171077275473E-2"/>
          <c:w val="0.59426884297011995"/>
          <c:h val="0.843689657845449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Sheet1!$A$2:$A$8</c:f>
              <c:strCache>
                <c:ptCount val="7"/>
                <c:pt idx="0">
                  <c:v>Fall 2017</c:v>
                </c:pt>
                <c:pt idx="1">
                  <c:v>Fall 2018</c:v>
                </c:pt>
                <c:pt idx="2">
                  <c:v>Fall 2019</c:v>
                </c:pt>
                <c:pt idx="3">
                  <c:v>Fall 2020</c:v>
                </c:pt>
                <c:pt idx="4">
                  <c:v>Fall 2021</c:v>
                </c:pt>
                <c:pt idx="5">
                  <c:v>Fall 2022</c:v>
                </c:pt>
                <c:pt idx="6">
                  <c:v>Fall 2023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1586</c:v>
                </c:pt>
                <c:pt idx="1">
                  <c:v>1344</c:v>
                </c:pt>
                <c:pt idx="2">
                  <c:v>1157</c:v>
                </c:pt>
                <c:pt idx="3">
                  <c:v>1169</c:v>
                </c:pt>
                <c:pt idx="4">
                  <c:v>1082</c:v>
                </c:pt>
                <c:pt idx="5">
                  <c:v>997</c:v>
                </c:pt>
                <c:pt idx="6">
                  <c:v>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B7-4AB5-BEE1-97AC5854FB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CPA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Sheet1!$A$2:$A$8</c:f>
              <c:strCache>
                <c:ptCount val="7"/>
                <c:pt idx="0">
                  <c:v>Fall 2017</c:v>
                </c:pt>
                <c:pt idx="1">
                  <c:v>Fall 2018</c:v>
                </c:pt>
                <c:pt idx="2">
                  <c:v>Fall 2019</c:v>
                </c:pt>
                <c:pt idx="3">
                  <c:v>Fall 2020</c:v>
                </c:pt>
                <c:pt idx="4">
                  <c:v>Fall 2021</c:v>
                </c:pt>
                <c:pt idx="5">
                  <c:v>Fall 2022</c:v>
                </c:pt>
                <c:pt idx="6">
                  <c:v>Fall 2023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1659</c:v>
                </c:pt>
                <c:pt idx="1">
                  <c:v>1438</c:v>
                </c:pt>
                <c:pt idx="2">
                  <c:v>1255</c:v>
                </c:pt>
                <c:pt idx="3">
                  <c:v>1080</c:v>
                </c:pt>
                <c:pt idx="4">
                  <c:v>896</c:v>
                </c:pt>
                <c:pt idx="5">
                  <c:v>819</c:v>
                </c:pt>
                <c:pt idx="6">
                  <c:v>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B7-4AB5-BEE1-97AC5854FB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LAW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Sheet1!$A$2:$A$8</c:f>
              <c:strCache>
                <c:ptCount val="7"/>
                <c:pt idx="0">
                  <c:v>Fall 2017</c:v>
                </c:pt>
                <c:pt idx="1">
                  <c:v>Fall 2018</c:v>
                </c:pt>
                <c:pt idx="2">
                  <c:v>Fall 2019</c:v>
                </c:pt>
                <c:pt idx="3">
                  <c:v>Fall 2020</c:v>
                </c:pt>
                <c:pt idx="4">
                  <c:v>Fall 2021</c:v>
                </c:pt>
                <c:pt idx="5">
                  <c:v>Fall 2022</c:v>
                </c:pt>
                <c:pt idx="6">
                  <c:v>Fall 2023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732</c:v>
                </c:pt>
                <c:pt idx="1">
                  <c:v>717</c:v>
                </c:pt>
                <c:pt idx="2">
                  <c:v>724</c:v>
                </c:pt>
                <c:pt idx="3">
                  <c:v>747</c:v>
                </c:pt>
                <c:pt idx="4">
                  <c:v>740</c:v>
                </c:pt>
                <c:pt idx="5">
                  <c:v>744</c:v>
                </c:pt>
                <c:pt idx="6">
                  <c:v>720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B7-4AB5-BEE1-97AC5854FB2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MSB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4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Sheet1!$A$2:$A$8</c:f>
              <c:strCache>
                <c:ptCount val="7"/>
                <c:pt idx="0">
                  <c:v>Fall 2017</c:v>
                </c:pt>
                <c:pt idx="1">
                  <c:v>Fall 2018</c:v>
                </c:pt>
                <c:pt idx="2">
                  <c:v>Fall 2019</c:v>
                </c:pt>
                <c:pt idx="3">
                  <c:v>Fall 2020</c:v>
                </c:pt>
                <c:pt idx="4">
                  <c:v>Fall 2021</c:v>
                </c:pt>
                <c:pt idx="5">
                  <c:v>Fall 2022</c:v>
                </c:pt>
                <c:pt idx="6">
                  <c:v>Fall 2023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1588</c:v>
                </c:pt>
                <c:pt idx="1">
                  <c:v>1541</c:v>
                </c:pt>
                <c:pt idx="2">
                  <c:v>1340</c:v>
                </c:pt>
                <c:pt idx="3">
                  <c:v>1173</c:v>
                </c:pt>
                <c:pt idx="4">
                  <c:v>992</c:v>
                </c:pt>
                <c:pt idx="5">
                  <c:v>765</c:v>
                </c:pt>
                <c:pt idx="6">
                  <c:v>711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16-46DD-A498-2F390C0C8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4934992"/>
        <c:axId val="1266612976"/>
      </c:lineChart>
      <c:catAx>
        <c:axId val="5249349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66612976"/>
        <c:crosses val="autoZero"/>
        <c:auto val="1"/>
        <c:lblAlgn val="ctr"/>
        <c:lblOffset val="100"/>
        <c:noMultiLvlLbl val="0"/>
      </c:catAx>
      <c:valAx>
        <c:axId val="1266612976"/>
        <c:scaling>
          <c:orientation val="minMax"/>
          <c:max val="1700"/>
          <c:min val="7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934992"/>
        <c:crosses val="autoZero"/>
        <c:crossBetween val="midCat"/>
        <c:majorUnit val="200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71054"/>
          </a:xfrm>
          <a:prstGeom prst="rect">
            <a:avLst/>
          </a:prstGeom>
        </p:spPr>
        <p:txBody>
          <a:bodyPr vert="horz" lIns="94219" tIns="47109" rIns="94219" bIns="471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19" tIns="47109" rIns="94219" bIns="47109" rtlCol="0"/>
          <a:lstStyle>
            <a:lvl1pPr algn="r">
              <a:defRPr sz="1200"/>
            </a:lvl1pPr>
          </a:lstStyle>
          <a:p>
            <a:fld id="{2E25284D-A793-9A4F-98BA-5385D7A5EBF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9" tIns="47109" rIns="94219" bIns="471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19" tIns="47109" rIns="94219" bIns="471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3"/>
            <a:ext cx="3077739" cy="471053"/>
          </a:xfrm>
          <a:prstGeom prst="rect">
            <a:avLst/>
          </a:prstGeom>
        </p:spPr>
        <p:txBody>
          <a:bodyPr vert="horz" lIns="94219" tIns="47109" rIns="94219" bIns="471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19" tIns="47109" rIns="94219" bIns="47109" rtlCol="0" anchor="b"/>
          <a:lstStyle>
            <a:lvl1pPr algn="r">
              <a:defRPr sz="1200"/>
            </a:lvl1pPr>
          </a:lstStyle>
          <a:p>
            <a:fld id="{D46DB283-5DD0-0449-8C35-47A566126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7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52176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70094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1675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145967"/>
            <a:ext cx="9144000" cy="712033"/>
          </a:xfrm>
          <a:prstGeom prst="rect">
            <a:avLst/>
          </a:prstGeom>
          <a:solidFill>
            <a:srgbClr val="16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33" y="6281137"/>
            <a:ext cx="1945117" cy="470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15777"/>
            <a:ext cx="2949178" cy="1600200"/>
          </a:xfrm>
        </p:spPr>
        <p:txBody>
          <a:bodyPr anchor="b"/>
          <a:lstStyle>
            <a:lvl1pPr>
              <a:defRPr sz="3200">
                <a:solidFill>
                  <a:srgbClr val="1675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6200" y="846004"/>
            <a:ext cx="4629150" cy="45910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1915977"/>
            <a:ext cx="2949178" cy="35210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5967"/>
            <a:ext cx="9144000" cy="712033"/>
          </a:xfrm>
          <a:prstGeom prst="rect">
            <a:avLst/>
          </a:prstGeom>
          <a:solidFill>
            <a:srgbClr val="16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33" y="6281137"/>
            <a:ext cx="1945117" cy="470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15777"/>
            <a:ext cx="7886700" cy="1325563"/>
          </a:xfrm>
        </p:spPr>
        <p:txBody>
          <a:bodyPr/>
          <a:lstStyle>
            <a:lvl1pPr>
              <a:defRPr>
                <a:solidFill>
                  <a:srgbClr val="1675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776276"/>
            <a:ext cx="7886700" cy="364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45967"/>
            <a:ext cx="9144000" cy="712033"/>
          </a:xfrm>
          <a:prstGeom prst="rect">
            <a:avLst/>
          </a:prstGeom>
          <a:solidFill>
            <a:srgbClr val="16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33" y="6281137"/>
            <a:ext cx="1945117" cy="470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481326" y="324765"/>
            <a:ext cx="1971675" cy="5213351"/>
          </a:xfrm>
        </p:spPr>
        <p:txBody>
          <a:bodyPr vert="eaVert"/>
          <a:lstStyle>
            <a:lvl1pPr>
              <a:defRPr>
                <a:solidFill>
                  <a:srgbClr val="1675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301" y="324765"/>
            <a:ext cx="5800725" cy="52133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45967"/>
            <a:ext cx="9144000" cy="712033"/>
          </a:xfrm>
          <a:prstGeom prst="rect">
            <a:avLst/>
          </a:prstGeom>
          <a:solidFill>
            <a:srgbClr val="16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33" y="6281137"/>
            <a:ext cx="1945117" cy="470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52176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70094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1675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145967"/>
            <a:ext cx="9144000" cy="712033"/>
          </a:xfrm>
          <a:prstGeom prst="rect">
            <a:avLst/>
          </a:prstGeom>
          <a:solidFill>
            <a:srgbClr val="16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33" y="6281137"/>
            <a:ext cx="1945117" cy="47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52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34351" y="3436685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1675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15" y="1762040"/>
            <a:ext cx="5251074" cy="127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93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45967"/>
            <a:ext cx="9144000" cy="712033"/>
          </a:xfrm>
          <a:prstGeom prst="rect">
            <a:avLst/>
          </a:prstGeom>
          <a:solidFill>
            <a:srgbClr val="16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45757"/>
            <a:ext cx="7886700" cy="1325563"/>
          </a:xfrm>
        </p:spPr>
        <p:txBody>
          <a:bodyPr/>
          <a:lstStyle>
            <a:lvl1pPr>
              <a:defRPr>
                <a:solidFill>
                  <a:srgbClr val="1675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06256"/>
            <a:ext cx="7886700" cy="364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33" y="6281137"/>
            <a:ext cx="1945117" cy="47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93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17085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1675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40505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145967"/>
            <a:ext cx="9144000" cy="712033"/>
          </a:xfrm>
          <a:prstGeom prst="rect">
            <a:avLst/>
          </a:prstGeom>
          <a:solidFill>
            <a:srgbClr val="16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33" y="6281137"/>
            <a:ext cx="1945117" cy="47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50688"/>
            <a:ext cx="7886700" cy="1325563"/>
          </a:xfrm>
        </p:spPr>
        <p:txBody>
          <a:bodyPr/>
          <a:lstStyle>
            <a:lvl1pPr>
              <a:defRPr>
                <a:solidFill>
                  <a:srgbClr val="1675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11187"/>
            <a:ext cx="3886200" cy="3752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11186"/>
            <a:ext cx="3886200" cy="3752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45967"/>
            <a:ext cx="9144000" cy="712033"/>
          </a:xfrm>
          <a:prstGeom prst="rect">
            <a:avLst/>
          </a:prstGeom>
          <a:solidFill>
            <a:srgbClr val="16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33" y="6281137"/>
            <a:ext cx="1945117" cy="47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09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45758"/>
            <a:ext cx="7886700" cy="1325563"/>
          </a:xfrm>
        </p:spPr>
        <p:txBody>
          <a:bodyPr/>
          <a:lstStyle>
            <a:lvl1pPr>
              <a:defRPr>
                <a:solidFill>
                  <a:srgbClr val="1675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661795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1" y="2485707"/>
            <a:ext cx="3868340" cy="307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661795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485707"/>
            <a:ext cx="3887391" cy="307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45967"/>
            <a:ext cx="9144000" cy="712033"/>
          </a:xfrm>
          <a:prstGeom prst="rect">
            <a:avLst/>
          </a:prstGeom>
          <a:solidFill>
            <a:srgbClr val="16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33" y="6281137"/>
            <a:ext cx="1945117" cy="47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24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30767"/>
            <a:ext cx="7886700" cy="1325563"/>
          </a:xfrm>
        </p:spPr>
        <p:txBody>
          <a:bodyPr/>
          <a:lstStyle>
            <a:lvl1pPr>
              <a:defRPr>
                <a:solidFill>
                  <a:srgbClr val="1675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45967"/>
            <a:ext cx="9144000" cy="712033"/>
          </a:xfrm>
          <a:prstGeom prst="rect">
            <a:avLst/>
          </a:prstGeom>
          <a:solidFill>
            <a:srgbClr val="16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33" y="6281137"/>
            <a:ext cx="1945117" cy="47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6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34351" y="3436685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1675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15" y="1762040"/>
            <a:ext cx="5251074" cy="127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52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75D9-45FB-5C46-95F7-A49F83E6D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82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0748"/>
            <a:ext cx="2949178" cy="1600200"/>
          </a:xfrm>
        </p:spPr>
        <p:txBody>
          <a:bodyPr anchor="b"/>
          <a:lstStyle>
            <a:lvl1pPr>
              <a:defRPr sz="3200">
                <a:solidFill>
                  <a:srgbClr val="1675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90975"/>
            <a:ext cx="4629150" cy="4591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1960948"/>
            <a:ext cx="2949178" cy="35210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5967"/>
            <a:ext cx="9144000" cy="712033"/>
          </a:xfrm>
          <a:prstGeom prst="rect">
            <a:avLst/>
          </a:prstGeom>
          <a:solidFill>
            <a:srgbClr val="16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33" y="6281137"/>
            <a:ext cx="1945117" cy="47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31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15777"/>
            <a:ext cx="2949178" cy="1600200"/>
          </a:xfrm>
        </p:spPr>
        <p:txBody>
          <a:bodyPr anchor="b"/>
          <a:lstStyle>
            <a:lvl1pPr>
              <a:defRPr sz="3200">
                <a:solidFill>
                  <a:srgbClr val="1675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6200" y="846004"/>
            <a:ext cx="4629150" cy="45910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1915977"/>
            <a:ext cx="2949178" cy="35210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5967"/>
            <a:ext cx="9144000" cy="712033"/>
          </a:xfrm>
          <a:prstGeom prst="rect">
            <a:avLst/>
          </a:prstGeom>
          <a:solidFill>
            <a:srgbClr val="16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33" y="6281137"/>
            <a:ext cx="1945117" cy="47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11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15777"/>
            <a:ext cx="7886700" cy="1325563"/>
          </a:xfrm>
        </p:spPr>
        <p:txBody>
          <a:bodyPr/>
          <a:lstStyle>
            <a:lvl1pPr>
              <a:defRPr>
                <a:solidFill>
                  <a:srgbClr val="1675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776276"/>
            <a:ext cx="7886700" cy="364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45967"/>
            <a:ext cx="9144000" cy="712033"/>
          </a:xfrm>
          <a:prstGeom prst="rect">
            <a:avLst/>
          </a:prstGeom>
          <a:solidFill>
            <a:srgbClr val="16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33" y="6281137"/>
            <a:ext cx="1945117" cy="47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75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481326" y="324765"/>
            <a:ext cx="1971675" cy="5213351"/>
          </a:xfrm>
        </p:spPr>
        <p:txBody>
          <a:bodyPr vert="eaVert"/>
          <a:lstStyle>
            <a:lvl1pPr>
              <a:defRPr>
                <a:solidFill>
                  <a:srgbClr val="1675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301" y="324765"/>
            <a:ext cx="5800725" cy="52133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45967"/>
            <a:ext cx="9144000" cy="712033"/>
          </a:xfrm>
          <a:prstGeom prst="rect">
            <a:avLst/>
          </a:prstGeom>
          <a:solidFill>
            <a:srgbClr val="16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33" y="6281137"/>
            <a:ext cx="1945117" cy="47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8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45967"/>
            <a:ext cx="9144000" cy="712033"/>
          </a:xfrm>
          <a:prstGeom prst="rect">
            <a:avLst/>
          </a:prstGeom>
          <a:solidFill>
            <a:srgbClr val="16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45757"/>
            <a:ext cx="7886700" cy="1325563"/>
          </a:xfrm>
        </p:spPr>
        <p:txBody>
          <a:bodyPr/>
          <a:lstStyle>
            <a:lvl1pPr>
              <a:defRPr>
                <a:solidFill>
                  <a:srgbClr val="1675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06256"/>
            <a:ext cx="7886700" cy="364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33" y="6281137"/>
            <a:ext cx="1945117" cy="470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17085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1675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40505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145967"/>
            <a:ext cx="9144000" cy="712033"/>
          </a:xfrm>
          <a:prstGeom prst="rect">
            <a:avLst/>
          </a:prstGeom>
          <a:solidFill>
            <a:srgbClr val="16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33" y="6281137"/>
            <a:ext cx="1945117" cy="470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50688"/>
            <a:ext cx="7886700" cy="1325563"/>
          </a:xfrm>
        </p:spPr>
        <p:txBody>
          <a:bodyPr/>
          <a:lstStyle>
            <a:lvl1pPr>
              <a:defRPr>
                <a:solidFill>
                  <a:srgbClr val="1675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11187"/>
            <a:ext cx="3886200" cy="3752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11186"/>
            <a:ext cx="3886200" cy="3752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45967"/>
            <a:ext cx="9144000" cy="712033"/>
          </a:xfrm>
          <a:prstGeom prst="rect">
            <a:avLst/>
          </a:prstGeom>
          <a:solidFill>
            <a:srgbClr val="16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33" y="6281137"/>
            <a:ext cx="1945117" cy="470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45758"/>
            <a:ext cx="7886700" cy="1325563"/>
          </a:xfrm>
        </p:spPr>
        <p:txBody>
          <a:bodyPr/>
          <a:lstStyle>
            <a:lvl1pPr>
              <a:defRPr>
                <a:solidFill>
                  <a:srgbClr val="1675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661795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1" y="2485707"/>
            <a:ext cx="3868340" cy="307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661795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485707"/>
            <a:ext cx="3887391" cy="307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45967"/>
            <a:ext cx="9144000" cy="712033"/>
          </a:xfrm>
          <a:prstGeom prst="rect">
            <a:avLst/>
          </a:prstGeom>
          <a:solidFill>
            <a:srgbClr val="16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33" y="6281137"/>
            <a:ext cx="1945117" cy="470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30767"/>
            <a:ext cx="7886700" cy="1325563"/>
          </a:xfrm>
        </p:spPr>
        <p:txBody>
          <a:bodyPr/>
          <a:lstStyle>
            <a:lvl1pPr>
              <a:defRPr>
                <a:solidFill>
                  <a:srgbClr val="1675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45967"/>
            <a:ext cx="9144000" cy="712033"/>
          </a:xfrm>
          <a:prstGeom prst="rect">
            <a:avLst/>
          </a:prstGeom>
          <a:solidFill>
            <a:srgbClr val="16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33" y="6281137"/>
            <a:ext cx="1945117" cy="470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375D9-45FB-5C46-95F7-A49F83E6DC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0748"/>
            <a:ext cx="2949178" cy="1600200"/>
          </a:xfrm>
        </p:spPr>
        <p:txBody>
          <a:bodyPr anchor="b"/>
          <a:lstStyle>
            <a:lvl1pPr>
              <a:defRPr sz="3200">
                <a:solidFill>
                  <a:srgbClr val="1675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90975"/>
            <a:ext cx="4629150" cy="4591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1960948"/>
            <a:ext cx="2949178" cy="35210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5967"/>
            <a:ext cx="9144000" cy="712033"/>
          </a:xfrm>
          <a:prstGeom prst="rect">
            <a:avLst/>
          </a:prstGeom>
          <a:solidFill>
            <a:srgbClr val="167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33" y="6281137"/>
            <a:ext cx="1945117" cy="4705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4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C1375D9-45FB-5C46-95F7-A49F83E6DC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8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6A8"/>
          </a:solidFill>
          <a:latin typeface="Impact" charset="0"/>
          <a:ea typeface="Impact" charset="0"/>
          <a:cs typeface="Impac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4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C1375D9-45FB-5C46-95F7-A49F83E6DC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5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6A8"/>
          </a:solidFill>
          <a:latin typeface="Impact" charset="0"/>
          <a:ea typeface="Impact" charset="0"/>
          <a:cs typeface="Impac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D8993D3-CCE8-85D3-5398-230C4919A8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Enrollment Management Division</a:t>
            </a:r>
          </a:p>
          <a:p>
            <a:r>
              <a:rPr lang="en-US"/>
              <a:t>October 4, </a:t>
            </a:r>
            <a:r>
              <a:rPr lang="en-US" dirty="0"/>
              <a:t>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01A581-375E-78D7-7F94-2D31EF90F7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College Enrollment Update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99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FC71AA-79B5-346E-3E2F-013CE0EAB9EE}"/>
              </a:ext>
            </a:extLst>
          </p:cNvPr>
          <p:cNvSpPr txBox="1"/>
          <p:nvPr/>
        </p:nvSpPr>
        <p:spPr>
          <a:xfrm>
            <a:off x="-44761" y="36326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6A8"/>
                </a:solidFill>
              </a:rPr>
              <a:t>Fall 2023 Enrollment Summary</a:t>
            </a:r>
          </a:p>
          <a:p>
            <a:pPr algn="ctr"/>
            <a:r>
              <a:rPr lang="en-US" b="1" u="sng" dirty="0"/>
              <a:t>3101 students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F2F2C7-3DCC-5379-1842-7F56DE612E8A}"/>
              </a:ext>
            </a:extLst>
          </p:cNvPr>
          <p:cNvSpPr txBox="1"/>
          <p:nvPr/>
        </p:nvSpPr>
        <p:spPr>
          <a:xfrm>
            <a:off x="1600654" y="1308289"/>
            <a:ext cx="116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6A8"/>
                </a:solidFill>
              </a:rPr>
              <a:t>By College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0482E-B69D-6488-294C-8C731A360123}"/>
              </a:ext>
            </a:extLst>
          </p:cNvPr>
          <p:cNvSpPr txBox="1"/>
          <p:nvPr/>
        </p:nvSpPr>
        <p:spPr>
          <a:xfrm>
            <a:off x="5586318" y="1308289"/>
            <a:ext cx="177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6A8"/>
                </a:solidFill>
              </a:rPr>
              <a:t>By Student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FF8FE-2785-F36F-B7B7-4A7C4575F303}"/>
              </a:ext>
            </a:extLst>
          </p:cNvPr>
          <p:cNvSpPr txBox="1"/>
          <p:nvPr/>
        </p:nvSpPr>
        <p:spPr>
          <a:xfrm>
            <a:off x="3030873" y="5180379"/>
            <a:ext cx="3117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CAS:   Yale Gordon College of Arts and Sciences</a:t>
            </a:r>
          </a:p>
          <a:p>
            <a:r>
              <a:rPr lang="en-US" sz="1200" dirty="0"/>
              <a:t>CPA:   College of Public Affairs</a:t>
            </a:r>
          </a:p>
          <a:p>
            <a:r>
              <a:rPr lang="en-US" sz="1200" dirty="0"/>
              <a:t>MSB:  Merrick School of Business</a:t>
            </a:r>
          </a:p>
          <a:p>
            <a:r>
              <a:rPr lang="en-US" sz="1200" dirty="0"/>
              <a:t>LAW:  School of Law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24D4F45-E85F-43D6-AF2E-632A19690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408469"/>
              </p:ext>
            </p:extLst>
          </p:nvPr>
        </p:nvGraphicFramePr>
        <p:xfrm>
          <a:off x="674760" y="3786613"/>
          <a:ext cx="3199618" cy="1143757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780396">
                  <a:extLst>
                    <a:ext uri="{9D8B030D-6E8A-4147-A177-3AD203B41FA5}">
                      <a16:colId xmlns:a16="http://schemas.microsoft.com/office/drawing/2014/main" val="3879525717"/>
                    </a:ext>
                  </a:extLst>
                </a:gridCol>
                <a:gridCol w="1209611">
                  <a:extLst>
                    <a:ext uri="{9D8B030D-6E8A-4147-A177-3AD203B41FA5}">
                      <a16:colId xmlns:a16="http://schemas.microsoft.com/office/drawing/2014/main" val="3351428582"/>
                    </a:ext>
                  </a:extLst>
                </a:gridCol>
                <a:gridCol w="1209611">
                  <a:extLst>
                    <a:ext uri="{9D8B030D-6E8A-4147-A177-3AD203B41FA5}">
                      <a16:colId xmlns:a16="http://schemas.microsoft.com/office/drawing/2014/main" val="2543758629"/>
                    </a:ext>
                  </a:extLst>
                </a:gridCol>
              </a:tblGrid>
              <a:tr h="231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Colleges</a:t>
                      </a:r>
                      <a:endParaRPr lang="en-US" sz="1100" b="1" i="0" u="none" strike="noStrike" dirty="0">
                        <a:solidFill>
                          <a:srgbClr val="FA7D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rgbClr val="0076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# of students</a:t>
                      </a:r>
                      <a:endParaRPr lang="en-US" sz="1100" b="1" i="0" u="none" strike="noStrike" dirty="0">
                        <a:solidFill>
                          <a:srgbClr val="FA7D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rgbClr val="0076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% of total</a:t>
                      </a:r>
                      <a:endParaRPr lang="en-US" sz="1100" b="1" i="0" u="none" strike="noStrike" dirty="0">
                        <a:solidFill>
                          <a:srgbClr val="FA7D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9525" marR="9525" marT="9525" marB="0" anchor="ctr">
                    <a:solidFill>
                      <a:srgbClr val="007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064217"/>
                  </a:ext>
                </a:extLst>
              </a:tr>
              <a:tr h="182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5289521"/>
                  </a:ext>
                </a:extLst>
              </a:tr>
              <a:tr h="182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CPA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9465825"/>
                  </a:ext>
                </a:extLst>
              </a:tr>
              <a:tr h="182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MSB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8387244"/>
                  </a:ext>
                </a:extLst>
              </a:tr>
              <a:tr h="182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LAW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8880886"/>
                  </a:ext>
                </a:extLst>
              </a:tr>
              <a:tr h="182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Total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6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*3101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6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35025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5A54D81-716D-4239-8960-CEC0814C9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360515"/>
              </p:ext>
            </p:extLst>
          </p:nvPr>
        </p:nvGraphicFramePr>
        <p:xfrm>
          <a:off x="4871720" y="3786613"/>
          <a:ext cx="3199618" cy="857924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273407348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20027426"/>
                    </a:ext>
                  </a:extLst>
                </a:gridCol>
                <a:gridCol w="977118">
                  <a:extLst>
                    <a:ext uri="{9D8B030D-6E8A-4147-A177-3AD203B41FA5}">
                      <a16:colId xmlns:a16="http://schemas.microsoft.com/office/drawing/2014/main" val="840813728"/>
                    </a:ext>
                  </a:extLst>
                </a:gridCol>
              </a:tblGrid>
              <a:tr h="257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Careers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6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# of students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6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% of 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1977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Undergraduate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14362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Graduate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35622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6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3101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6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645166"/>
                  </a:ext>
                </a:extLst>
              </a:tr>
            </a:tbl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75D3F5D-D9FC-4706-9E70-4E2E1DF422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6857880"/>
              </p:ext>
            </p:extLst>
          </p:nvPr>
        </p:nvGraphicFramePr>
        <p:xfrm>
          <a:off x="4871720" y="1681733"/>
          <a:ext cx="3199618" cy="1843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F8EE9749-C24B-41CA-82F0-198E85835B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4045806"/>
              </p:ext>
            </p:extLst>
          </p:nvPr>
        </p:nvGraphicFramePr>
        <p:xfrm>
          <a:off x="674760" y="1681733"/>
          <a:ext cx="3199618" cy="1843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A35DBD-0DBB-102D-72EC-CC53BF8F3E87}"/>
              </a:ext>
            </a:extLst>
          </p:cNvPr>
          <p:cNvSpPr txBox="1"/>
          <p:nvPr/>
        </p:nvSpPr>
        <p:spPr>
          <a:xfrm>
            <a:off x="311150" y="6227849"/>
            <a:ext cx="36796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*</a:t>
            </a:r>
            <a:r>
              <a:rPr lang="en-US" sz="1200" dirty="0">
                <a:solidFill>
                  <a:schemeClr val="bg1"/>
                </a:solidFill>
              </a:rPr>
              <a:t>Total enrollment includes Second Chance Pell Students</a:t>
            </a:r>
          </a:p>
          <a:p>
            <a:r>
              <a:rPr lang="en-US" sz="1200" dirty="0">
                <a:solidFill>
                  <a:schemeClr val="bg1"/>
                </a:solidFill>
              </a:rPr>
              <a:t>   throughout this document. </a:t>
            </a:r>
          </a:p>
        </p:txBody>
      </p:sp>
    </p:spTree>
    <p:extLst>
      <p:ext uri="{BB962C8B-B14F-4D97-AF65-F5344CB8AC3E}">
        <p14:creationId xmlns:p14="http://schemas.microsoft.com/office/powerpoint/2010/main" val="342169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FC71AA-79B5-346E-3E2F-013CE0EAB9EE}"/>
              </a:ext>
            </a:extLst>
          </p:cNvPr>
          <p:cNvSpPr txBox="1"/>
          <p:nvPr/>
        </p:nvSpPr>
        <p:spPr>
          <a:xfrm>
            <a:off x="1" y="37352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6A8"/>
                </a:solidFill>
              </a:rPr>
              <a:t>Five-Year Enrollment Trend by College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E681F0-527D-4B93-5952-9FD321B51C4C}"/>
              </a:ext>
            </a:extLst>
          </p:cNvPr>
          <p:cNvSpPr txBox="1"/>
          <p:nvPr/>
        </p:nvSpPr>
        <p:spPr>
          <a:xfrm>
            <a:off x="485774" y="891927"/>
            <a:ext cx="848194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Law School experienced its biggest decline in 6 years. CAS, CPA, and MSB are experiencing continuing declines, with MSB closing rate of decline significantly in Fall 23.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837414E-F852-81AD-8227-E0A4CF16C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273951"/>
              </p:ext>
            </p:extLst>
          </p:nvPr>
        </p:nvGraphicFramePr>
        <p:xfrm>
          <a:off x="938163" y="3899479"/>
          <a:ext cx="7179416" cy="2025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7744">
                  <a:extLst>
                    <a:ext uri="{9D8B030D-6E8A-4147-A177-3AD203B41FA5}">
                      <a16:colId xmlns:a16="http://schemas.microsoft.com/office/drawing/2014/main" val="2236498081"/>
                    </a:ext>
                  </a:extLst>
                </a:gridCol>
                <a:gridCol w="879866">
                  <a:extLst>
                    <a:ext uri="{9D8B030D-6E8A-4147-A177-3AD203B41FA5}">
                      <a16:colId xmlns:a16="http://schemas.microsoft.com/office/drawing/2014/main" val="3513297122"/>
                    </a:ext>
                  </a:extLst>
                </a:gridCol>
                <a:gridCol w="879866">
                  <a:extLst>
                    <a:ext uri="{9D8B030D-6E8A-4147-A177-3AD203B41FA5}">
                      <a16:colId xmlns:a16="http://schemas.microsoft.com/office/drawing/2014/main" val="1354648907"/>
                    </a:ext>
                  </a:extLst>
                </a:gridCol>
                <a:gridCol w="879866">
                  <a:extLst>
                    <a:ext uri="{9D8B030D-6E8A-4147-A177-3AD203B41FA5}">
                      <a16:colId xmlns:a16="http://schemas.microsoft.com/office/drawing/2014/main" val="868698527"/>
                    </a:ext>
                  </a:extLst>
                </a:gridCol>
                <a:gridCol w="716171">
                  <a:extLst>
                    <a:ext uri="{9D8B030D-6E8A-4147-A177-3AD203B41FA5}">
                      <a16:colId xmlns:a16="http://schemas.microsoft.com/office/drawing/2014/main" val="4270255342"/>
                    </a:ext>
                  </a:extLst>
                </a:gridCol>
                <a:gridCol w="716171">
                  <a:extLst>
                    <a:ext uri="{9D8B030D-6E8A-4147-A177-3AD203B41FA5}">
                      <a16:colId xmlns:a16="http://schemas.microsoft.com/office/drawing/2014/main" val="1854733378"/>
                    </a:ext>
                  </a:extLst>
                </a:gridCol>
                <a:gridCol w="879866">
                  <a:extLst>
                    <a:ext uri="{9D8B030D-6E8A-4147-A177-3AD203B41FA5}">
                      <a16:colId xmlns:a16="http://schemas.microsoft.com/office/drawing/2014/main" val="28793479"/>
                    </a:ext>
                  </a:extLst>
                </a:gridCol>
                <a:gridCol w="879866">
                  <a:extLst>
                    <a:ext uri="{9D8B030D-6E8A-4147-A177-3AD203B41FA5}">
                      <a16:colId xmlns:a16="http://schemas.microsoft.com/office/drawing/2014/main" val="253877384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Fall 2017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Fall 2018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Fall 2019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Fall 2020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Fall 2021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Fall 2022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Fall 2023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2956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 Enrollment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1586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1344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2399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YOY change 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-14%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-10.4%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9395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CPA Enrollment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1659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7400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YOY change 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-14%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-17%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-5.1%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298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MSB Enrollment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1588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1541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1340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72909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YOY change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-15%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-23%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-7%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989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LAW Enrollment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740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744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720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83597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YOY change 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-3.2%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8846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Enrollment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5565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5040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4476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4169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3325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3101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0402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YOY change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-11%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-10%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-6.7%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270148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887C034-E785-43FF-8169-FD1A0AF75D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9749907"/>
              </p:ext>
            </p:extLst>
          </p:nvPr>
        </p:nvGraphicFramePr>
        <p:xfrm>
          <a:off x="485774" y="1533436"/>
          <a:ext cx="8172451" cy="2213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E7D04F4-EBB6-EABE-AF2D-83FFDDAFC7A8}"/>
              </a:ext>
            </a:extLst>
          </p:cNvPr>
          <p:cNvSpPr txBox="1"/>
          <p:nvPr/>
        </p:nvSpPr>
        <p:spPr>
          <a:xfrm>
            <a:off x="3658394" y="64844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7012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A3AAAF-513F-4987-97B7-8F4602B4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9151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Fall 2023 Enrollment Overview Year Over Year by College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E3F2B42-5278-4AA2-B745-232F9BE116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547379"/>
              </p:ext>
            </p:extLst>
          </p:nvPr>
        </p:nvGraphicFramePr>
        <p:xfrm>
          <a:off x="731838" y="1998940"/>
          <a:ext cx="7680325" cy="339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6915085" imgH="3057602" progId="Excel.Sheet.12">
                  <p:embed/>
                </p:oleObj>
              </mc:Choice>
              <mc:Fallback>
                <p:oleObj name="Worksheet" r:id="rId3" imgW="6915085" imgH="3057602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E3F2B42-5278-4AA2-B745-232F9BE116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838" y="1998940"/>
                        <a:ext cx="7680325" cy="339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489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A3AAAF-513F-4987-97B7-8F4602B4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Fall 2023 Enrollment Overview Year Over Year - CAS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D51D3D8-EE81-4B31-AEF5-1CBD420D20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785117"/>
              </p:ext>
            </p:extLst>
          </p:nvPr>
        </p:nvGraphicFramePr>
        <p:xfrm>
          <a:off x="822325" y="1765300"/>
          <a:ext cx="7499350" cy="361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3" imgW="6981713" imgH="3362389" progId="Excel.Sheet.12">
                  <p:embed/>
                </p:oleObj>
              </mc:Choice>
              <mc:Fallback>
                <p:oleObj name="Worksheet" r:id="rId3" imgW="6981713" imgH="3362389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D51D3D8-EE81-4B31-AEF5-1CBD420D20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325" y="1765300"/>
                        <a:ext cx="7499350" cy="361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317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A3AAAF-513F-4987-97B7-8F4602B4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Fall 2023 Enrollment Overview Year Over Year - CPA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66FA5D6-9BDF-4D29-82A9-FF9246C7D3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351357"/>
              </p:ext>
            </p:extLst>
          </p:nvPr>
        </p:nvGraphicFramePr>
        <p:xfrm>
          <a:off x="822325" y="1765300"/>
          <a:ext cx="7499350" cy="361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3" imgW="6981713" imgH="3362389" progId="Excel.Sheet.12">
                  <p:embed/>
                </p:oleObj>
              </mc:Choice>
              <mc:Fallback>
                <p:oleObj name="Worksheet" r:id="rId3" imgW="6981713" imgH="3362389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66FA5D6-9BDF-4D29-82A9-FF9246C7D3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325" y="1765300"/>
                        <a:ext cx="7499350" cy="361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618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A3AAAF-513F-4987-97B7-8F4602B4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Fall 2023 Enrollment Overview Year Over Year - MSB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846FDD5-054D-42D8-9FC9-D4D5E64F62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235701"/>
              </p:ext>
            </p:extLst>
          </p:nvPr>
        </p:nvGraphicFramePr>
        <p:xfrm>
          <a:off x="822325" y="1765300"/>
          <a:ext cx="7499350" cy="361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Worksheet" r:id="rId3" imgW="6981713" imgH="3362389" progId="Excel.Sheet.12">
                  <p:embed/>
                </p:oleObj>
              </mc:Choice>
              <mc:Fallback>
                <p:oleObj name="Worksheet" r:id="rId3" imgW="6981713" imgH="3362389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846FDD5-054D-42D8-9FC9-D4D5E64F62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325" y="1765300"/>
                        <a:ext cx="7499350" cy="361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7062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B-PPT-Template-3B" id="{0D70164B-DFDD-B34B-BBE7-8E853DB987EB}" vid="{5427B80F-14BE-CB4B-A026-1E227A2A2833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B-PPT-Template-3B" id="{0D70164B-DFDD-B34B-BBE7-8E853DB987EB}" vid="{5427B80F-14BE-CB4B-A026-1E227A2A28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AC70A66A9FE64DBBE835984D539E75" ma:contentTypeVersion="16" ma:contentTypeDescription="Create a new document." ma:contentTypeScope="" ma:versionID="83fc6a5e84c8feea7e152186101dedaa">
  <xsd:schema xmlns:xsd="http://www.w3.org/2001/XMLSchema" xmlns:xs="http://www.w3.org/2001/XMLSchema" xmlns:p="http://schemas.microsoft.com/office/2006/metadata/properties" xmlns:ns3="c58eef61-e723-46d9-a7cc-1d2ee53fc28e" xmlns:ns4="97da8c8f-967c-44bd-a98d-b1f8c2507752" targetNamespace="http://schemas.microsoft.com/office/2006/metadata/properties" ma:root="true" ma:fieldsID="25a2623be39cb2b77329254be5cdd128" ns3:_="" ns4:_="">
    <xsd:import namespace="c58eef61-e723-46d9-a7cc-1d2ee53fc28e"/>
    <xsd:import namespace="97da8c8f-967c-44bd-a98d-b1f8c25077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eef61-e723-46d9-a7cc-1d2ee53fc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a8c8f-967c-44bd-a98d-b1f8c250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58eef61-e723-46d9-a7cc-1d2ee53fc28e" xsi:nil="true"/>
  </documentManagement>
</p:properties>
</file>

<file path=customXml/itemProps1.xml><?xml version="1.0" encoding="utf-8"?>
<ds:datastoreItem xmlns:ds="http://schemas.openxmlformats.org/officeDocument/2006/customXml" ds:itemID="{A0FA76D5-A1C9-41BE-A828-1D2D86AB56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eef61-e723-46d9-a7cc-1d2ee53fc28e"/>
    <ds:schemaRef ds:uri="97da8c8f-967c-44bd-a98d-b1f8c250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1BEEF6-9191-43FB-A1DA-4B37126A8F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595908-728E-4070-BAB5-CFFBDDCAB45A}">
  <ds:schemaRefs>
    <ds:schemaRef ds:uri="http://purl.org/dc/elements/1.1/"/>
    <ds:schemaRef ds:uri="97da8c8f-967c-44bd-a98d-b1f8c2507752"/>
    <ds:schemaRef ds:uri="http://purl.org/dc/terms/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c58eef61-e723-46d9-a7cc-1d2ee53fc28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UB-PPT-Template-Blue-Bar-Bottom</Template>
  <TotalTime>2952</TotalTime>
  <Words>368</Words>
  <Application>Microsoft Office PowerPoint</Application>
  <PresentationFormat>On-screen Show (4:3)</PresentationFormat>
  <Paragraphs>140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Consolas</vt:lpstr>
      <vt:lpstr>Impact</vt:lpstr>
      <vt:lpstr>Office Theme</vt:lpstr>
      <vt:lpstr>1_Office Theme</vt:lpstr>
      <vt:lpstr>Worksheet</vt:lpstr>
      <vt:lpstr>College Enrollment Update </vt:lpstr>
      <vt:lpstr>PowerPoint Presentation</vt:lpstr>
      <vt:lpstr>PowerPoint Presentation</vt:lpstr>
      <vt:lpstr>Fall 2023 Enrollment Overview Year Over Year by College</vt:lpstr>
      <vt:lpstr>Fall 2023 Enrollment Overview Year Over Year - CAS</vt:lpstr>
      <vt:lpstr>Fall 2023 Enrollment Overview Year Over Year - CPA</vt:lpstr>
      <vt:lpstr>Fall 2023 Enrollment Overview Year Over Year - MSB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USE IMPACT IN ALL CAPS</dc:title>
  <dc:creator>Sarah Davis</dc:creator>
  <cp:lastModifiedBy>Roxie Shabazz</cp:lastModifiedBy>
  <cp:revision>113</cp:revision>
  <cp:lastPrinted>2023-10-03T22:30:17Z</cp:lastPrinted>
  <dcterms:created xsi:type="dcterms:W3CDTF">2018-05-09T19:09:08Z</dcterms:created>
  <dcterms:modified xsi:type="dcterms:W3CDTF">2023-10-04T14:03:33Z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0x0101007FAC70A66A9FE64DBBE835984D539E75</vt:lpwstr>
  </property>
</Properties>
</file>