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70" r:id="rId7"/>
    <p:sldId id="272" r:id="rId8"/>
    <p:sldId id="274" r:id="rId9"/>
    <p:sldId id="276" r:id="rId10"/>
    <p:sldId id="261" r:id="rId11"/>
    <p:sldId id="273" r:id="rId12"/>
    <p:sldId id="26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096FD-F3C1-45A0-8442-93612584C884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067181-8235-4AD0-B7FA-AF1081AF9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B6B42B-E372-4A6B-9636-5E436EE0CDE5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FF7E09-7353-420C-BA13-A23ED44A90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Custodian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June 18,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2627376" cy="295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of Bar Scan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</a:t>
            </a:r>
            <a:r>
              <a:rPr lang="en-US" dirty="0" err="1" smtClean="0"/>
              <a:t>Bar|Scan</a:t>
            </a:r>
            <a:r>
              <a:rPr lang="en-US" dirty="0" smtClean="0"/>
              <a:t>? – </a:t>
            </a:r>
            <a:r>
              <a:rPr lang="en-US" dirty="0" err="1" smtClean="0"/>
              <a:t>Bar|Scan</a:t>
            </a:r>
            <a:r>
              <a:rPr lang="en-US" dirty="0" smtClean="0"/>
              <a:t> is the name of the stand-alone system we use to record and read inventory records via a bar code scanner.</a:t>
            </a:r>
          </a:p>
          <a:p>
            <a:r>
              <a:rPr lang="en-US" dirty="0" smtClean="0"/>
              <a:t>What is an asset number?  The asset number, sometimes called the “SP0” number, is the key identifier for each asset.  It is the number printed on the bar-code label.</a:t>
            </a:r>
          </a:p>
          <a:p>
            <a:r>
              <a:rPr lang="en-US" dirty="0" smtClean="0"/>
              <a:t>What is last date seen?  The date on which the items was scanned.  If the “last date seen” is before the most current inventory date, the item is missing.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of Bar Scan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know if an item is missing</a:t>
            </a:r>
            <a:r>
              <a:rPr lang="en-US" dirty="0" smtClean="0"/>
              <a:t>?  Check the Last Date Seen. </a:t>
            </a:r>
            <a:r>
              <a:rPr lang="en-US" dirty="0"/>
              <a:t>If the “last date seen” is before the most current inventory date, the item is missing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0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Questions???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5486400" cy="8011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Final Tally for FY 14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317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are currently missing approximately 3.5% of the inventory (5.7% last year). The total value of the UB book inventory is approximately $9,451,000.  </a:t>
            </a:r>
            <a:endParaRPr lang="en-US" sz="1600" dirty="0"/>
          </a:p>
          <a:p>
            <a:pPr lvl="2"/>
            <a:r>
              <a:rPr lang="en-US" dirty="0" smtClean="0"/>
              <a:t>All </a:t>
            </a:r>
            <a:r>
              <a:rPr lang="en-US" dirty="0"/>
              <a:t>inventory items with a unit value over $5,000 have been accounted for (fourth year in a row). </a:t>
            </a:r>
            <a:endParaRPr lang="en-US" sz="1400" dirty="0"/>
          </a:p>
          <a:p>
            <a:pPr lvl="2"/>
            <a:r>
              <a:rPr lang="en-US" dirty="0"/>
              <a:t>We are still missing 170 items with a unit value less than $5,000.  The total value of those items is $206,177.</a:t>
            </a:r>
            <a:endParaRPr lang="en-US" sz="1400" dirty="0"/>
          </a:p>
          <a:p>
            <a:pPr lvl="2"/>
            <a:r>
              <a:rPr lang="en-US" dirty="0"/>
              <a:t>The name of the end user for over 70% of the laptop and tablet computers has been entered into the Property Control Bar-Scan database.  We continue to work toward a goal of 95%.</a:t>
            </a:r>
            <a:endParaRPr lang="en-US" sz="1400" dirty="0"/>
          </a:p>
          <a:p>
            <a:pPr lvl="2"/>
            <a:r>
              <a:rPr lang="en-US" dirty="0"/>
              <a:t>Lists of missing items have been distributed to each Unit Property Custodian.  We have resolved all but 12 “Org Units” (out of a total of 43 Organizational </a:t>
            </a:r>
            <a:r>
              <a:rPr lang="en-US" dirty="0" smtClean="0"/>
              <a:t>Units). 7 of </a:t>
            </a:r>
            <a:r>
              <a:rPr lang="en-US" dirty="0"/>
              <a:t>the 12 not yet resolved have 9 or fewer missing items.  Lisa is following up with the custodians in one-on-one meetings.</a:t>
            </a:r>
            <a:endParaRPr lang="en-US" sz="1400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Inventory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6777317" cy="1410148"/>
          </a:xfrm>
        </p:spPr>
        <p:txBody>
          <a:bodyPr/>
          <a:lstStyle/>
          <a:p>
            <a:r>
              <a:rPr lang="en-US" dirty="0" smtClean="0"/>
              <a:t>Schedule – see separate handout.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9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 Inventory Process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800" b="1" dirty="0"/>
              <a:t>Section II  .06  - PHYSICAL INVENTORY COUNT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086600" cy="4191000"/>
          </a:xfrm>
        </p:spPr>
        <p:txBody>
          <a:bodyPr>
            <a:normAutofit fontScale="32500" lnSpcReduction="20000"/>
          </a:bodyPr>
          <a:lstStyle/>
          <a:p>
            <a:pPr marL="68580" indent="0">
              <a:buNone/>
            </a:pPr>
            <a:r>
              <a:rPr lang="en-US" sz="6400" dirty="0" smtClean="0"/>
              <a:t>.   </a:t>
            </a:r>
          </a:p>
          <a:p>
            <a:pPr marL="68580" indent="0">
              <a:buNone/>
            </a:pPr>
            <a:r>
              <a:rPr lang="en-US" sz="6400" b="1" dirty="0" smtClean="0"/>
              <a:t>Lisa Edwards will:</a:t>
            </a:r>
          </a:p>
          <a:p>
            <a:pPr marL="68580" indent="0">
              <a:buNone/>
            </a:pPr>
            <a:r>
              <a:rPr lang="en-US" sz="6400" dirty="0" smtClean="0"/>
              <a:t>1.  Update </a:t>
            </a:r>
            <a:r>
              <a:rPr lang="en-US" sz="6400" dirty="0"/>
              <a:t>the list of buildings and floor plans.  </a:t>
            </a:r>
            <a:endParaRPr lang="en-US" sz="6400" dirty="0" smtClean="0"/>
          </a:p>
          <a:p>
            <a:pPr marL="68580" indent="0">
              <a:buNone/>
            </a:pPr>
            <a:endParaRPr lang="en-US" sz="6400" dirty="0"/>
          </a:p>
          <a:p>
            <a:pPr marL="68580" indent="0">
              <a:buNone/>
            </a:pPr>
            <a:r>
              <a:rPr lang="en-US" sz="6400" dirty="0" smtClean="0"/>
              <a:t>2.  Ensure </a:t>
            </a:r>
            <a:r>
              <a:rPr lang="en-US" sz="6400" dirty="0"/>
              <a:t>all tagged items have been updated in the Bar-Scan </a:t>
            </a:r>
            <a:r>
              <a:rPr lang="en-US" sz="6400" dirty="0" smtClean="0"/>
              <a:t>database.  </a:t>
            </a:r>
          </a:p>
          <a:p>
            <a:pPr marL="68580" indent="0">
              <a:buNone/>
            </a:pPr>
            <a:endParaRPr lang="en-US" sz="6400" dirty="0"/>
          </a:p>
          <a:p>
            <a:pPr marL="68580" indent="0">
              <a:buNone/>
            </a:pPr>
            <a:r>
              <a:rPr lang="en-US" sz="6400" dirty="0" smtClean="0"/>
              <a:t>3.   Run </a:t>
            </a:r>
            <a:r>
              <a:rPr lang="en-US" sz="6400" dirty="0"/>
              <a:t>a full inventory report and save to an Excel </a:t>
            </a:r>
            <a:r>
              <a:rPr lang="en-US" sz="6400" dirty="0" smtClean="0"/>
              <a:t>file; provide a copy to each Unit Property Custodian.</a:t>
            </a:r>
          </a:p>
          <a:p>
            <a:pPr marL="68580" indent="0">
              <a:buNone/>
            </a:pPr>
            <a:endParaRPr lang="en-US" sz="6400" dirty="0"/>
          </a:p>
          <a:p>
            <a:pPr marL="68580" indent="0">
              <a:buNone/>
            </a:pPr>
            <a:r>
              <a:rPr lang="en-US" sz="6400" dirty="0"/>
              <a:t>4.   Prepare a schedule </a:t>
            </a:r>
            <a:r>
              <a:rPr lang="en-US" sz="6400" dirty="0" smtClean="0"/>
              <a:t>for a walk-through with each Unit Property Custodian to scan the bar-code inventory tags.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Property Custodian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list of items assigned to your area. </a:t>
            </a:r>
          </a:p>
          <a:p>
            <a:r>
              <a:rPr lang="en-US" dirty="0" smtClean="0"/>
              <a:t>Review the Inventory Schedule.</a:t>
            </a:r>
          </a:p>
          <a:p>
            <a:r>
              <a:rPr lang="en-US" dirty="0" smtClean="0"/>
              <a:t>Show Lisa Edwards, UB Property Control Specialist, where the items are currently located so she can scan the bar-code label with her scanner.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6777317" cy="4495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For </a:t>
            </a:r>
            <a:r>
              <a:rPr lang="en-US" dirty="0"/>
              <a:t>mobile items like laptop computers, iPads, tractors, or items assigned to off-campus locations, arrange for the end user to bring the item to campus if possible.  </a:t>
            </a:r>
            <a:r>
              <a:rPr lang="en-US" b="1" dirty="0"/>
              <a:t>If it is not possible for the end user to bring the item to campus, the end user should take a digital photo of the item, and  of the bar-code sticker and the serial number of the item and send the digital photo to the UB Property Specialist and the Unit Property Custodian</a:t>
            </a:r>
            <a:r>
              <a:rPr lang="en-US" b="1" dirty="0" smtClean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953536"/>
          </a:xfrm>
        </p:spPr>
        <p:txBody>
          <a:bodyPr>
            <a:normAutofit/>
          </a:bodyPr>
          <a:lstStyle/>
          <a:p>
            <a:r>
              <a:rPr lang="en-US" b="1" dirty="0" smtClean="0"/>
              <a:t>Mobile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Property Custodian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the Property Control Specialist get the necessary information for mobile items like lap-top computers and </a:t>
            </a:r>
            <a:r>
              <a:rPr lang="en-US" dirty="0" err="1" smtClean="0"/>
              <a:t>iPads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Keep Lisa informed of any items assigned to faculty or staff for use at their home or away from campus.</a:t>
            </a:r>
          </a:p>
          <a:p>
            <a:r>
              <a:rPr lang="en-US" dirty="0" smtClean="0"/>
              <a:t>Inform Lisa before a tagged item is returned, or returned for repair</a:t>
            </a:r>
          </a:p>
        </p:txBody>
      </p:sp>
    </p:spTree>
    <p:extLst>
      <p:ext uri="{BB962C8B-B14F-4D97-AF65-F5344CB8AC3E}">
        <p14:creationId xmlns:p14="http://schemas.microsoft.com/office/powerpoint/2010/main" val="1617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/>
              <a:t>Physical Inventory Process</a:t>
            </a:r>
            <a:br>
              <a:rPr lang="en-US" b="1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239000" cy="426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search will continue until all </a:t>
            </a:r>
            <a:r>
              <a:rPr lang="en-US" sz="2000" dirty="0"/>
              <a:t>property has been found, or it appears that additional physical walk-through will not result in the location of the missing items.  </a:t>
            </a:r>
            <a:endParaRPr lang="en-US" sz="2000" dirty="0" smtClean="0"/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An </a:t>
            </a:r>
            <a:r>
              <a:rPr lang="en-US" sz="2000" dirty="0"/>
              <a:t>updated list of items </a:t>
            </a:r>
            <a:r>
              <a:rPr lang="en-US" sz="2000" dirty="0" smtClean="0"/>
              <a:t>will  be </a:t>
            </a:r>
            <a:r>
              <a:rPr lang="en-US" sz="2000" dirty="0"/>
              <a:t>sent to the Unit Property Custodian, who will review the list with their Dean, VP, Director or Department Head.  If the </a:t>
            </a:r>
            <a:r>
              <a:rPr lang="en-US" sz="2000" dirty="0" smtClean="0"/>
              <a:t>Department </a:t>
            </a:r>
            <a:r>
              <a:rPr lang="en-US" sz="2000" dirty="0"/>
              <a:t>Head agrees that the items cannot be located, they will sign the updated list and send it to the UB Property Specialist.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621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Dean, VP, Director or Department Head Responsibilities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list of </a:t>
            </a:r>
            <a:r>
              <a:rPr lang="en-US" b="1" dirty="0"/>
              <a:t>all missing items with a unit value greater than $5,000 will be referred to UB Police for investigation</a:t>
            </a:r>
            <a:r>
              <a:rPr lang="en-US" dirty="0"/>
              <a:t>.  The Director of Procurement will either sign the disposal form, authorizing removal of the item from the inventory, or will refer items with a unit value less than $5,000 to UB Police for further investigation. 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766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Property Custodian Meeting</vt:lpstr>
      <vt:lpstr>Final Tally for FY 14</vt:lpstr>
      <vt:lpstr>Physical Inventory Schedule</vt:lpstr>
      <vt:lpstr>Physical Inventory Process Section II  .06  - PHYSICAL INVENTORY COUNT PROCEDURES</vt:lpstr>
      <vt:lpstr>Property Custodian Responsibilities</vt:lpstr>
      <vt:lpstr>Mobile Items</vt:lpstr>
      <vt:lpstr>Property Custodian Responsibilities</vt:lpstr>
      <vt:lpstr>Physical Inventory Process </vt:lpstr>
      <vt:lpstr>Dean, VP, Director or Department Head Responsibilities</vt:lpstr>
      <vt:lpstr>Review of Bar Scan Reports</vt:lpstr>
      <vt:lpstr>Review of Bar Scan Reports</vt:lpstr>
      <vt:lpstr>Questions and Answers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Custodian Meeting</dc:title>
  <dc:creator>updater</dc:creator>
  <cp:lastModifiedBy>updater</cp:lastModifiedBy>
  <cp:revision>48</cp:revision>
  <cp:lastPrinted>2012-06-27T21:42:47Z</cp:lastPrinted>
  <dcterms:created xsi:type="dcterms:W3CDTF">2012-06-27T17:51:36Z</dcterms:created>
  <dcterms:modified xsi:type="dcterms:W3CDTF">2014-06-11T20:00:22Z</dcterms:modified>
</cp:coreProperties>
</file>