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handoutMasterIdLst>
    <p:handoutMasterId r:id="rId30"/>
  </p:handoutMasterIdLst>
  <p:sldIdLst>
    <p:sldId id="259" r:id="rId2"/>
    <p:sldId id="261" r:id="rId3"/>
    <p:sldId id="308" r:id="rId4"/>
    <p:sldId id="320" r:id="rId5"/>
    <p:sldId id="321" r:id="rId6"/>
    <p:sldId id="299" r:id="rId7"/>
    <p:sldId id="300" r:id="rId8"/>
    <p:sldId id="301" r:id="rId9"/>
    <p:sldId id="283" r:id="rId10"/>
    <p:sldId id="302" r:id="rId11"/>
    <p:sldId id="312" r:id="rId12"/>
    <p:sldId id="313" r:id="rId13"/>
    <p:sldId id="315" r:id="rId14"/>
    <p:sldId id="317" r:id="rId15"/>
    <p:sldId id="309" r:id="rId16"/>
    <p:sldId id="310" r:id="rId17"/>
    <p:sldId id="291" r:id="rId18"/>
    <p:sldId id="292" r:id="rId19"/>
    <p:sldId id="319" r:id="rId20"/>
    <p:sldId id="306" r:id="rId21"/>
    <p:sldId id="293" r:id="rId22"/>
    <p:sldId id="307" r:id="rId23"/>
    <p:sldId id="295" r:id="rId24"/>
    <p:sldId id="296" r:id="rId25"/>
    <p:sldId id="318" r:id="rId26"/>
    <p:sldId id="298" r:id="rId27"/>
    <p:sldId id="27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308"/>
            <p14:sldId id="320"/>
            <p14:sldId id="321"/>
            <p14:sldId id="299"/>
            <p14:sldId id="300"/>
            <p14:sldId id="301"/>
            <p14:sldId id="283"/>
            <p14:sldId id="302"/>
            <p14:sldId id="312"/>
            <p14:sldId id="313"/>
            <p14:sldId id="315"/>
            <p14:sldId id="317"/>
            <p14:sldId id="309"/>
            <p14:sldId id="310"/>
            <p14:sldId id="291"/>
            <p14:sldId id="292"/>
            <p14:sldId id="319"/>
            <p14:sldId id="306"/>
            <p14:sldId id="293"/>
            <p14:sldId id="307"/>
            <p14:sldId id="295"/>
            <p14:sldId id="296"/>
            <p14:sldId id="318"/>
            <p14:sldId id="298"/>
            <p14:sldId id="275"/>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83977" autoAdjust="0"/>
  </p:normalViewPr>
  <p:slideViewPr>
    <p:cSldViewPr>
      <p:cViewPr varScale="1">
        <p:scale>
          <a:sx n="69" d="100"/>
          <a:sy n="69" d="100"/>
        </p:scale>
        <p:origin x="-614" y="-67"/>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4/2/2014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327793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4/2/2014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406118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b="0" dirty="0" smtClean="0"/>
              <a:t>Right-click on a slide to add sections.</a:t>
            </a:r>
            <a:r>
              <a:rPr lang="en-US" sz="1200" b="0" baseline="0" dirty="0" smtClean="0"/>
              <a:t> Sections can help to organize your slides or facilitate collaboration between multiple authors.</a:t>
            </a:r>
            <a:endParaRPr lang="en-US" sz="1200" b="0" dirty="0" smtClean="0"/>
          </a:p>
          <a:p>
            <a:pPr lvl="0"/>
            <a:endParaRPr lang="en-US" sz="1200" b="1" dirty="0" smtClean="0"/>
          </a:p>
          <a:p>
            <a:pPr lvl="0"/>
            <a:r>
              <a:rPr lang="en-US" sz="1200" b="1" dirty="0" smtClean="0"/>
              <a:t>Notes</a:t>
            </a:r>
          </a:p>
          <a:p>
            <a:pPr lvl="0"/>
            <a:r>
              <a:rPr lang="en-US" sz="1200" dirty="0" smtClean="0"/>
              <a:t>Use the Notes section for delivery notes or to provide additional details for the audience.</a:t>
            </a:r>
            <a:r>
              <a:rPr lang="en-US" sz="1200" baseline="0" dirty="0" smtClean="0"/>
              <a:t> View these notes in Presentation View during your presentation. </a:t>
            </a:r>
          </a:p>
          <a:p>
            <a:pPr lvl="0">
              <a:buFontTx/>
              <a:buNone/>
            </a:pPr>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What</a:t>
            </a:r>
            <a:r>
              <a:rPr lang="en-US" b="0" baseline="0" dirty="0" smtClean="0"/>
              <a:t> will the audience be able to do after this training is complete?</a:t>
            </a:r>
            <a:r>
              <a:rPr lang="en-US" dirty="0" smtClean="0"/>
              <a:t> Briefly describe each objective how the audience</a:t>
            </a:r>
            <a:r>
              <a:rPr lang="en-US" baseline="0" dirty="0" smtClean="0"/>
              <a:t> </a:t>
            </a:r>
            <a:r>
              <a:rPr lang="en-US" dirty="0" smtClean="0"/>
              <a:t>will benefit from this</a:t>
            </a:r>
            <a:r>
              <a:rPr lang="en-US" baseline="0" dirty="0" smtClean="0"/>
              <a:t> 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4/2/2014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4/2/2014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4/2/2014</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4/2/2014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4/2/2014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4/2/2014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4/2/2014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4/2/2014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4/2/2014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4/2/2014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4/2/2014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4/2/2014</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22.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9.jpeg"/><Relationship Id="rId5" Type="http://schemas.openxmlformats.org/officeDocument/2006/relationships/notesSlide" Target="../notesSlides/notesSlide26.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6.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rmAutofit/>
          </a:bodyPr>
          <a:lstStyle/>
          <a:p>
            <a:r>
              <a:rPr lang="en-US" dirty="0" smtClean="0"/>
              <a:t>Purchasing Card Training</a:t>
            </a:r>
            <a:br>
              <a:rPr lang="en-US" dirty="0" smtClean="0"/>
            </a:br>
            <a:r>
              <a:rPr lang="en-US" sz="3600" dirty="0" smtClean="0"/>
              <a:t>for Reviewers and Cardholders</a:t>
            </a:r>
            <a:endParaRPr lang="en-US" sz="3600" dirty="0"/>
          </a:p>
        </p:txBody>
      </p:sp>
      <p:sp>
        <p:nvSpPr>
          <p:cNvPr id="3" name="Subtitle 2"/>
          <p:cNvSpPr>
            <a:spLocks noGrp="1"/>
          </p:cNvSpPr>
          <p:nvPr>
            <p:ph type="subTitle" idx="1"/>
            <p:custDataLst>
              <p:tags r:id="rId3"/>
            </p:custDataLst>
          </p:nvPr>
        </p:nvSpPr>
        <p:spPr/>
        <p:txBody>
          <a:bodyPr>
            <a:normAutofit/>
          </a:bodyPr>
          <a:lstStyle/>
          <a:p>
            <a:r>
              <a:rPr lang="en-US" sz="2400" dirty="0" smtClean="0">
                <a:latin typeface="+mn-lt"/>
              </a:rPr>
              <a:t>Presented by Blair </a:t>
            </a:r>
            <a:r>
              <a:rPr lang="en-US" sz="2400" dirty="0" err="1" smtClean="0">
                <a:latin typeface="+mn-lt"/>
              </a:rPr>
              <a:t>Blankinship</a:t>
            </a:r>
            <a:endParaRPr lang="en-US" sz="2400" dirty="0" smtClean="0">
              <a:latin typeface="+mn-lt"/>
            </a:endParaRPr>
          </a:p>
          <a:p>
            <a:r>
              <a:rPr lang="en-US" sz="2400" dirty="0" smtClean="0">
                <a:latin typeface="+mn-lt"/>
              </a:rPr>
              <a:t>UB’s Director of Procurement</a:t>
            </a:r>
            <a:endParaRPr lang="en-US" sz="2400" dirty="0">
              <a:latin typeface="+mn-lt"/>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7772400" cy="1143000"/>
          </a:xfrm>
        </p:spPr>
        <p:txBody>
          <a:bodyPr>
            <a:normAutofit/>
          </a:bodyPr>
          <a:lstStyle/>
          <a:p>
            <a:pPr lvl="0"/>
            <a:r>
              <a:rPr lang="en-US" sz="3600" b="1" dirty="0" smtClean="0"/>
              <a:t>Monitoring and </a:t>
            </a:r>
            <a:r>
              <a:rPr lang="en-US" sz="3600" b="1" dirty="0"/>
              <a:t>controlling</a:t>
            </a:r>
            <a:r>
              <a:rPr lang="en-US" sz="3600" b="1" dirty="0" smtClean="0"/>
              <a:t> </a:t>
            </a:r>
            <a:r>
              <a:rPr lang="en-US" sz="3600" b="1" dirty="0"/>
              <a:t>the program</a:t>
            </a:r>
          </a:p>
        </p:txBody>
      </p:sp>
      <p:sp>
        <p:nvSpPr>
          <p:cNvPr id="5" name="Content Placeholder 4"/>
          <p:cNvSpPr>
            <a:spLocks noGrp="1"/>
          </p:cNvSpPr>
          <p:nvPr>
            <p:ph idx="1"/>
            <p:custDataLst>
              <p:tags r:id="rId3"/>
            </p:custDataLst>
          </p:nvPr>
        </p:nvSpPr>
        <p:spPr>
          <a:xfrm>
            <a:off x="914400" y="1570037"/>
            <a:ext cx="8077200" cy="4297363"/>
          </a:xfrm>
        </p:spPr>
        <p:txBody>
          <a:bodyPr>
            <a:normAutofit fontScale="92500" lnSpcReduction="20000"/>
          </a:bodyPr>
          <a:lstStyle/>
          <a:p>
            <a:pPr marL="0" indent="0">
              <a:buNone/>
            </a:pPr>
            <a:r>
              <a:rPr lang="en-US" b="1" dirty="0" smtClean="0"/>
              <a:t>Receiver </a:t>
            </a:r>
            <a:r>
              <a:rPr lang="en-US" b="1" dirty="0"/>
              <a:t>Role</a:t>
            </a:r>
            <a:r>
              <a:rPr lang="en-US" dirty="0"/>
              <a:t>: </a:t>
            </a:r>
          </a:p>
          <a:p>
            <a:r>
              <a:rPr lang="en-US" dirty="0" smtClean="0"/>
              <a:t>New process </a:t>
            </a:r>
            <a:r>
              <a:rPr lang="en-US" dirty="0"/>
              <a:t>is to have cardholders have purchases received and documented by a separate individual, thereby separating the procurement card process into 3 parts, ordering, receiving and monthly review.</a:t>
            </a:r>
          </a:p>
          <a:p>
            <a:r>
              <a:rPr lang="en-US" dirty="0"/>
              <a:t>The receiver validates the item ordered and received are one in the same.</a:t>
            </a:r>
          </a:p>
          <a:p>
            <a:r>
              <a:rPr lang="en-US" dirty="0"/>
              <a:t>The receiver is not the cardholder or the cardholder’s reviewer</a:t>
            </a:r>
          </a:p>
        </p:txBody>
      </p:sp>
    </p:spTree>
    <p:custDataLst>
      <p:tags r:id="rId1"/>
    </p:custDataLst>
    <p:extLst>
      <p:ext uri="{BB962C8B-B14F-4D97-AF65-F5344CB8AC3E}">
        <p14:creationId xmlns:p14="http://schemas.microsoft.com/office/powerpoint/2010/main" val="1395092760"/>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381000"/>
            <a:ext cx="7772400" cy="1143000"/>
          </a:xfrm>
        </p:spPr>
        <p:txBody>
          <a:bodyPr>
            <a:normAutofit/>
          </a:bodyPr>
          <a:lstStyle/>
          <a:p>
            <a:pPr lvl="0"/>
            <a:r>
              <a:rPr lang="en-US" sz="3600" b="1" dirty="0" smtClean="0"/>
              <a:t>Monitoring and </a:t>
            </a:r>
            <a:r>
              <a:rPr lang="en-US" sz="3600" b="1" dirty="0"/>
              <a:t>controlling</a:t>
            </a:r>
            <a:r>
              <a:rPr lang="en-US" sz="3600" b="1" dirty="0" smtClean="0"/>
              <a:t> </a:t>
            </a:r>
            <a:r>
              <a:rPr lang="en-US" sz="3600" b="1" dirty="0"/>
              <a:t>the program</a:t>
            </a:r>
          </a:p>
        </p:txBody>
      </p:sp>
      <p:sp>
        <p:nvSpPr>
          <p:cNvPr id="5" name="Content Placeholder 4"/>
          <p:cNvSpPr>
            <a:spLocks noGrp="1"/>
          </p:cNvSpPr>
          <p:nvPr>
            <p:ph idx="1"/>
            <p:custDataLst>
              <p:tags r:id="rId3"/>
            </p:custDataLst>
          </p:nvPr>
        </p:nvSpPr>
        <p:spPr>
          <a:xfrm>
            <a:off x="762000" y="1447800"/>
            <a:ext cx="8077200" cy="4724400"/>
          </a:xfrm>
        </p:spPr>
        <p:txBody>
          <a:bodyPr>
            <a:normAutofit/>
          </a:bodyPr>
          <a:lstStyle/>
          <a:p>
            <a:r>
              <a:rPr lang="en-US" dirty="0"/>
              <a:t>The cards are provided by US Bank.  Each month US Bank sends a paper statement of all charges/transactions to each cardholder.  </a:t>
            </a:r>
            <a:endParaRPr lang="en-US" dirty="0" smtClean="0"/>
          </a:p>
          <a:p>
            <a:r>
              <a:rPr lang="en-US" dirty="0" smtClean="0"/>
              <a:t>The </a:t>
            </a:r>
            <a:r>
              <a:rPr lang="en-US" dirty="0"/>
              <a:t>cycle is 26th of the month to the 25th of the following month.  </a:t>
            </a:r>
            <a:endParaRPr lang="en-US" dirty="0" smtClean="0"/>
          </a:p>
          <a:p>
            <a:r>
              <a:rPr lang="en-US" dirty="0" smtClean="0"/>
              <a:t>Typically</a:t>
            </a:r>
            <a:r>
              <a:rPr lang="en-US" dirty="0"/>
              <a:t>, cardholders receive the statement by the 4th of the month. </a:t>
            </a:r>
            <a:endParaRPr lang="en-US" dirty="0" smtClean="0"/>
          </a:p>
        </p:txBody>
      </p:sp>
    </p:spTree>
    <p:custDataLst>
      <p:tags r:id="rId1"/>
    </p:custDataLst>
    <p:extLst>
      <p:ext uri="{BB962C8B-B14F-4D97-AF65-F5344CB8AC3E}">
        <p14:creationId xmlns:p14="http://schemas.microsoft.com/office/powerpoint/2010/main" val="37628996"/>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381000"/>
            <a:ext cx="7772400" cy="1143000"/>
          </a:xfrm>
        </p:spPr>
        <p:txBody>
          <a:bodyPr>
            <a:normAutofit/>
          </a:bodyPr>
          <a:lstStyle/>
          <a:p>
            <a:pPr lvl="0"/>
            <a:r>
              <a:rPr lang="en-US" sz="3600" b="1" dirty="0" smtClean="0"/>
              <a:t>Monitoring and </a:t>
            </a:r>
            <a:r>
              <a:rPr lang="en-US" sz="3600" b="1" dirty="0"/>
              <a:t>controlling</a:t>
            </a:r>
            <a:r>
              <a:rPr lang="en-US" sz="3600" b="1" dirty="0" smtClean="0"/>
              <a:t> </a:t>
            </a:r>
            <a:r>
              <a:rPr lang="en-US" sz="3600" b="1" dirty="0"/>
              <a:t>the program</a:t>
            </a:r>
          </a:p>
        </p:txBody>
      </p:sp>
      <p:sp>
        <p:nvSpPr>
          <p:cNvPr id="5" name="Content Placeholder 4"/>
          <p:cNvSpPr>
            <a:spLocks noGrp="1"/>
          </p:cNvSpPr>
          <p:nvPr>
            <p:ph idx="1"/>
            <p:custDataLst>
              <p:tags r:id="rId3"/>
            </p:custDataLst>
          </p:nvPr>
        </p:nvSpPr>
        <p:spPr>
          <a:xfrm>
            <a:off x="762000" y="1447800"/>
            <a:ext cx="8077200" cy="4724400"/>
          </a:xfrm>
        </p:spPr>
        <p:txBody>
          <a:bodyPr>
            <a:normAutofit lnSpcReduction="10000"/>
          </a:bodyPr>
          <a:lstStyle/>
          <a:p>
            <a:r>
              <a:rPr lang="en-US" dirty="0" smtClean="0"/>
              <a:t>Protect your procurement card! </a:t>
            </a:r>
          </a:p>
          <a:p>
            <a:pPr lvl="1"/>
            <a:r>
              <a:rPr lang="en-US" dirty="0"/>
              <a:t>Keep your card in a secured place and </a:t>
            </a:r>
            <a:r>
              <a:rPr lang="en-US" dirty="0" smtClean="0"/>
              <a:t>check it  </a:t>
            </a:r>
            <a:r>
              <a:rPr lang="en-US" dirty="0"/>
              <a:t>frequently to ensure it is in your </a:t>
            </a:r>
            <a:r>
              <a:rPr lang="en-US" dirty="0" smtClean="0"/>
              <a:t>possession.</a:t>
            </a:r>
            <a:endParaRPr lang="en-US" dirty="0"/>
          </a:p>
          <a:p>
            <a:pPr lvl="1"/>
            <a:r>
              <a:rPr lang="en-US" dirty="0" smtClean="0"/>
              <a:t>Do </a:t>
            </a:r>
            <a:r>
              <a:rPr lang="en-US" dirty="0"/>
              <a:t>not write down your credit card information or share it with anyone (except Representatives of the Procurement office)</a:t>
            </a:r>
          </a:p>
          <a:p>
            <a:pPr lvl="1"/>
            <a:r>
              <a:rPr lang="en-US" dirty="0" smtClean="0"/>
              <a:t>Clear </a:t>
            </a:r>
            <a:r>
              <a:rPr lang="en-US" dirty="0"/>
              <a:t>your logins and passwords. This is especially important if you’ve been working on a public computer. </a:t>
            </a:r>
            <a:endParaRPr lang="en-US" dirty="0" smtClean="0"/>
          </a:p>
          <a:p>
            <a:pPr lvl="1"/>
            <a:r>
              <a:rPr lang="en-US" dirty="0" smtClean="0"/>
              <a:t>Change passwords </a:t>
            </a:r>
            <a:r>
              <a:rPr lang="en-US" dirty="0"/>
              <a:t>monthly. </a:t>
            </a:r>
          </a:p>
          <a:p>
            <a:pPr marL="0" indent="0">
              <a:buNone/>
            </a:pPr>
            <a:endParaRPr lang="en-US" dirty="0" smtClean="0"/>
          </a:p>
        </p:txBody>
      </p:sp>
    </p:spTree>
    <p:custDataLst>
      <p:tags r:id="rId1"/>
    </p:custDataLst>
    <p:extLst>
      <p:ext uri="{BB962C8B-B14F-4D97-AF65-F5344CB8AC3E}">
        <p14:creationId xmlns:p14="http://schemas.microsoft.com/office/powerpoint/2010/main" val="953114685"/>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381000"/>
            <a:ext cx="7772400" cy="1143000"/>
          </a:xfrm>
        </p:spPr>
        <p:txBody>
          <a:bodyPr>
            <a:normAutofit/>
          </a:bodyPr>
          <a:lstStyle/>
          <a:p>
            <a:pPr lvl="0"/>
            <a:r>
              <a:rPr lang="en-US" sz="3600" b="1" dirty="0" smtClean="0"/>
              <a:t>Monitoring and </a:t>
            </a:r>
            <a:r>
              <a:rPr lang="en-US" sz="3600" b="1" dirty="0"/>
              <a:t>controlling</a:t>
            </a:r>
            <a:r>
              <a:rPr lang="en-US" sz="3600" b="1" dirty="0" smtClean="0"/>
              <a:t> </a:t>
            </a:r>
            <a:r>
              <a:rPr lang="en-US" sz="3600" b="1" dirty="0"/>
              <a:t>the program</a:t>
            </a:r>
          </a:p>
        </p:txBody>
      </p:sp>
      <p:sp>
        <p:nvSpPr>
          <p:cNvPr id="5" name="Content Placeholder 4"/>
          <p:cNvSpPr>
            <a:spLocks noGrp="1"/>
          </p:cNvSpPr>
          <p:nvPr>
            <p:ph idx="1"/>
            <p:custDataLst>
              <p:tags r:id="rId3"/>
            </p:custDataLst>
          </p:nvPr>
        </p:nvSpPr>
        <p:spPr>
          <a:xfrm>
            <a:off x="762000" y="1447800"/>
            <a:ext cx="8077200" cy="4876800"/>
          </a:xfrm>
        </p:spPr>
        <p:txBody>
          <a:bodyPr>
            <a:normAutofit fontScale="85000" lnSpcReduction="20000"/>
          </a:bodyPr>
          <a:lstStyle/>
          <a:p>
            <a:r>
              <a:rPr lang="en-US" dirty="0" smtClean="0"/>
              <a:t>Protect your procurement card! </a:t>
            </a:r>
          </a:p>
          <a:p>
            <a:pPr lvl="1"/>
            <a:r>
              <a:rPr lang="en-US" dirty="0" smtClean="0"/>
              <a:t>Only </a:t>
            </a:r>
            <a:r>
              <a:rPr lang="en-US" dirty="0"/>
              <a:t>enter your credit card number on secure websites that you can be 100% sure are legitimate. To be sure a website is secure, look for a lock in the lower right corner of your internet browser</a:t>
            </a:r>
            <a:r>
              <a:rPr lang="en-US" dirty="0" smtClean="0"/>
              <a:t>.</a:t>
            </a:r>
            <a:endParaRPr lang="en-US" dirty="0"/>
          </a:p>
          <a:p>
            <a:pPr lvl="1"/>
            <a:r>
              <a:rPr lang="en-US" dirty="0"/>
              <a:t>Be alert for phishing, a trick in which spam or pop-ups mimic legitimate banks or businesses to obtain your personal information, which they use to access your accounts. </a:t>
            </a:r>
          </a:p>
          <a:p>
            <a:pPr lvl="1"/>
            <a:r>
              <a:rPr lang="en-US" dirty="0"/>
              <a:t>Only give </a:t>
            </a:r>
            <a:r>
              <a:rPr lang="en-US" dirty="0" smtClean="0"/>
              <a:t>personal information </a:t>
            </a:r>
            <a:r>
              <a:rPr lang="en-US" dirty="0"/>
              <a:t>to vendors with whom you have an established trusting relationship and only on calls you have initiated</a:t>
            </a:r>
            <a:r>
              <a:rPr lang="en-US" dirty="0" smtClean="0"/>
              <a:t>.  Do not give your password to vendors, even someone that says they are from US Bank.  The bank will not ask for your passwords or SSN.</a:t>
            </a:r>
            <a:endParaRPr lang="en-US" dirty="0"/>
          </a:p>
        </p:txBody>
      </p:sp>
    </p:spTree>
    <p:custDataLst>
      <p:tags r:id="rId1"/>
    </p:custDataLst>
    <p:extLst>
      <p:ext uri="{BB962C8B-B14F-4D97-AF65-F5344CB8AC3E}">
        <p14:creationId xmlns:p14="http://schemas.microsoft.com/office/powerpoint/2010/main" val="556618743"/>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381000"/>
            <a:ext cx="7772400" cy="1143000"/>
          </a:xfrm>
        </p:spPr>
        <p:txBody>
          <a:bodyPr>
            <a:normAutofit/>
          </a:bodyPr>
          <a:lstStyle/>
          <a:p>
            <a:pPr lvl="0"/>
            <a:r>
              <a:rPr lang="en-US" sz="3600" b="1" dirty="0" smtClean="0"/>
              <a:t>Monitoring and </a:t>
            </a:r>
            <a:r>
              <a:rPr lang="en-US" sz="3600" b="1" dirty="0"/>
              <a:t>controlling</a:t>
            </a:r>
            <a:r>
              <a:rPr lang="en-US" sz="3600" b="1" dirty="0" smtClean="0"/>
              <a:t> </a:t>
            </a:r>
            <a:r>
              <a:rPr lang="en-US" sz="3600" b="1" dirty="0"/>
              <a:t>the program</a:t>
            </a:r>
          </a:p>
        </p:txBody>
      </p:sp>
      <p:sp>
        <p:nvSpPr>
          <p:cNvPr id="5" name="Content Placeholder 4"/>
          <p:cNvSpPr>
            <a:spLocks noGrp="1"/>
          </p:cNvSpPr>
          <p:nvPr>
            <p:ph idx="1"/>
            <p:custDataLst>
              <p:tags r:id="rId3"/>
            </p:custDataLst>
          </p:nvPr>
        </p:nvSpPr>
        <p:spPr>
          <a:xfrm>
            <a:off x="762000" y="1676400"/>
            <a:ext cx="8077200" cy="4191000"/>
          </a:xfrm>
        </p:spPr>
        <p:txBody>
          <a:bodyPr>
            <a:normAutofit/>
          </a:bodyPr>
          <a:lstStyle/>
          <a:p>
            <a:r>
              <a:rPr lang="en-US" dirty="0" smtClean="0"/>
              <a:t>Protect your procurement card! </a:t>
            </a:r>
          </a:p>
          <a:p>
            <a:pPr lvl="1"/>
            <a:r>
              <a:rPr lang="en-US" dirty="0" smtClean="0"/>
              <a:t>Only use your Ubalt.edu </a:t>
            </a:r>
            <a:r>
              <a:rPr lang="en-US" dirty="0"/>
              <a:t>mail account for making purchases for the university</a:t>
            </a:r>
          </a:p>
          <a:p>
            <a:pPr lvl="1"/>
            <a:r>
              <a:rPr lang="en-US" dirty="0" smtClean="0"/>
              <a:t>Shred </a:t>
            </a:r>
            <a:r>
              <a:rPr lang="en-US" dirty="0"/>
              <a:t>any documents with card information on it (that is not needed for your monthly reconciliation</a:t>
            </a:r>
            <a:r>
              <a:rPr lang="en-US" dirty="0" smtClean="0"/>
              <a:t>).</a:t>
            </a:r>
            <a:endParaRPr lang="en-US" dirty="0"/>
          </a:p>
          <a:p>
            <a:pPr lvl="1"/>
            <a:r>
              <a:rPr lang="en-US" dirty="0"/>
              <a:t>Treat card as if it were your own personal card   </a:t>
            </a:r>
            <a:endParaRPr lang="en-US" dirty="0" smtClean="0"/>
          </a:p>
        </p:txBody>
      </p:sp>
    </p:spTree>
    <p:custDataLst>
      <p:tags r:id="rId1"/>
    </p:custDataLst>
    <p:extLst>
      <p:ext uri="{BB962C8B-B14F-4D97-AF65-F5344CB8AC3E}">
        <p14:creationId xmlns:p14="http://schemas.microsoft.com/office/powerpoint/2010/main" val="329243779"/>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381000"/>
            <a:ext cx="7772400" cy="1143000"/>
          </a:xfrm>
        </p:spPr>
        <p:txBody>
          <a:bodyPr>
            <a:normAutofit/>
          </a:bodyPr>
          <a:lstStyle/>
          <a:p>
            <a:pPr lvl="0"/>
            <a:r>
              <a:rPr lang="en-US" sz="3600" b="1" dirty="0" smtClean="0"/>
              <a:t>Monitoring and </a:t>
            </a:r>
            <a:r>
              <a:rPr lang="en-US" sz="3600" b="1" dirty="0"/>
              <a:t>controlling</a:t>
            </a:r>
            <a:r>
              <a:rPr lang="en-US" sz="3600" b="1" dirty="0" smtClean="0"/>
              <a:t> </a:t>
            </a:r>
            <a:r>
              <a:rPr lang="en-US" sz="3600" b="1" dirty="0"/>
              <a:t>the program</a:t>
            </a:r>
          </a:p>
        </p:txBody>
      </p:sp>
      <p:sp>
        <p:nvSpPr>
          <p:cNvPr id="5" name="Content Placeholder 4"/>
          <p:cNvSpPr>
            <a:spLocks noGrp="1"/>
          </p:cNvSpPr>
          <p:nvPr>
            <p:ph idx="1"/>
            <p:custDataLst>
              <p:tags r:id="rId3"/>
            </p:custDataLst>
          </p:nvPr>
        </p:nvSpPr>
        <p:spPr>
          <a:xfrm>
            <a:off x="762000" y="1447800"/>
            <a:ext cx="8077200" cy="4724400"/>
          </a:xfrm>
        </p:spPr>
        <p:txBody>
          <a:bodyPr>
            <a:normAutofit lnSpcReduction="10000"/>
          </a:bodyPr>
          <a:lstStyle/>
          <a:p>
            <a:r>
              <a:rPr lang="en-US" dirty="0"/>
              <a:t>The cardholder is responsible for retaining the detailed receipt and receiving documents for each transaction.  </a:t>
            </a:r>
            <a:endParaRPr lang="en-US" dirty="0" smtClean="0"/>
          </a:p>
          <a:p>
            <a:r>
              <a:rPr lang="en-US" dirty="0" smtClean="0"/>
              <a:t>A </a:t>
            </a:r>
            <a:r>
              <a:rPr lang="en-US" dirty="0"/>
              <a:t>receipt for services must include a receiver’s sign off which validates the work was completed.  </a:t>
            </a:r>
            <a:endParaRPr lang="en-US" dirty="0" smtClean="0"/>
          </a:p>
          <a:p>
            <a:r>
              <a:rPr lang="en-US" dirty="0" smtClean="0"/>
              <a:t>Each </a:t>
            </a:r>
            <a:r>
              <a:rPr lang="en-US" dirty="0"/>
              <a:t>transaction is recorded on the cardholder activity log (UB uses the State of Maryland Corporate Purchasing Card Program form designated by GAD).   </a:t>
            </a:r>
            <a:endParaRPr lang="en-US" dirty="0" smtClean="0"/>
          </a:p>
        </p:txBody>
      </p:sp>
    </p:spTree>
    <p:custDataLst>
      <p:tags r:id="rId1"/>
    </p:custDataLst>
    <p:extLst>
      <p:ext uri="{BB962C8B-B14F-4D97-AF65-F5344CB8AC3E}">
        <p14:creationId xmlns:p14="http://schemas.microsoft.com/office/powerpoint/2010/main" val="4283657493"/>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381000"/>
            <a:ext cx="7772400" cy="1143000"/>
          </a:xfrm>
        </p:spPr>
        <p:txBody>
          <a:bodyPr>
            <a:normAutofit/>
          </a:bodyPr>
          <a:lstStyle/>
          <a:p>
            <a:pPr lvl="0"/>
            <a:r>
              <a:rPr lang="en-US" sz="3600" b="1" dirty="0" smtClean="0"/>
              <a:t>Monitoring and </a:t>
            </a:r>
            <a:r>
              <a:rPr lang="en-US" sz="3600" b="1" dirty="0"/>
              <a:t>controlling</a:t>
            </a:r>
            <a:r>
              <a:rPr lang="en-US" sz="3600" b="1" dirty="0" smtClean="0"/>
              <a:t> </a:t>
            </a:r>
            <a:r>
              <a:rPr lang="en-US" sz="3600" b="1" dirty="0"/>
              <a:t>the program</a:t>
            </a:r>
          </a:p>
        </p:txBody>
      </p:sp>
      <p:sp>
        <p:nvSpPr>
          <p:cNvPr id="5" name="Content Placeholder 4"/>
          <p:cNvSpPr>
            <a:spLocks noGrp="1"/>
          </p:cNvSpPr>
          <p:nvPr>
            <p:ph idx="1"/>
            <p:custDataLst>
              <p:tags r:id="rId3"/>
            </p:custDataLst>
          </p:nvPr>
        </p:nvSpPr>
        <p:spPr>
          <a:xfrm>
            <a:off x="762000" y="1447800"/>
            <a:ext cx="8077200" cy="5257800"/>
          </a:xfrm>
        </p:spPr>
        <p:txBody>
          <a:bodyPr>
            <a:normAutofit fontScale="92500" lnSpcReduction="20000"/>
          </a:bodyPr>
          <a:lstStyle/>
          <a:p>
            <a:r>
              <a:rPr lang="en-US" dirty="0" smtClean="0"/>
              <a:t>The </a:t>
            </a:r>
            <a:r>
              <a:rPr lang="en-US" dirty="0"/>
              <a:t>Cardholder must reconcile each transaction on the paper statement with the receipts before creating an entry for each transaction on the activity log.  Each entry includes a description sufficient to describe the item or service.  </a:t>
            </a:r>
            <a:endParaRPr lang="en-US" dirty="0" smtClean="0"/>
          </a:p>
          <a:p>
            <a:pPr lvl="1"/>
            <a:r>
              <a:rPr lang="en-US" dirty="0" smtClean="0"/>
              <a:t>Attachments </a:t>
            </a:r>
            <a:r>
              <a:rPr lang="en-US" dirty="0"/>
              <a:t>can be provided for complex description.   </a:t>
            </a:r>
            <a:endParaRPr lang="en-US" dirty="0" smtClean="0"/>
          </a:p>
          <a:p>
            <a:r>
              <a:rPr lang="en-US" dirty="0" smtClean="0"/>
              <a:t>The </a:t>
            </a:r>
            <a:r>
              <a:rPr lang="en-US" dirty="0"/>
              <a:t>cardholder signs the reconciled activity log, attaches the statement and receipts and gives it to their designated reviewer for review.  </a:t>
            </a:r>
            <a:endParaRPr lang="en-US" dirty="0" smtClean="0"/>
          </a:p>
          <a:p>
            <a:r>
              <a:rPr lang="en-US" dirty="0" smtClean="0"/>
              <a:t>The </a:t>
            </a:r>
            <a:r>
              <a:rPr lang="en-US" dirty="0"/>
              <a:t>cardholder is encouraged to keep copies of the activity log, bank statement, receiving documents and receipts.  </a:t>
            </a:r>
          </a:p>
        </p:txBody>
      </p:sp>
    </p:spTree>
    <p:custDataLst>
      <p:tags r:id="rId1"/>
    </p:custDataLst>
    <p:extLst>
      <p:ext uri="{BB962C8B-B14F-4D97-AF65-F5344CB8AC3E}">
        <p14:creationId xmlns:p14="http://schemas.microsoft.com/office/powerpoint/2010/main" val="1616500811"/>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7772400" cy="1143000"/>
          </a:xfrm>
        </p:spPr>
        <p:txBody>
          <a:bodyPr>
            <a:normAutofit/>
          </a:bodyPr>
          <a:lstStyle/>
          <a:p>
            <a:pPr lvl="0"/>
            <a:r>
              <a:rPr lang="en-US" sz="3600" b="1" dirty="0" smtClean="0"/>
              <a:t>Monitoring and </a:t>
            </a:r>
            <a:r>
              <a:rPr lang="en-US" sz="3600" b="1" dirty="0"/>
              <a:t>controlling</a:t>
            </a:r>
            <a:r>
              <a:rPr lang="en-US" sz="3600" b="1" dirty="0" smtClean="0"/>
              <a:t> </a:t>
            </a:r>
            <a:r>
              <a:rPr lang="en-US" sz="3600" b="1" dirty="0"/>
              <a:t>the program</a:t>
            </a:r>
          </a:p>
        </p:txBody>
      </p:sp>
      <p:sp>
        <p:nvSpPr>
          <p:cNvPr id="5" name="Content Placeholder 4"/>
          <p:cNvSpPr>
            <a:spLocks noGrp="1"/>
          </p:cNvSpPr>
          <p:nvPr>
            <p:ph idx="1"/>
            <p:custDataLst>
              <p:tags r:id="rId3"/>
            </p:custDataLst>
          </p:nvPr>
        </p:nvSpPr>
        <p:spPr>
          <a:xfrm>
            <a:off x="838200" y="1295400"/>
            <a:ext cx="8077200" cy="4804387"/>
          </a:xfrm>
        </p:spPr>
        <p:txBody>
          <a:bodyPr>
            <a:normAutofit fontScale="92500" lnSpcReduction="10000"/>
          </a:bodyPr>
          <a:lstStyle/>
          <a:p>
            <a:pPr marL="0" lvl="1" indent="0">
              <a:buNone/>
            </a:pPr>
            <a:r>
              <a:rPr lang="en-US" dirty="0" smtClean="0"/>
              <a:t>The </a:t>
            </a:r>
            <a:r>
              <a:rPr lang="en-US" dirty="0"/>
              <a:t>reviewer is conducting a 3 way match of each transaction.  </a:t>
            </a:r>
            <a:endParaRPr lang="en-US" dirty="0" smtClean="0"/>
          </a:p>
          <a:p>
            <a:pPr marL="0" lvl="1" indent="0">
              <a:buNone/>
            </a:pPr>
            <a:endParaRPr lang="en-US" sz="1900" dirty="0" smtClean="0"/>
          </a:p>
          <a:p>
            <a:pPr marL="0" lvl="1" indent="0">
              <a:buNone/>
            </a:pPr>
            <a:r>
              <a:rPr lang="en-US" dirty="0" smtClean="0"/>
              <a:t>Reviewer </a:t>
            </a:r>
            <a:r>
              <a:rPr lang="en-US" dirty="0"/>
              <a:t>examines  what was ordered, what was received and what appears on the paper credit card statement and activity log.  Specifically, the reviewer is responsible to review the activity log, the paper statement, the receipts and the receiving documents to ensure each transaction: </a:t>
            </a:r>
          </a:p>
          <a:p>
            <a:pPr marL="342900" lvl="1" indent="-342900">
              <a:buFont typeface="Arial" pitchFamily="34" charset="0"/>
              <a:buChar char="•"/>
            </a:pPr>
            <a:r>
              <a:rPr lang="en-US" dirty="0"/>
              <a:t>is accounted for,</a:t>
            </a:r>
          </a:p>
          <a:p>
            <a:pPr marL="342900" lvl="1" indent="-342900">
              <a:buFont typeface="Arial" pitchFamily="34" charset="0"/>
              <a:buChar char="•"/>
            </a:pPr>
            <a:r>
              <a:rPr lang="en-US" dirty="0"/>
              <a:t>is for the benefit of UB, </a:t>
            </a:r>
          </a:p>
          <a:p>
            <a:pPr marL="342900" lvl="1" indent="-342900">
              <a:buFont typeface="Arial" pitchFamily="34" charset="0"/>
              <a:buChar char="•"/>
            </a:pPr>
            <a:r>
              <a:rPr lang="en-US" dirty="0"/>
              <a:t>complies with UB Procurement Policies and </a:t>
            </a:r>
          </a:p>
          <a:p>
            <a:pPr marL="342900" lvl="1" indent="-342900">
              <a:buFont typeface="Arial" pitchFamily="34" charset="0"/>
              <a:buChar char="•"/>
            </a:pPr>
            <a:r>
              <a:rPr lang="en-US" dirty="0"/>
              <a:t>is reasonable and accurately recorded. </a:t>
            </a:r>
            <a:endParaRPr lang="en-US" dirty="0" smtClean="0"/>
          </a:p>
          <a:p>
            <a:pPr marL="0" lvl="1" indent="0">
              <a:buNone/>
            </a:pPr>
            <a:endParaRPr lang="en-US" dirty="0" smtClean="0"/>
          </a:p>
          <a:p>
            <a:pPr marL="0" indent="0">
              <a:buNone/>
            </a:pPr>
            <a:endParaRPr lang="en-US" dirty="0"/>
          </a:p>
        </p:txBody>
      </p:sp>
    </p:spTree>
    <p:custDataLst>
      <p:tags r:id="rId1"/>
    </p:custDataLst>
    <p:extLst>
      <p:ext uri="{BB962C8B-B14F-4D97-AF65-F5344CB8AC3E}">
        <p14:creationId xmlns:p14="http://schemas.microsoft.com/office/powerpoint/2010/main" val="3271478647"/>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7772400" cy="1143000"/>
          </a:xfrm>
        </p:spPr>
        <p:txBody>
          <a:bodyPr>
            <a:normAutofit/>
          </a:bodyPr>
          <a:lstStyle/>
          <a:p>
            <a:pPr lvl="0"/>
            <a:r>
              <a:rPr lang="en-US" sz="3600" b="1" dirty="0" smtClean="0"/>
              <a:t>Monitoring and </a:t>
            </a:r>
            <a:r>
              <a:rPr lang="en-US" sz="3600" b="1" dirty="0"/>
              <a:t>controlling</a:t>
            </a:r>
            <a:r>
              <a:rPr lang="en-US" sz="3600" b="1" dirty="0" smtClean="0"/>
              <a:t> </a:t>
            </a:r>
            <a:r>
              <a:rPr lang="en-US" sz="3600" b="1" dirty="0"/>
              <a:t>the program</a:t>
            </a:r>
          </a:p>
        </p:txBody>
      </p:sp>
      <p:sp>
        <p:nvSpPr>
          <p:cNvPr id="5" name="Content Placeholder 4"/>
          <p:cNvSpPr>
            <a:spLocks noGrp="1"/>
          </p:cNvSpPr>
          <p:nvPr>
            <p:ph idx="1"/>
            <p:custDataLst>
              <p:tags r:id="rId3"/>
            </p:custDataLst>
          </p:nvPr>
        </p:nvSpPr>
        <p:spPr>
          <a:xfrm>
            <a:off x="838200" y="1295400"/>
            <a:ext cx="8077200" cy="4956787"/>
          </a:xfrm>
        </p:spPr>
        <p:txBody>
          <a:bodyPr>
            <a:normAutofit fontScale="92500"/>
          </a:bodyPr>
          <a:lstStyle/>
          <a:p>
            <a:pPr marL="457200" lvl="1" indent="-457200"/>
            <a:r>
              <a:rPr lang="en-US" dirty="0"/>
              <a:t>The reviewer shall validate the items ordered and the appropriateness of each purchase for the department.  </a:t>
            </a:r>
            <a:endParaRPr lang="en-US" dirty="0" smtClean="0"/>
          </a:p>
          <a:p>
            <a:pPr marL="457200" lvl="1" indent="-457200"/>
            <a:r>
              <a:rPr lang="en-US" dirty="0" smtClean="0"/>
              <a:t>The </a:t>
            </a:r>
            <a:r>
              <a:rPr lang="en-US" dirty="0"/>
              <a:t>reviewer should request a justification for any purchase which is not readily apparent.  </a:t>
            </a:r>
            <a:endParaRPr lang="en-US" dirty="0" smtClean="0"/>
          </a:p>
          <a:p>
            <a:pPr marL="457200" lvl="1" indent="-457200"/>
            <a:r>
              <a:rPr lang="en-US" dirty="0" smtClean="0"/>
              <a:t>Upon </a:t>
            </a:r>
            <a:r>
              <a:rPr lang="en-US" dirty="0"/>
              <a:t>completion, the reviewer signs the activity log and forwards the log, paper statement, receipts and receiving documents (entire packet) to the Procurement department.  </a:t>
            </a:r>
            <a:endParaRPr lang="en-US" dirty="0" smtClean="0"/>
          </a:p>
          <a:p>
            <a:pPr marL="457200" lvl="1" indent="-457200"/>
            <a:r>
              <a:rPr lang="en-US" dirty="0" smtClean="0"/>
              <a:t>Questionable </a:t>
            </a:r>
            <a:r>
              <a:rPr lang="en-US" dirty="0"/>
              <a:t>or suspect purchases should be reported to the Director of Procurement, Blair </a:t>
            </a:r>
            <a:r>
              <a:rPr lang="en-US" dirty="0" err="1"/>
              <a:t>Blankinship</a:t>
            </a:r>
            <a:r>
              <a:rPr lang="en-US" dirty="0"/>
              <a:t>  or the University’s Comptroller, Abu Kamal.</a:t>
            </a:r>
          </a:p>
          <a:p>
            <a:pPr marL="0" indent="0">
              <a:buNone/>
            </a:pPr>
            <a:endParaRPr lang="en-US" dirty="0"/>
          </a:p>
        </p:txBody>
      </p:sp>
    </p:spTree>
    <p:custDataLst>
      <p:tags r:id="rId1"/>
    </p:custDataLst>
    <p:extLst>
      <p:ext uri="{BB962C8B-B14F-4D97-AF65-F5344CB8AC3E}">
        <p14:creationId xmlns:p14="http://schemas.microsoft.com/office/powerpoint/2010/main" val="3386654975"/>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7772400" cy="1143000"/>
          </a:xfrm>
        </p:spPr>
        <p:txBody>
          <a:bodyPr>
            <a:normAutofit/>
          </a:bodyPr>
          <a:lstStyle/>
          <a:p>
            <a:pPr lvl="0"/>
            <a:r>
              <a:rPr lang="en-US" sz="3600" b="1" dirty="0" smtClean="0"/>
              <a:t>Monitoring and </a:t>
            </a:r>
            <a:r>
              <a:rPr lang="en-US" sz="3600" b="1" dirty="0"/>
              <a:t>controlling</a:t>
            </a:r>
            <a:r>
              <a:rPr lang="en-US" sz="3600" b="1" dirty="0" smtClean="0"/>
              <a:t> </a:t>
            </a:r>
            <a:r>
              <a:rPr lang="en-US" sz="3600" b="1" dirty="0"/>
              <a:t>the program</a:t>
            </a:r>
          </a:p>
        </p:txBody>
      </p:sp>
      <p:sp>
        <p:nvSpPr>
          <p:cNvPr id="5" name="Content Placeholder 4"/>
          <p:cNvSpPr>
            <a:spLocks noGrp="1"/>
          </p:cNvSpPr>
          <p:nvPr>
            <p:ph idx="1"/>
            <p:custDataLst>
              <p:tags r:id="rId3"/>
            </p:custDataLst>
          </p:nvPr>
        </p:nvSpPr>
        <p:spPr>
          <a:xfrm>
            <a:off x="838200" y="1524000"/>
            <a:ext cx="8077200" cy="4495800"/>
          </a:xfrm>
        </p:spPr>
        <p:txBody>
          <a:bodyPr>
            <a:normAutofit/>
          </a:bodyPr>
          <a:lstStyle/>
          <a:p>
            <a:pPr marL="457200" lvl="1" indent="-457200"/>
            <a:r>
              <a:rPr lang="en-US" dirty="0" smtClean="0"/>
              <a:t>If the Cardholder retires, transfers to another unit or leaves UB employment for any reason, inform Procurement immediately.  </a:t>
            </a:r>
          </a:p>
          <a:p>
            <a:pPr marL="457200" lvl="1" indent="-457200"/>
            <a:r>
              <a:rPr lang="en-US" dirty="0" smtClean="0"/>
              <a:t>Cut the credit card into two or three pieces and send it to Procurement.</a:t>
            </a:r>
          </a:p>
          <a:p>
            <a:pPr marL="457200" lvl="1" indent="-457200"/>
            <a:r>
              <a:rPr lang="en-US" dirty="0" smtClean="0"/>
              <a:t>If the Reviewer assignment changes inform procurement.</a:t>
            </a:r>
            <a:endParaRPr lang="en-US" dirty="0"/>
          </a:p>
        </p:txBody>
      </p:sp>
    </p:spTree>
    <p:custDataLst>
      <p:tags r:id="rId1"/>
    </p:custDataLst>
    <p:extLst>
      <p:ext uri="{BB962C8B-B14F-4D97-AF65-F5344CB8AC3E}">
        <p14:creationId xmlns:p14="http://schemas.microsoft.com/office/powerpoint/2010/main" val="2779585832"/>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838200"/>
            <a:ext cx="8077200" cy="1143000"/>
          </a:xfrm>
        </p:spPr>
        <p:txBody>
          <a:bodyPr>
            <a:normAutofit fontScale="90000"/>
          </a:bodyPr>
          <a:lstStyle/>
          <a:p>
            <a:pPr lvl="0"/>
            <a:r>
              <a:rPr lang="en-US" dirty="0"/>
              <a:t>Overview of P-Card Program and the reason for training</a:t>
            </a:r>
          </a:p>
        </p:txBody>
      </p:sp>
      <p:sp>
        <p:nvSpPr>
          <p:cNvPr id="5" name="Content Placeholder 4"/>
          <p:cNvSpPr>
            <a:spLocks noGrp="1"/>
          </p:cNvSpPr>
          <p:nvPr>
            <p:ph idx="1"/>
            <p:custDataLst>
              <p:tags r:id="rId3"/>
            </p:custDataLst>
          </p:nvPr>
        </p:nvSpPr>
        <p:spPr>
          <a:xfrm>
            <a:off x="914400" y="2286000"/>
            <a:ext cx="8077200" cy="3124200"/>
          </a:xfrm>
        </p:spPr>
        <p:txBody>
          <a:bodyPr>
            <a:normAutofit lnSpcReduction="10000"/>
          </a:bodyPr>
          <a:lstStyle/>
          <a:p>
            <a:r>
              <a:rPr lang="en-US" dirty="0" smtClean="0"/>
              <a:t>UB has 80 Cardholders and 50 Reviewers</a:t>
            </a:r>
          </a:p>
          <a:p>
            <a:r>
              <a:rPr lang="en-US" dirty="0"/>
              <a:t>Cardholders </a:t>
            </a:r>
            <a:r>
              <a:rPr lang="en-US" dirty="0" smtClean="0"/>
              <a:t>make approximately </a:t>
            </a:r>
            <a:r>
              <a:rPr lang="en-US" dirty="0"/>
              <a:t>11,000 </a:t>
            </a:r>
            <a:r>
              <a:rPr lang="en-US" dirty="0" smtClean="0"/>
              <a:t>transactions, </a:t>
            </a:r>
            <a:r>
              <a:rPr lang="en-US" dirty="0"/>
              <a:t>totaling </a:t>
            </a:r>
            <a:r>
              <a:rPr lang="en-US" dirty="0" smtClean="0"/>
              <a:t>$3.3M </a:t>
            </a:r>
            <a:r>
              <a:rPr lang="en-US" dirty="0"/>
              <a:t>per year</a:t>
            </a:r>
            <a:r>
              <a:rPr lang="en-US" dirty="0" smtClean="0"/>
              <a:t>.</a:t>
            </a:r>
          </a:p>
          <a:p>
            <a:r>
              <a:rPr lang="en-US" dirty="0"/>
              <a:t>The </a:t>
            </a:r>
            <a:r>
              <a:rPr lang="en-US" dirty="0" smtClean="0"/>
              <a:t>Program </a:t>
            </a:r>
            <a:r>
              <a:rPr lang="en-US" dirty="0"/>
              <a:t>is authorized by the BPW and is managed by the </a:t>
            </a:r>
            <a:r>
              <a:rPr lang="en-US" dirty="0" smtClean="0"/>
              <a:t>State Comptroller’s Office, General </a:t>
            </a:r>
            <a:r>
              <a:rPr lang="en-US" dirty="0"/>
              <a:t>Accounting Division (GAD) </a:t>
            </a:r>
          </a:p>
        </p:txBody>
      </p:sp>
    </p:spTree>
    <p:custDataLst>
      <p:tags r:id="rId1"/>
    </p:custData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304800"/>
            <a:ext cx="7772400" cy="1143000"/>
          </a:xfrm>
        </p:spPr>
        <p:txBody>
          <a:bodyPr>
            <a:normAutofit/>
          </a:bodyPr>
          <a:lstStyle/>
          <a:p>
            <a:pPr lvl="0"/>
            <a:r>
              <a:rPr lang="en-US" sz="3600" b="1" dirty="0" smtClean="0"/>
              <a:t>Monitoring and </a:t>
            </a:r>
            <a:r>
              <a:rPr lang="en-US" sz="3600" b="1" dirty="0"/>
              <a:t>controlling</a:t>
            </a:r>
            <a:r>
              <a:rPr lang="en-US" sz="3600" b="1" dirty="0" smtClean="0"/>
              <a:t> </a:t>
            </a:r>
            <a:r>
              <a:rPr lang="en-US" sz="3600" b="1" dirty="0"/>
              <a:t>the program</a:t>
            </a:r>
          </a:p>
        </p:txBody>
      </p:sp>
      <p:sp>
        <p:nvSpPr>
          <p:cNvPr id="5" name="Content Placeholder 4"/>
          <p:cNvSpPr>
            <a:spLocks noGrp="1"/>
          </p:cNvSpPr>
          <p:nvPr>
            <p:ph idx="1"/>
            <p:custDataLst>
              <p:tags r:id="rId3"/>
            </p:custDataLst>
          </p:nvPr>
        </p:nvSpPr>
        <p:spPr/>
        <p:txBody>
          <a:bodyPr>
            <a:normAutofit/>
          </a:bodyPr>
          <a:lstStyle/>
          <a:p>
            <a:pPr marL="457200" lvl="1" indent="-457200"/>
            <a:r>
              <a:rPr lang="en-US" dirty="0"/>
              <a:t>The Procurement Department will review each transaction log, sign the log, and maintain the logs in a secure file for not less than four years.  </a:t>
            </a:r>
            <a:endParaRPr lang="en-US" dirty="0" smtClean="0"/>
          </a:p>
          <a:p>
            <a:pPr marL="457200" lvl="1" indent="-457200"/>
            <a:r>
              <a:rPr lang="en-US" dirty="0" smtClean="0"/>
              <a:t>Any </a:t>
            </a:r>
            <a:r>
              <a:rPr lang="en-US" dirty="0"/>
              <a:t>discrepancy in the transaction log or documentation, or any questionable purchase will be referred back to the Reviewer for further review and explanation.</a:t>
            </a:r>
          </a:p>
          <a:p>
            <a:pPr marL="0" indent="0">
              <a:buNone/>
            </a:pPr>
            <a:endParaRPr lang="en-US" dirty="0"/>
          </a:p>
        </p:txBody>
      </p:sp>
    </p:spTree>
    <p:custDataLst>
      <p:tags r:id="rId1"/>
    </p:custDataLst>
    <p:extLst>
      <p:ext uri="{BB962C8B-B14F-4D97-AF65-F5344CB8AC3E}">
        <p14:creationId xmlns:p14="http://schemas.microsoft.com/office/powerpoint/2010/main" val="1333786552"/>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457200"/>
            <a:ext cx="7848600" cy="1863968"/>
          </a:xfrm>
        </p:spPr>
        <p:txBody>
          <a:bodyPr>
            <a:normAutofit/>
          </a:bodyPr>
          <a:lstStyle/>
          <a:p>
            <a:r>
              <a:rPr lang="en-US" dirty="0" smtClean="0"/>
              <a:t>Lists of “</a:t>
            </a:r>
            <a:r>
              <a:rPr lang="en-US" dirty="0"/>
              <a:t>questionable purchases</a:t>
            </a:r>
            <a:r>
              <a:rPr lang="en-US" dirty="0" smtClean="0"/>
              <a:t>”</a:t>
            </a:r>
            <a:r>
              <a:rPr lang="en-US" dirty="0"/>
              <a:t/>
            </a:r>
            <a:br>
              <a:rPr lang="en-US" dirty="0"/>
            </a:br>
            <a:endParaRPr lang="en-US" dirty="0"/>
          </a:p>
        </p:txBody>
      </p:sp>
      <p:sp>
        <p:nvSpPr>
          <p:cNvPr id="5" name="Content Placeholder 4"/>
          <p:cNvSpPr>
            <a:spLocks noGrp="1"/>
          </p:cNvSpPr>
          <p:nvPr>
            <p:ph idx="1"/>
            <p:custDataLst>
              <p:tags r:id="rId3"/>
            </p:custDataLst>
          </p:nvPr>
        </p:nvSpPr>
        <p:spPr>
          <a:xfrm>
            <a:off x="914400" y="1676400"/>
            <a:ext cx="8077200" cy="4267200"/>
          </a:xfrm>
        </p:spPr>
        <p:txBody>
          <a:bodyPr>
            <a:normAutofit fontScale="92500" lnSpcReduction="20000"/>
          </a:bodyPr>
          <a:lstStyle/>
          <a:p>
            <a:pPr marL="0" lvl="0" indent="0">
              <a:buNone/>
            </a:pPr>
            <a:r>
              <a:rPr lang="en-US" dirty="0" smtClean="0"/>
              <a:t>Each </a:t>
            </a:r>
            <a:r>
              <a:rPr lang="en-US" dirty="0"/>
              <a:t>month, the Procurement department will generate a list of questionable purchases from a compilation of sources (i.e. GAD, USM Internal Audit and its own review of activity logs)  </a:t>
            </a:r>
          </a:p>
          <a:p>
            <a:pPr lvl="0"/>
            <a:r>
              <a:rPr lang="en-US" dirty="0"/>
              <a:t>The Procurement department will forward the questionable purchases to the reviewer.</a:t>
            </a:r>
          </a:p>
          <a:p>
            <a:pPr lvl="0"/>
            <a:r>
              <a:rPr lang="en-US" dirty="0"/>
              <a:t>The reviewer will provide a description of the item/service along with a justification of why the item/service was purchased and/or how/when the item/service was used. </a:t>
            </a:r>
            <a:endParaRPr lang="en-US" dirty="0" smtClean="0"/>
          </a:p>
        </p:txBody>
      </p:sp>
    </p:spTree>
    <p:custDataLst>
      <p:tags r:id="rId1"/>
    </p:custDataLst>
    <p:extLst>
      <p:ext uri="{BB962C8B-B14F-4D97-AF65-F5344CB8AC3E}">
        <p14:creationId xmlns:p14="http://schemas.microsoft.com/office/powerpoint/2010/main" val="2042969539"/>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0600" y="457200"/>
            <a:ext cx="7848600" cy="1863968"/>
          </a:xfrm>
        </p:spPr>
        <p:txBody>
          <a:bodyPr>
            <a:normAutofit/>
          </a:bodyPr>
          <a:lstStyle/>
          <a:p>
            <a:r>
              <a:rPr lang="en-US" dirty="0" smtClean="0"/>
              <a:t>Lists of “</a:t>
            </a:r>
            <a:r>
              <a:rPr lang="en-US" dirty="0"/>
              <a:t>questionable purchases</a:t>
            </a:r>
            <a:r>
              <a:rPr lang="en-US" dirty="0" smtClean="0"/>
              <a:t>”</a:t>
            </a:r>
            <a:r>
              <a:rPr lang="en-US" dirty="0"/>
              <a:t/>
            </a:r>
            <a:br>
              <a:rPr lang="en-US" dirty="0"/>
            </a:br>
            <a:endParaRPr lang="en-US" dirty="0"/>
          </a:p>
        </p:txBody>
      </p:sp>
      <p:sp>
        <p:nvSpPr>
          <p:cNvPr id="5" name="Content Placeholder 4"/>
          <p:cNvSpPr>
            <a:spLocks noGrp="1"/>
          </p:cNvSpPr>
          <p:nvPr>
            <p:ph idx="1"/>
            <p:custDataLst>
              <p:tags r:id="rId3"/>
            </p:custDataLst>
          </p:nvPr>
        </p:nvSpPr>
        <p:spPr>
          <a:xfrm>
            <a:off x="914400" y="1524000"/>
            <a:ext cx="8077200" cy="4114800"/>
          </a:xfrm>
        </p:spPr>
        <p:txBody>
          <a:bodyPr>
            <a:normAutofit fontScale="92500"/>
          </a:bodyPr>
          <a:lstStyle/>
          <a:p>
            <a:pPr marL="0" lvl="0" indent="0">
              <a:buNone/>
            </a:pPr>
            <a:r>
              <a:rPr lang="en-US" dirty="0" smtClean="0"/>
              <a:t>Examples of questionable purchases might include</a:t>
            </a:r>
          </a:p>
          <a:p>
            <a:r>
              <a:rPr lang="en-US" dirty="0" smtClean="0"/>
              <a:t>Books purchased for academic use</a:t>
            </a:r>
          </a:p>
          <a:p>
            <a:r>
              <a:rPr lang="en-US" dirty="0" smtClean="0"/>
              <a:t>Items purchased for student events</a:t>
            </a:r>
          </a:p>
          <a:p>
            <a:r>
              <a:rPr lang="en-US" dirty="0" smtClean="0"/>
              <a:t>Items purchased for Campus Recreation </a:t>
            </a:r>
            <a:r>
              <a:rPr lang="en-US" dirty="0" err="1" smtClean="0"/>
              <a:t>Ctr</a:t>
            </a:r>
            <a:endParaRPr lang="en-US" dirty="0" smtClean="0"/>
          </a:p>
          <a:p>
            <a:pPr marL="0" lvl="0" indent="0">
              <a:buNone/>
            </a:pPr>
            <a:r>
              <a:rPr lang="en-US" dirty="0" smtClean="0"/>
              <a:t>The </a:t>
            </a:r>
            <a:r>
              <a:rPr lang="en-US" dirty="0"/>
              <a:t>Procurement department responds to the original requestor (i.e. GAD or USM Internal Audit) as appropriate and will retain the explanation in the appropriate activity log.</a:t>
            </a:r>
          </a:p>
          <a:p>
            <a:pPr marL="0" lvl="0" indent="0">
              <a:buNone/>
            </a:pPr>
            <a:endParaRPr lang="en-US" dirty="0"/>
          </a:p>
          <a:p>
            <a:pPr marL="0" lvl="0" indent="0">
              <a:buNone/>
            </a:pPr>
            <a:endParaRPr lang="en-US" dirty="0"/>
          </a:p>
        </p:txBody>
      </p:sp>
    </p:spTree>
    <p:custDataLst>
      <p:tags r:id="rId1"/>
    </p:custDataLst>
    <p:extLst>
      <p:ext uri="{BB962C8B-B14F-4D97-AF65-F5344CB8AC3E}">
        <p14:creationId xmlns:p14="http://schemas.microsoft.com/office/powerpoint/2010/main" val="2289762493"/>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381000"/>
            <a:ext cx="8077200" cy="1863968"/>
          </a:xfrm>
        </p:spPr>
        <p:txBody>
          <a:bodyPr>
            <a:normAutofit/>
          </a:bodyPr>
          <a:lstStyle/>
          <a:p>
            <a:pPr marL="0" lvl="0" indent="0"/>
            <a:r>
              <a:rPr lang="en-US" dirty="0"/>
              <a:t>PeopleSoft Finance reallocation </a:t>
            </a:r>
            <a:r>
              <a:rPr lang="en-US" dirty="0" smtClean="0"/>
              <a:t/>
            </a:r>
            <a:br>
              <a:rPr lang="en-US" dirty="0" smtClean="0"/>
            </a:br>
            <a:r>
              <a:rPr lang="en-US" dirty="0" smtClean="0"/>
              <a:t>– </a:t>
            </a:r>
            <a:r>
              <a:rPr lang="en-US" dirty="0"/>
              <a:t>another critical step </a:t>
            </a:r>
          </a:p>
        </p:txBody>
      </p:sp>
      <p:sp>
        <p:nvSpPr>
          <p:cNvPr id="5" name="Content Placeholder 4"/>
          <p:cNvSpPr>
            <a:spLocks noGrp="1"/>
          </p:cNvSpPr>
          <p:nvPr>
            <p:ph idx="1"/>
            <p:custDataLst>
              <p:tags r:id="rId3"/>
            </p:custDataLst>
          </p:nvPr>
        </p:nvSpPr>
        <p:spPr>
          <a:xfrm>
            <a:off x="914400" y="2057400"/>
            <a:ext cx="8077200" cy="2743200"/>
          </a:xfrm>
        </p:spPr>
        <p:txBody>
          <a:bodyPr>
            <a:normAutofit/>
          </a:bodyPr>
          <a:lstStyle/>
          <a:p>
            <a:pPr lvl="0"/>
            <a:r>
              <a:rPr lang="en-US" dirty="0" smtClean="0"/>
              <a:t>Each </a:t>
            </a:r>
            <a:r>
              <a:rPr lang="en-US" dirty="0"/>
              <a:t>month, equally important is the reallocate of charges from the default account and department to the correct account and department</a:t>
            </a:r>
            <a:r>
              <a:rPr lang="en-US" dirty="0" smtClean="0"/>
              <a:t>.</a:t>
            </a:r>
            <a:endParaRPr lang="en-US" dirty="0"/>
          </a:p>
        </p:txBody>
      </p:sp>
    </p:spTree>
    <p:custDataLst>
      <p:tags r:id="rId1"/>
    </p:custDataLst>
    <p:extLst>
      <p:ext uri="{BB962C8B-B14F-4D97-AF65-F5344CB8AC3E}">
        <p14:creationId xmlns:p14="http://schemas.microsoft.com/office/powerpoint/2010/main" val="2042969539"/>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457200"/>
            <a:ext cx="8077200" cy="1863968"/>
          </a:xfrm>
        </p:spPr>
        <p:txBody>
          <a:bodyPr>
            <a:normAutofit/>
          </a:bodyPr>
          <a:lstStyle/>
          <a:p>
            <a:pPr lvl="0"/>
            <a:r>
              <a:rPr lang="en-US" dirty="0" smtClean="0"/>
              <a:t>Reallocation of p-card </a:t>
            </a:r>
            <a:r>
              <a:rPr lang="en-US" dirty="0"/>
              <a:t>charges in </a:t>
            </a:r>
            <a:r>
              <a:rPr lang="en-US" dirty="0" smtClean="0"/>
              <a:t>PeopleSoft</a:t>
            </a:r>
            <a:endParaRPr lang="en-US" dirty="0"/>
          </a:p>
        </p:txBody>
      </p:sp>
      <p:sp>
        <p:nvSpPr>
          <p:cNvPr id="5" name="Content Placeholder 4"/>
          <p:cNvSpPr>
            <a:spLocks noGrp="1"/>
          </p:cNvSpPr>
          <p:nvPr>
            <p:ph idx="1"/>
            <p:custDataLst>
              <p:tags r:id="rId3"/>
            </p:custDataLst>
          </p:nvPr>
        </p:nvSpPr>
        <p:spPr>
          <a:xfrm>
            <a:off x="914400" y="2362200"/>
            <a:ext cx="8077200" cy="3733800"/>
          </a:xfrm>
        </p:spPr>
        <p:txBody>
          <a:bodyPr>
            <a:normAutofit fontScale="92500" lnSpcReduction="20000"/>
          </a:bodyPr>
          <a:lstStyle/>
          <a:p>
            <a:pPr lvl="0"/>
            <a:r>
              <a:rPr lang="en-US" dirty="0"/>
              <a:t>The Cardholder or Reviewer </a:t>
            </a:r>
            <a:r>
              <a:rPr lang="en-US" dirty="0" smtClean="0"/>
              <a:t>shall perform </a:t>
            </a:r>
            <a:r>
              <a:rPr lang="en-US" dirty="0"/>
              <a:t>the reallocation process, as detailed in the UB Purchasing Card Manual.  The Cardholder shall indicate their review by changing the transaction Status from </a:t>
            </a:r>
            <a:r>
              <a:rPr lang="en-US" dirty="0" smtClean="0"/>
              <a:t>“Staged” </a:t>
            </a:r>
            <a:r>
              <a:rPr lang="en-US" dirty="0"/>
              <a:t>to </a:t>
            </a:r>
            <a:r>
              <a:rPr lang="en-US" dirty="0" smtClean="0"/>
              <a:t>“Verified”.</a:t>
            </a:r>
            <a:endParaRPr lang="en-US" dirty="0"/>
          </a:p>
          <a:p>
            <a:pPr lvl="0"/>
            <a:r>
              <a:rPr lang="en-US" dirty="0"/>
              <a:t>The Reviewer shall review the reallocation of charges for correctness, and indicate their review by changing the transaction Status from </a:t>
            </a:r>
            <a:r>
              <a:rPr lang="en-US" dirty="0" smtClean="0"/>
              <a:t>“Verified” </a:t>
            </a:r>
            <a:r>
              <a:rPr lang="en-US" dirty="0"/>
              <a:t>to </a:t>
            </a:r>
            <a:r>
              <a:rPr lang="en-US" dirty="0" smtClean="0"/>
              <a:t>“Department Approved”.</a:t>
            </a:r>
            <a:endParaRPr lang="en-US" dirty="0"/>
          </a:p>
        </p:txBody>
      </p:sp>
    </p:spTree>
    <p:custDataLst>
      <p:tags r:id="rId1"/>
    </p:custDataLst>
    <p:extLst>
      <p:ext uri="{BB962C8B-B14F-4D97-AF65-F5344CB8AC3E}">
        <p14:creationId xmlns:p14="http://schemas.microsoft.com/office/powerpoint/2010/main" val="1481830073"/>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381000"/>
            <a:ext cx="8077200" cy="1863968"/>
          </a:xfrm>
        </p:spPr>
        <p:txBody>
          <a:bodyPr>
            <a:normAutofit/>
          </a:bodyPr>
          <a:lstStyle/>
          <a:p>
            <a:pPr marL="0" lvl="0" indent="0"/>
            <a:r>
              <a:rPr lang="en-US" dirty="0" smtClean="0"/>
              <a:t>If you see something, say something.</a:t>
            </a:r>
            <a:endParaRPr lang="en-US" dirty="0"/>
          </a:p>
        </p:txBody>
      </p:sp>
      <p:sp>
        <p:nvSpPr>
          <p:cNvPr id="5" name="Content Placeholder 4"/>
          <p:cNvSpPr>
            <a:spLocks noGrp="1"/>
          </p:cNvSpPr>
          <p:nvPr>
            <p:ph idx="1"/>
            <p:custDataLst>
              <p:tags r:id="rId3"/>
            </p:custDataLst>
          </p:nvPr>
        </p:nvSpPr>
        <p:spPr>
          <a:xfrm>
            <a:off x="914400" y="2209800"/>
            <a:ext cx="8077200" cy="4191000"/>
          </a:xfrm>
        </p:spPr>
        <p:txBody>
          <a:bodyPr>
            <a:normAutofit fontScale="92500" lnSpcReduction="20000"/>
          </a:bodyPr>
          <a:lstStyle/>
          <a:p>
            <a:pPr marL="0" lvl="0" indent="0">
              <a:buNone/>
            </a:pPr>
            <a:r>
              <a:rPr lang="en-US" dirty="0"/>
              <a:t>If you have any questions, suspect purchase irregularities and/or abuses of power please use the UB Fraud tools; </a:t>
            </a:r>
            <a:endParaRPr lang="en-US" dirty="0" smtClean="0"/>
          </a:p>
          <a:p>
            <a:pPr lvl="0"/>
            <a:r>
              <a:rPr lang="en-US" dirty="0" smtClean="0"/>
              <a:t>reportfraud@ubalt.edu – reports to the Comptroller’s Office</a:t>
            </a:r>
          </a:p>
          <a:p>
            <a:pPr lvl="0"/>
            <a:r>
              <a:rPr lang="en-US" dirty="0"/>
              <a:t>or 410.837.5955 - This phone number doesn’t ring to any phone; it is a voicemail box only. </a:t>
            </a:r>
            <a:r>
              <a:rPr lang="en-US" dirty="0" smtClean="0"/>
              <a:t>Messages </a:t>
            </a:r>
            <a:r>
              <a:rPr lang="en-US" dirty="0"/>
              <a:t>will be automatically sent via email to the UB Comptroller. </a:t>
            </a:r>
            <a:r>
              <a:rPr lang="en-US" dirty="0" smtClean="0"/>
              <a:t>(will be ready in April)</a:t>
            </a:r>
            <a:endParaRPr lang="en-US" dirty="0"/>
          </a:p>
          <a:p>
            <a:pPr lvl="0"/>
            <a:r>
              <a:rPr lang="en-US" dirty="0" smtClean="0"/>
              <a:t>All </a:t>
            </a:r>
            <a:r>
              <a:rPr lang="en-US" dirty="0"/>
              <a:t>messages will be treated confidentially. </a:t>
            </a:r>
            <a:endParaRPr lang="en-US" dirty="0" smtClean="0"/>
          </a:p>
          <a:p>
            <a:pPr lvl="0"/>
            <a:endParaRPr lang="en-US" dirty="0" smtClean="0"/>
          </a:p>
          <a:p>
            <a:pPr lvl="0"/>
            <a:endParaRPr lang="en-US" dirty="0"/>
          </a:p>
        </p:txBody>
      </p:sp>
    </p:spTree>
    <p:custDataLst>
      <p:tags r:id="rId1"/>
    </p:custDataLst>
    <p:extLst>
      <p:ext uri="{BB962C8B-B14F-4D97-AF65-F5344CB8AC3E}">
        <p14:creationId xmlns:p14="http://schemas.microsoft.com/office/powerpoint/2010/main" val="3634489410"/>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990600"/>
            <a:ext cx="8077200" cy="1143000"/>
          </a:xfrm>
        </p:spPr>
        <p:txBody>
          <a:bodyPr/>
          <a:lstStyle/>
          <a:p>
            <a:r>
              <a:rPr lang="en-US" dirty="0" smtClean="0"/>
              <a:t>Questions or Suggestions?</a:t>
            </a:r>
            <a:endParaRPr lang="en-US" dirty="0"/>
          </a:p>
        </p:txBody>
      </p:sp>
      <p:sp>
        <p:nvSpPr>
          <p:cNvPr id="3" name="Content Placeholder 2"/>
          <p:cNvSpPr>
            <a:spLocks noGrp="1"/>
          </p:cNvSpPr>
          <p:nvPr>
            <p:ph sz="half" idx="1"/>
            <p:custDataLst>
              <p:tags r:id="rId3"/>
            </p:custDataLst>
          </p:nvPr>
        </p:nvSpPr>
        <p:spPr>
          <a:xfrm>
            <a:off x="838200" y="3352800"/>
            <a:ext cx="3733800" cy="2286000"/>
          </a:xfrm>
        </p:spPr>
        <p:txBody>
          <a:bodyPr>
            <a:normAutofit/>
          </a:bodyPr>
          <a:lstStyle/>
          <a:p>
            <a:pPr lvl="0"/>
            <a:r>
              <a:rPr lang="en-US" sz="3200" dirty="0" smtClean="0"/>
              <a:t>Do you have any questions or suggestion?</a:t>
            </a:r>
            <a:endParaRPr lang="en-US" sz="3200" dirty="0"/>
          </a:p>
          <a:p>
            <a:pPr lvl="0"/>
            <a:endParaRPr lang="en-US" sz="3200" dirty="0"/>
          </a:p>
        </p:txBody>
      </p:sp>
      <p:pic>
        <p:nvPicPr>
          <p:cNvPr id="1027" name="Picture 3" descr="C:\Users\ntasblan\AppData\Local\Microsoft\Windows\Temporary Internet Files\Content.IE5\L8Y2FOOP\MP900446464[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693758" y="2868494"/>
            <a:ext cx="4221642" cy="34195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5738925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Summary</a:t>
            </a:r>
            <a:endParaRPr lang="en-US" dirty="0"/>
          </a:p>
        </p:txBody>
      </p:sp>
      <p:sp>
        <p:nvSpPr>
          <p:cNvPr id="3" name="Content Placeholder 2"/>
          <p:cNvSpPr>
            <a:spLocks noGrp="1"/>
          </p:cNvSpPr>
          <p:nvPr>
            <p:ph idx="1"/>
            <p:custDataLst>
              <p:tags r:id="rId3"/>
            </p:custDataLst>
          </p:nvPr>
        </p:nvSpPr>
        <p:spPr>
          <a:xfrm>
            <a:off x="762000" y="1295400"/>
            <a:ext cx="8077200" cy="5105400"/>
          </a:xfrm>
        </p:spPr>
        <p:txBody>
          <a:bodyPr>
            <a:normAutofit fontScale="77500" lnSpcReduction="20000"/>
          </a:bodyPr>
          <a:lstStyle/>
          <a:p>
            <a:pPr lvl="0"/>
            <a:r>
              <a:rPr lang="en-US" dirty="0"/>
              <a:t>ONLY DESIGNATED CARDHOLDERS CAN MAKE PURCHASES  </a:t>
            </a:r>
            <a:r>
              <a:rPr lang="en-US" dirty="0" smtClean="0"/>
              <a:t>- CARDS </a:t>
            </a:r>
            <a:r>
              <a:rPr lang="en-US" dirty="0"/>
              <a:t>CANNOT BE SHARED WITH NON-CARDHOLDERS UNDER ANY CIRCUMSTANCES.</a:t>
            </a:r>
          </a:p>
          <a:p>
            <a:pPr lvl="0"/>
            <a:r>
              <a:rPr lang="en-US" dirty="0"/>
              <a:t>Review of monthly transactions is the key to controlling and monitoring the program</a:t>
            </a:r>
            <a:r>
              <a:rPr lang="en-US" dirty="0" smtClean="0"/>
              <a:t>.  </a:t>
            </a:r>
          </a:p>
          <a:p>
            <a:pPr lvl="0"/>
            <a:r>
              <a:rPr lang="en-US" dirty="0" smtClean="0"/>
              <a:t>Reviewers must ensure the 3 way match of all transaction log entries:</a:t>
            </a:r>
          </a:p>
          <a:p>
            <a:pPr lvl="1"/>
            <a:r>
              <a:rPr lang="en-US" dirty="0" smtClean="0"/>
              <a:t>Items listed </a:t>
            </a:r>
            <a:r>
              <a:rPr lang="en-US" dirty="0"/>
              <a:t>on the statement from the bank</a:t>
            </a:r>
          </a:p>
          <a:p>
            <a:pPr lvl="1"/>
            <a:r>
              <a:rPr lang="en-US" dirty="0" smtClean="0"/>
              <a:t>Receipt from the merchant</a:t>
            </a:r>
          </a:p>
          <a:p>
            <a:pPr lvl="1"/>
            <a:r>
              <a:rPr lang="en-US" dirty="0" smtClean="0"/>
              <a:t>Acknowledgement by the person who received the goods/services</a:t>
            </a:r>
          </a:p>
          <a:p>
            <a:r>
              <a:rPr lang="en-US" dirty="0" smtClean="0"/>
              <a:t>Respond to </a:t>
            </a:r>
            <a:r>
              <a:rPr lang="en-US" dirty="0"/>
              <a:t>lists of “questionable purchases” each </a:t>
            </a:r>
            <a:r>
              <a:rPr lang="en-US" dirty="0" smtClean="0"/>
              <a:t>month</a:t>
            </a:r>
            <a:endParaRPr lang="en-US" dirty="0"/>
          </a:p>
          <a:p>
            <a:pPr lvl="0"/>
            <a:r>
              <a:rPr lang="en-US" dirty="0" smtClean="0"/>
              <a:t>Reallocate </a:t>
            </a:r>
            <a:r>
              <a:rPr lang="en-US" dirty="0"/>
              <a:t>p-card charges in PeopleSoft from the default account and department to the correct account and department each </a:t>
            </a:r>
            <a:r>
              <a:rPr lang="en-US" dirty="0" smtClean="0"/>
              <a:t>month</a:t>
            </a:r>
            <a:endParaRPr lang="en-US" dirty="0"/>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4800"/>
            <a:ext cx="8077200" cy="1143000"/>
          </a:xfrm>
        </p:spPr>
        <p:txBody>
          <a:bodyPr>
            <a:normAutofit fontScale="90000"/>
          </a:bodyPr>
          <a:lstStyle/>
          <a:p>
            <a:pPr lvl="0"/>
            <a:r>
              <a:rPr lang="en-US" dirty="0"/>
              <a:t>Overview of P-Card Program and the reason for training</a:t>
            </a:r>
          </a:p>
        </p:txBody>
      </p:sp>
      <p:sp>
        <p:nvSpPr>
          <p:cNvPr id="5" name="Content Placeholder 4"/>
          <p:cNvSpPr>
            <a:spLocks noGrp="1"/>
          </p:cNvSpPr>
          <p:nvPr>
            <p:ph idx="1"/>
            <p:custDataLst>
              <p:tags r:id="rId3"/>
            </p:custDataLst>
          </p:nvPr>
        </p:nvSpPr>
        <p:spPr>
          <a:xfrm>
            <a:off x="685800" y="1828800"/>
            <a:ext cx="8077200" cy="4343400"/>
          </a:xfrm>
        </p:spPr>
        <p:txBody>
          <a:bodyPr>
            <a:normAutofit fontScale="92500"/>
          </a:bodyPr>
          <a:lstStyle/>
          <a:p>
            <a:r>
              <a:rPr lang="en-US" dirty="0" smtClean="0"/>
              <a:t>The </a:t>
            </a:r>
            <a:r>
              <a:rPr lang="en-US" dirty="0"/>
              <a:t>program’s policies and procedures are stipulated in the State’s Purchasing Card Manual, and the UB Purchasing Card Program Policies and Procedures.  All purchases must comply with UB Procurement Policies and Procedures.</a:t>
            </a:r>
          </a:p>
          <a:p>
            <a:r>
              <a:rPr lang="en-US" dirty="0"/>
              <a:t>The Program is subject to audit by State Legislative Auditors, Audit staff at GAD,  USM internal auditors, and audits conducted by UB staff.</a:t>
            </a:r>
          </a:p>
        </p:txBody>
      </p:sp>
    </p:spTree>
    <p:custDataLst>
      <p:tags r:id="rId1"/>
    </p:custDataLst>
    <p:extLst>
      <p:ext uri="{BB962C8B-B14F-4D97-AF65-F5344CB8AC3E}">
        <p14:creationId xmlns:p14="http://schemas.microsoft.com/office/powerpoint/2010/main" val="1365056604"/>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381000"/>
            <a:ext cx="8077200" cy="1143000"/>
          </a:xfrm>
        </p:spPr>
        <p:txBody>
          <a:bodyPr>
            <a:normAutofit/>
          </a:bodyPr>
          <a:lstStyle/>
          <a:p>
            <a:pPr lvl="0"/>
            <a:r>
              <a:rPr lang="en-US" dirty="0" smtClean="0"/>
              <a:t>Review of Audit Findings</a:t>
            </a:r>
            <a:endParaRPr lang="en-US" dirty="0"/>
          </a:p>
        </p:txBody>
      </p:sp>
      <p:sp>
        <p:nvSpPr>
          <p:cNvPr id="5" name="Content Placeholder 4"/>
          <p:cNvSpPr>
            <a:spLocks noGrp="1"/>
          </p:cNvSpPr>
          <p:nvPr>
            <p:ph idx="1"/>
            <p:custDataLst>
              <p:tags r:id="rId3"/>
            </p:custDataLst>
          </p:nvPr>
        </p:nvSpPr>
        <p:spPr>
          <a:xfrm>
            <a:off x="914400" y="1905000"/>
            <a:ext cx="8077200" cy="1828800"/>
          </a:xfrm>
        </p:spPr>
        <p:txBody>
          <a:bodyPr>
            <a:normAutofit fontScale="92500" lnSpcReduction="20000"/>
          </a:bodyPr>
          <a:lstStyle/>
          <a:p>
            <a:r>
              <a:rPr lang="en-US" dirty="0" smtClean="0"/>
              <a:t>State Legislative Auditors identified several cases of State employee misuse.</a:t>
            </a:r>
          </a:p>
          <a:p>
            <a:r>
              <a:rPr lang="en-US" dirty="0" smtClean="0"/>
              <a:t>See the article in the </a:t>
            </a:r>
            <a:r>
              <a:rPr lang="en-US" i="1" dirty="0" smtClean="0"/>
              <a:t>Baltimore Sun</a:t>
            </a:r>
          </a:p>
          <a:p>
            <a:pPr lvl="1"/>
            <a:r>
              <a:rPr lang="en-US" i="1" dirty="0" smtClean="0"/>
              <a:t>Next slide…</a:t>
            </a:r>
          </a:p>
          <a:p>
            <a:pPr lvl="1"/>
            <a:endParaRPr lang="en-US" i="1" dirty="0" smtClean="0"/>
          </a:p>
          <a:p>
            <a:pPr marL="0" indent="0">
              <a:buNone/>
            </a:pPr>
            <a:endParaRPr lang="en-US" dirty="0"/>
          </a:p>
        </p:txBody>
      </p:sp>
    </p:spTree>
    <p:custDataLst>
      <p:tags r:id="rId1"/>
    </p:custDataLst>
    <p:extLst>
      <p:ext uri="{BB962C8B-B14F-4D97-AF65-F5344CB8AC3E}">
        <p14:creationId xmlns:p14="http://schemas.microsoft.com/office/powerpoint/2010/main" val="1789821957"/>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152400"/>
            <a:ext cx="8077200" cy="1143000"/>
          </a:xfrm>
        </p:spPr>
        <p:txBody>
          <a:bodyPr>
            <a:normAutofit/>
          </a:bodyPr>
          <a:lstStyle/>
          <a:p>
            <a:pPr lvl="0"/>
            <a:r>
              <a:rPr lang="en-US" dirty="0" smtClean="0"/>
              <a:t>Review of Audit Findings</a:t>
            </a:r>
            <a:endParaRPr lang="en-US" dirty="0"/>
          </a:p>
        </p:txBody>
      </p:sp>
      <p:pic>
        <p:nvPicPr>
          <p:cNvPr id="9" name="Content Placeholder 8"/>
          <p:cNvPicPr>
            <a:picLocks noGrp="1" noChangeAspect="1"/>
          </p:cNvPicPr>
          <p:nvPr>
            <p:ph idx="1"/>
          </p:nvPr>
        </p:nvPicPr>
        <p:blipFill>
          <a:blip r:embed="rId5" cstate="email">
            <a:extLst>
              <a:ext uri="{28A0092B-C50C-407E-A947-70E740481C1C}">
                <a14:useLocalDpi xmlns:a14="http://schemas.microsoft.com/office/drawing/2010/main" val="0"/>
              </a:ext>
            </a:extLst>
          </a:blip>
          <a:stretch>
            <a:fillRect/>
          </a:stretch>
        </p:blipFill>
        <p:spPr>
          <a:xfrm>
            <a:off x="990600" y="1219200"/>
            <a:ext cx="6019800" cy="5137038"/>
          </a:xfrm>
        </p:spPr>
      </p:pic>
    </p:spTree>
    <p:custDataLst>
      <p:tags r:id="rId1"/>
    </p:custDataLst>
    <p:extLst>
      <p:ext uri="{BB962C8B-B14F-4D97-AF65-F5344CB8AC3E}">
        <p14:creationId xmlns:p14="http://schemas.microsoft.com/office/powerpoint/2010/main" val="793812214"/>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381000"/>
            <a:ext cx="8077200" cy="1143000"/>
          </a:xfrm>
        </p:spPr>
        <p:txBody>
          <a:bodyPr>
            <a:normAutofit/>
          </a:bodyPr>
          <a:lstStyle/>
          <a:p>
            <a:pPr lvl="0"/>
            <a:r>
              <a:rPr lang="en-US" dirty="0" smtClean="0"/>
              <a:t>Review of Audit Findings</a:t>
            </a:r>
            <a:endParaRPr lang="en-US" dirty="0"/>
          </a:p>
        </p:txBody>
      </p:sp>
      <p:sp>
        <p:nvSpPr>
          <p:cNvPr id="5" name="Content Placeholder 4"/>
          <p:cNvSpPr>
            <a:spLocks noGrp="1"/>
          </p:cNvSpPr>
          <p:nvPr>
            <p:ph idx="1"/>
            <p:custDataLst>
              <p:tags r:id="rId3"/>
            </p:custDataLst>
          </p:nvPr>
        </p:nvSpPr>
        <p:spPr>
          <a:xfrm>
            <a:off x="838200" y="1676400"/>
            <a:ext cx="8077200" cy="4953000"/>
          </a:xfrm>
        </p:spPr>
        <p:txBody>
          <a:bodyPr>
            <a:normAutofit lnSpcReduction="10000"/>
          </a:bodyPr>
          <a:lstStyle/>
          <a:p>
            <a:r>
              <a:rPr lang="en-US" dirty="0"/>
              <a:t>In 2013 UB has two incidents of employee misuse.  In both cases: 	</a:t>
            </a:r>
          </a:p>
          <a:p>
            <a:pPr lvl="1"/>
            <a:r>
              <a:rPr lang="en-US" dirty="0"/>
              <a:t>Purchases were made by non-cardholders.  </a:t>
            </a:r>
          </a:p>
          <a:p>
            <a:pPr lvl="1"/>
            <a:r>
              <a:rPr lang="en-US" dirty="0"/>
              <a:t>Unit employees falsified paper receipts/ altered invoices to make purchases appear legitimate</a:t>
            </a:r>
            <a:r>
              <a:rPr lang="en-US" dirty="0" smtClean="0"/>
              <a:t>.</a:t>
            </a:r>
          </a:p>
          <a:p>
            <a:r>
              <a:rPr lang="en-US" dirty="0"/>
              <a:t>Fraudulent purchases exceed $15,000. </a:t>
            </a:r>
          </a:p>
          <a:p>
            <a:r>
              <a:rPr lang="en-US" dirty="0"/>
              <a:t>One fraud </a:t>
            </a:r>
            <a:r>
              <a:rPr lang="en-US" dirty="0" smtClean="0"/>
              <a:t>was discovered </a:t>
            </a:r>
            <a:r>
              <a:rPr lang="en-US" dirty="0"/>
              <a:t>by departmental when researching suspicious purchase; </a:t>
            </a:r>
            <a:r>
              <a:rPr lang="en-US" dirty="0" smtClean="0"/>
              <a:t>the other </a:t>
            </a:r>
            <a:r>
              <a:rPr lang="en-US" dirty="0"/>
              <a:t>fraud was discovered during a review of questionable purchases. </a:t>
            </a:r>
          </a:p>
          <a:p>
            <a:endParaRPr lang="en-US" dirty="0" smtClean="0"/>
          </a:p>
          <a:p>
            <a:endParaRPr lang="en-US" dirty="0"/>
          </a:p>
        </p:txBody>
      </p:sp>
    </p:spTree>
    <p:custDataLst>
      <p:tags r:id="rId1"/>
    </p:custDataLst>
    <p:extLst>
      <p:ext uri="{BB962C8B-B14F-4D97-AF65-F5344CB8AC3E}">
        <p14:creationId xmlns:p14="http://schemas.microsoft.com/office/powerpoint/2010/main" val="1841245058"/>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762000"/>
            <a:ext cx="8077200" cy="1143000"/>
          </a:xfrm>
        </p:spPr>
        <p:txBody>
          <a:bodyPr>
            <a:normAutofit/>
          </a:bodyPr>
          <a:lstStyle/>
          <a:p>
            <a:pPr lvl="0"/>
            <a:r>
              <a:rPr lang="en-US" dirty="0"/>
              <a:t>Review of Audit </a:t>
            </a:r>
            <a:r>
              <a:rPr lang="en-US" dirty="0" smtClean="0"/>
              <a:t>Findings</a:t>
            </a:r>
            <a:endParaRPr lang="en-US" dirty="0"/>
          </a:p>
        </p:txBody>
      </p:sp>
      <p:sp>
        <p:nvSpPr>
          <p:cNvPr id="5" name="Content Placeholder 4"/>
          <p:cNvSpPr>
            <a:spLocks noGrp="1"/>
          </p:cNvSpPr>
          <p:nvPr>
            <p:ph idx="1"/>
            <p:custDataLst>
              <p:tags r:id="rId3"/>
            </p:custDataLst>
          </p:nvPr>
        </p:nvSpPr>
        <p:spPr>
          <a:xfrm>
            <a:off x="914400" y="2209800"/>
            <a:ext cx="8077200" cy="3124200"/>
          </a:xfrm>
        </p:spPr>
        <p:txBody>
          <a:bodyPr>
            <a:normAutofit/>
          </a:bodyPr>
          <a:lstStyle/>
          <a:p>
            <a:r>
              <a:rPr lang="en-US" dirty="0" smtClean="0"/>
              <a:t>The employees were terminated after the  </a:t>
            </a:r>
            <a:r>
              <a:rPr lang="en-US" dirty="0"/>
              <a:t>fraudulent purchases </a:t>
            </a:r>
            <a:r>
              <a:rPr lang="en-US" dirty="0" smtClean="0"/>
              <a:t>were detected </a:t>
            </a:r>
            <a:r>
              <a:rPr lang="en-US" dirty="0"/>
              <a:t>and investigated. </a:t>
            </a:r>
          </a:p>
          <a:p>
            <a:r>
              <a:rPr lang="en-US" dirty="0"/>
              <a:t>Fraudulent activity was investigated by UB and reported to the Office of Internal Audit (as </a:t>
            </a:r>
            <a:r>
              <a:rPr lang="en-US" dirty="0" smtClean="0"/>
              <a:t>required by </a:t>
            </a:r>
            <a:r>
              <a:rPr lang="en-US" dirty="0"/>
              <a:t>Board of Regent policy)</a:t>
            </a:r>
          </a:p>
          <a:p>
            <a:pPr marL="0" indent="0">
              <a:buNone/>
            </a:pPr>
            <a:endParaRPr lang="en-US" dirty="0" smtClean="0"/>
          </a:p>
          <a:p>
            <a:pPr marL="0" indent="0">
              <a:buNone/>
            </a:pPr>
            <a:endParaRPr lang="en-US" dirty="0"/>
          </a:p>
        </p:txBody>
      </p:sp>
    </p:spTree>
    <p:custDataLst>
      <p:tags r:id="rId1"/>
    </p:custDataLst>
    <p:extLst>
      <p:ext uri="{BB962C8B-B14F-4D97-AF65-F5344CB8AC3E}">
        <p14:creationId xmlns:p14="http://schemas.microsoft.com/office/powerpoint/2010/main" val="3732586698"/>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14400" y="381000"/>
            <a:ext cx="8077200" cy="1143000"/>
          </a:xfrm>
        </p:spPr>
        <p:txBody>
          <a:bodyPr>
            <a:normAutofit fontScale="90000"/>
          </a:bodyPr>
          <a:lstStyle/>
          <a:p>
            <a:pPr lvl="0"/>
            <a:r>
              <a:rPr lang="en-US" dirty="0"/>
              <a:t>Audit outcomes lead to program modifications</a:t>
            </a:r>
          </a:p>
        </p:txBody>
      </p:sp>
      <p:sp>
        <p:nvSpPr>
          <p:cNvPr id="5" name="Content Placeholder 4"/>
          <p:cNvSpPr>
            <a:spLocks noGrp="1"/>
          </p:cNvSpPr>
          <p:nvPr>
            <p:ph idx="1"/>
            <p:custDataLst>
              <p:tags r:id="rId3"/>
            </p:custDataLst>
          </p:nvPr>
        </p:nvSpPr>
        <p:spPr>
          <a:xfrm>
            <a:off x="914400" y="1714959"/>
            <a:ext cx="8077200" cy="4457241"/>
          </a:xfrm>
        </p:spPr>
        <p:txBody>
          <a:bodyPr>
            <a:normAutofit/>
          </a:bodyPr>
          <a:lstStyle/>
          <a:p>
            <a:r>
              <a:rPr lang="en-US" dirty="0" smtClean="0"/>
              <a:t>Only </a:t>
            </a:r>
            <a:r>
              <a:rPr lang="en-US" dirty="0"/>
              <a:t>designated cardholders can make purchases – revisions </a:t>
            </a:r>
            <a:r>
              <a:rPr lang="en-US" dirty="0" smtClean="0"/>
              <a:t>have been made to the  </a:t>
            </a:r>
            <a:r>
              <a:rPr lang="en-US" dirty="0"/>
              <a:t>cardholder and reviewer agreements </a:t>
            </a:r>
          </a:p>
          <a:p>
            <a:r>
              <a:rPr lang="en-US" dirty="0"/>
              <a:t>New unit RECEIVE role </a:t>
            </a:r>
          </a:p>
          <a:p>
            <a:r>
              <a:rPr lang="en-US" dirty="0"/>
              <a:t>Additional review by PCPA and Office of the Comptroller</a:t>
            </a:r>
          </a:p>
          <a:p>
            <a:r>
              <a:rPr lang="en-US" dirty="0"/>
              <a:t>Develop reviewer training on how to verify the legitimacy of purchases.</a:t>
            </a:r>
            <a:endParaRPr lang="en-US" dirty="0" smtClean="0"/>
          </a:p>
          <a:p>
            <a:pPr marL="0" indent="0">
              <a:buNone/>
            </a:pPr>
            <a:endParaRPr lang="en-US" dirty="0"/>
          </a:p>
        </p:txBody>
      </p:sp>
    </p:spTree>
    <p:custDataLst>
      <p:tags r:id="rId1"/>
    </p:custDataLst>
    <p:extLst>
      <p:ext uri="{BB962C8B-B14F-4D97-AF65-F5344CB8AC3E}">
        <p14:creationId xmlns:p14="http://schemas.microsoft.com/office/powerpoint/2010/main" val="2427305181"/>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4200" y="1009650"/>
            <a:ext cx="5257800" cy="4084260"/>
          </a:xfrm>
          <a:prstGeom prst="rect">
            <a:avLst/>
          </a:prstGeom>
          <a:noFill/>
        </p:spPr>
        <p:txBody>
          <a:bodyPr wrap="square" rtlCol="0">
            <a:normAutofit fontScale="55000" lnSpcReduction="20000"/>
          </a:bodyPr>
          <a:lstStyle/>
          <a:p>
            <a:pPr lvl="0"/>
            <a:r>
              <a:rPr lang="en-US" sz="7200" dirty="0"/>
              <a:t>ONLY DESIGNATED CARDHOLDERS CAN MAKE </a:t>
            </a:r>
            <a:r>
              <a:rPr lang="en-US" sz="7200" dirty="0" smtClean="0"/>
              <a:t>PURCHASES.</a:t>
            </a:r>
          </a:p>
          <a:p>
            <a:pPr lvl="0"/>
            <a:endParaRPr lang="en-US" sz="7200" dirty="0" smtClean="0"/>
          </a:p>
          <a:p>
            <a:pPr lvl="0"/>
            <a:r>
              <a:rPr lang="en-US" sz="7200" dirty="0" smtClean="0"/>
              <a:t>THE </a:t>
            </a:r>
            <a:r>
              <a:rPr lang="en-US" sz="7200" dirty="0"/>
              <a:t>CARDS CANNOT BE SHARED WITH NON-CARDHOLDERS UNDER ANY CIRCUMSTANCES.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3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4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9.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0.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2.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73.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74.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75.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76.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77.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3081</Words>
  <Application>Microsoft Office PowerPoint</Application>
  <PresentationFormat>On-screen Show (4:3)</PresentationFormat>
  <Paragraphs>235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Training</vt:lpstr>
      <vt:lpstr>Purchasing Card Training for Reviewers and Cardholders</vt:lpstr>
      <vt:lpstr>Overview of P-Card Program and the reason for training</vt:lpstr>
      <vt:lpstr>Overview of P-Card Program and the reason for training</vt:lpstr>
      <vt:lpstr>Review of Audit Findings</vt:lpstr>
      <vt:lpstr>Review of Audit Findings</vt:lpstr>
      <vt:lpstr>Review of Audit Findings</vt:lpstr>
      <vt:lpstr>Review of Audit Findings</vt:lpstr>
      <vt:lpstr>Audit outcomes lead to program modifications</vt:lpstr>
      <vt:lpstr>PowerPoint Presentation</vt:lpstr>
      <vt:lpstr>Monitoring and controlling the program</vt:lpstr>
      <vt:lpstr>Monitoring and controlling the program</vt:lpstr>
      <vt:lpstr>Monitoring and controlling the program</vt:lpstr>
      <vt:lpstr>Monitoring and controlling the program</vt:lpstr>
      <vt:lpstr>Monitoring and controlling the program</vt:lpstr>
      <vt:lpstr>Monitoring and controlling the program</vt:lpstr>
      <vt:lpstr>Monitoring and controlling the program</vt:lpstr>
      <vt:lpstr>Monitoring and controlling the program</vt:lpstr>
      <vt:lpstr>Monitoring and controlling the program</vt:lpstr>
      <vt:lpstr>Monitoring and controlling the program</vt:lpstr>
      <vt:lpstr>Monitoring and controlling the program</vt:lpstr>
      <vt:lpstr>Lists of “questionable purchases” </vt:lpstr>
      <vt:lpstr>Lists of “questionable purchases” </vt:lpstr>
      <vt:lpstr>PeopleSoft Finance reallocation  – another critical step </vt:lpstr>
      <vt:lpstr>Reallocation of p-card charges in PeopleSoft</vt:lpstr>
      <vt:lpstr>If you see something, say something.</vt:lpstr>
      <vt:lpstr>Questions or Suggestions?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2014-03-07T16:44:18Z</dcterms:created>
  <dcterms:modified xsi:type="dcterms:W3CDTF">2014-04-02T16:51:39Z</dcterms:modified>
</cp:coreProperties>
</file>