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58" r:id="rId4"/>
    <p:sldId id="262" r:id="rId5"/>
    <p:sldId id="259" r:id="rId6"/>
    <p:sldId id="263" r:id="rId7"/>
    <p:sldId id="260" r:id="rId8"/>
    <p:sldId id="264" r:id="rId9"/>
    <p:sldId id="265"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45" autoAdjust="0"/>
    <p:restoredTop sz="94660"/>
  </p:normalViewPr>
  <p:slideViewPr>
    <p:cSldViewPr snapToGrid="0">
      <p:cViewPr varScale="1">
        <p:scale>
          <a:sx n="82" d="100"/>
          <a:sy n="82" d="100"/>
        </p:scale>
        <p:origin x="77"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FB4AC4-D398-48F8-A4B9-893472EB0A48}" type="datetimeFigureOut">
              <a:rPr lang="en-US" smtClean="0"/>
              <a:t>10/4/2023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1BF45C-43F4-48EE-88DE-7A64D0367E70}" type="slidenum">
              <a:rPr lang="en-US" smtClean="0"/>
              <a:t>‹#›</a:t>
            </a:fld>
            <a:endParaRPr lang="en-US"/>
          </a:p>
        </p:txBody>
      </p:sp>
    </p:spTree>
    <p:extLst>
      <p:ext uri="{BB962C8B-B14F-4D97-AF65-F5344CB8AC3E}">
        <p14:creationId xmlns:p14="http://schemas.microsoft.com/office/powerpoint/2010/main" val="3062845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75C99-A7C1-49BB-95A6-566E761691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E862577-F4B7-4826-BC71-7D497771F3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083B9E-04EF-4B15-BE91-48F90AC992A9}"/>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5" name="Footer Placeholder 4">
            <a:extLst>
              <a:ext uri="{FF2B5EF4-FFF2-40B4-BE49-F238E27FC236}">
                <a16:creationId xmlns:a16="http://schemas.microsoft.com/office/drawing/2014/main" id="{B31A49D5-00A3-4F78-AC41-7286DF9B4E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BA0CA0-ECED-4F65-8B7B-C20391902DB7}"/>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3689580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F1446-46F8-457B-B9FF-4B07D90F46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5F33830-9F9B-48D1-895A-AFC27F2196E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4BDEA6-544F-4656-AFB7-812C95D5C74A}"/>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5" name="Footer Placeholder 4">
            <a:extLst>
              <a:ext uri="{FF2B5EF4-FFF2-40B4-BE49-F238E27FC236}">
                <a16:creationId xmlns:a16="http://schemas.microsoft.com/office/drawing/2014/main" id="{B827CD0E-79EB-4B6B-A577-1EFC5484F4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4B99CC-A286-4571-A0AA-AFD7E03B3C2B}"/>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613623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11E79B-47FE-4A1D-A1C1-60283DB3D6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5B7122-9772-49B7-B24D-2F4825A5B79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9FD7CE-67B4-4625-8C87-6C2E99A8DC8E}"/>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5" name="Footer Placeholder 4">
            <a:extLst>
              <a:ext uri="{FF2B5EF4-FFF2-40B4-BE49-F238E27FC236}">
                <a16:creationId xmlns:a16="http://schemas.microsoft.com/office/drawing/2014/main" id="{4666F9DA-3DC1-4F65-A0BB-F9904CD9E5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FC2842-A2BE-4768-AA7A-F83CEBCFD8C0}"/>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135130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4099E-1DD8-48FF-8272-26920C0FC4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49C414-F4AC-4784-A865-E52E3B95024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387F09-1B46-4377-862B-FC05E927B474}"/>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5" name="Footer Placeholder 4">
            <a:extLst>
              <a:ext uri="{FF2B5EF4-FFF2-40B4-BE49-F238E27FC236}">
                <a16:creationId xmlns:a16="http://schemas.microsoft.com/office/drawing/2014/main" id="{BDA21313-723D-48BA-B8C0-577852FDB1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669659-EEE6-4731-9E20-F1C0A82AD1D4}"/>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1870118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203A8-AE25-4D84-B954-7A0CDD12AC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B04EBE-4454-40F9-83BA-8C5724FDE1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7C85876-B7BD-4D78-853B-7FF8CBE0CC4B}"/>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5" name="Footer Placeholder 4">
            <a:extLst>
              <a:ext uri="{FF2B5EF4-FFF2-40B4-BE49-F238E27FC236}">
                <a16:creationId xmlns:a16="http://schemas.microsoft.com/office/drawing/2014/main" id="{C463532E-6F54-4EFC-A609-8E3F9E2120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D9EF74-678E-439A-9569-9B492C2175E3}"/>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2957540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D7E1F-7154-4B26-AD66-7B6EA0772D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04BDD5-1276-44AA-8BC7-C978F01FE28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09EE4-7F79-4860-8348-78F5539C89D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324C87-89D1-4706-8282-E7A31FBE7DD4}"/>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6" name="Footer Placeholder 5">
            <a:extLst>
              <a:ext uri="{FF2B5EF4-FFF2-40B4-BE49-F238E27FC236}">
                <a16:creationId xmlns:a16="http://schemas.microsoft.com/office/drawing/2014/main" id="{433A14D4-DA45-4367-9790-57F338BDF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B99729-4484-498D-8789-73DFE24FA21C}"/>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1417814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F75EC-244E-4663-9101-621379F534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DA9800-DB8C-4B06-A1EC-7C7C3D58AF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32A3FC7-4876-4A8C-A3F6-4A5C7244064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CF6669-9C5F-484D-AA76-F192294E5E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FDD5871-A9A7-4EBC-A1FC-DE690DB7368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716B73-E3BF-49DA-832A-981F48142FCF}"/>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8" name="Footer Placeholder 7">
            <a:extLst>
              <a:ext uri="{FF2B5EF4-FFF2-40B4-BE49-F238E27FC236}">
                <a16:creationId xmlns:a16="http://schemas.microsoft.com/office/drawing/2014/main" id="{7F252073-1325-4017-B09A-11FA25F00A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1F791F-D95A-461D-ACFF-844A3EF49FE9}"/>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3765181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6C577-987D-4BBB-8924-0FB4787B818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8ADE26-6BBC-4D87-87C4-45366CAC02EB}"/>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4" name="Footer Placeholder 3">
            <a:extLst>
              <a:ext uri="{FF2B5EF4-FFF2-40B4-BE49-F238E27FC236}">
                <a16:creationId xmlns:a16="http://schemas.microsoft.com/office/drawing/2014/main" id="{3B045ECE-5752-4083-8F94-FBAE28AABE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9C8225-EEE9-48C2-9193-80C53F3A4D4A}"/>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2904047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5C311D-DA28-47EF-B1BE-613D3A887B90}"/>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3" name="Footer Placeholder 2">
            <a:extLst>
              <a:ext uri="{FF2B5EF4-FFF2-40B4-BE49-F238E27FC236}">
                <a16:creationId xmlns:a16="http://schemas.microsoft.com/office/drawing/2014/main" id="{A44F9786-3BA8-4427-A122-A31CF8102B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BCE8E5-551E-4E64-9DFE-93198BE3FDF5}"/>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514791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75419-F55C-4179-8D8E-5837E637C8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1007CE-0225-44C3-AE54-AE52E2486B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7DAA51-5EB8-47CC-94F1-017192C565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0260057-83DE-4D0F-B49C-46AD5C87524E}"/>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6" name="Footer Placeholder 5">
            <a:extLst>
              <a:ext uri="{FF2B5EF4-FFF2-40B4-BE49-F238E27FC236}">
                <a16:creationId xmlns:a16="http://schemas.microsoft.com/office/drawing/2014/main" id="{EB98CB2B-154A-4031-91AE-DD46C29C07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823FA2-737F-4B05-9E71-9E54F20A7496}"/>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1093853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7250F-91FC-428A-BA0A-DCE1FB8F83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FAD306-FD86-437F-A4B9-6DC0B10F6D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B445D9-F74E-4B26-94E2-A6B5143FE9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CA67AFB-83AD-40B9-B603-47CD15A1D0C2}"/>
              </a:ext>
            </a:extLst>
          </p:cNvPr>
          <p:cNvSpPr>
            <a:spLocks noGrp="1"/>
          </p:cNvSpPr>
          <p:nvPr>
            <p:ph type="dt" sz="half" idx="10"/>
          </p:nvPr>
        </p:nvSpPr>
        <p:spPr/>
        <p:txBody>
          <a:bodyPr/>
          <a:lstStyle/>
          <a:p>
            <a:fld id="{8390D2AA-EC78-4044-A0A9-505F1AFDF120}" type="datetimeFigureOut">
              <a:rPr lang="en-US" smtClean="0"/>
              <a:t>10/4/2023</a:t>
            </a:fld>
            <a:endParaRPr lang="en-US"/>
          </a:p>
        </p:txBody>
      </p:sp>
      <p:sp>
        <p:nvSpPr>
          <p:cNvPr id="6" name="Footer Placeholder 5">
            <a:extLst>
              <a:ext uri="{FF2B5EF4-FFF2-40B4-BE49-F238E27FC236}">
                <a16:creationId xmlns:a16="http://schemas.microsoft.com/office/drawing/2014/main" id="{4A30C97F-2721-4151-82BC-7887EAD2E2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F7E852-AF0E-40BB-8A32-C5B47F3B3ADE}"/>
              </a:ext>
            </a:extLst>
          </p:cNvPr>
          <p:cNvSpPr>
            <a:spLocks noGrp="1"/>
          </p:cNvSpPr>
          <p:nvPr>
            <p:ph type="sldNum" sz="quarter" idx="12"/>
          </p:nvPr>
        </p:nvSpPr>
        <p:spPr/>
        <p:txBody>
          <a:bodyPr/>
          <a:lstStyle/>
          <a:p>
            <a:fld id="{B098CE16-B9BF-4FAC-A918-15D0E2107344}" type="slidenum">
              <a:rPr lang="en-US" smtClean="0"/>
              <a:t>‹#›</a:t>
            </a:fld>
            <a:endParaRPr lang="en-US"/>
          </a:p>
        </p:txBody>
      </p:sp>
    </p:spTree>
    <p:extLst>
      <p:ext uri="{BB962C8B-B14F-4D97-AF65-F5344CB8AC3E}">
        <p14:creationId xmlns:p14="http://schemas.microsoft.com/office/powerpoint/2010/main" val="324147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D7C8A8-815F-4DFE-84C4-4335FDE6C9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7F3A45-C574-45D8-9097-60766BE98A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0B1FF8-34D5-42FD-B7EE-573DB5B691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90D2AA-EC78-4044-A0A9-505F1AFDF120}" type="datetimeFigureOut">
              <a:rPr lang="en-US" smtClean="0"/>
              <a:t>10/4/2023</a:t>
            </a:fld>
            <a:endParaRPr lang="en-US"/>
          </a:p>
        </p:txBody>
      </p:sp>
      <p:sp>
        <p:nvSpPr>
          <p:cNvPr id="5" name="Footer Placeholder 4">
            <a:extLst>
              <a:ext uri="{FF2B5EF4-FFF2-40B4-BE49-F238E27FC236}">
                <a16:creationId xmlns:a16="http://schemas.microsoft.com/office/drawing/2014/main" id="{6B96DCD7-C9E4-4AE4-A526-101C4292C2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EC3E1B3-B633-48DD-9587-3D325DB852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98CE16-B9BF-4FAC-A918-15D0E2107344}" type="slidenum">
              <a:rPr lang="en-US" smtClean="0"/>
              <a:t>‹#›</a:t>
            </a:fld>
            <a:endParaRPr lang="en-US"/>
          </a:p>
        </p:txBody>
      </p:sp>
    </p:spTree>
    <p:extLst>
      <p:ext uri="{BB962C8B-B14F-4D97-AF65-F5344CB8AC3E}">
        <p14:creationId xmlns:p14="http://schemas.microsoft.com/office/powerpoint/2010/main" val="24709630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rb@ubalt.e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rb@ubalt.ed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06923-057C-45D8-95E0-91F3E021CD40}"/>
              </a:ext>
            </a:extLst>
          </p:cNvPr>
          <p:cNvSpPr>
            <a:spLocks noGrp="1"/>
          </p:cNvSpPr>
          <p:nvPr>
            <p:ph type="ctrTitle"/>
          </p:nvPr>
        </p:nvSpPr>
        <p:spPr/>
        <p:txBody>
          <a:bodyPr/>
          <a:lstStyle/>
          <a:p>
            <a:r>
              <a:rPr lang="en-US" b="1" u="sng" dirty="0"/>
              <a:t>UBALT Institutional Review Board (IRB)</a:t>
            </a:r>
          </a:p>
        </p:txBody>
      </p:sp>
      <p:pic>
        <p:nvPicPr>
          <p:cNvPr id="4" name="Picture 3">
            <a:extLst>
              <a:ext uri="{FF2B5EF4-FFF2-40B4-BE49-F238E27FC236}">
                <a16:creationId xmlns:a16="http://schemas.microsoft.com/office/drawing/2014/main" id="{3409F262-BB80-440F-A781-E2D1AFF0559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96329" y="5679646"/>
            <a:ext cx="3642788" cy="891322"/>
          </a:xfrm>
          <a:prstGeom prst="rect">
            <a:avLst/>
          </a:prstGeom>
        </p:spPr>
      </p:pic>
    </p:spTree>
    <p:extLst>
      <p:ext uri="{BB962C8B-B14F-4D97-AF65-F5344CB8AC3E}">
        <p14:creationId xmlns:p14="http://schemas.microsoft.com/office/powerpoint/2010/main" val="221740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1675-5B6E-44D2-9E69-DB919F9CCBBD}"/>
              </a:ext>
            </a:extLst>
          </p:cNvPr>
          <p:cNvSpPr>
            <a:spLocks noGrp="1"/>
          </p:cNvSpPr>
          <p:nvPr>
            <p:ph type="title"/>
          </p:nvPr>
        </p:nvSpPr>
        <p:spPr/>
        <p:txBody>
          <a:bodyPr>
            <a:normAutofit fontScale="90000"/>
          </a:bodyPr>
          <a:lstStyle/>
          <a:p>
            <a:br>
              <a:rPr lang="en-US" b="1" u="sng" dirty="0"/>
            </a:br>
            <a:br>
              <a:rPr lang="en-US" b="1" u="sng" dirty="0"/>
            </a:br>
            <a:r>
              <a:rPr lang="en-US" b="1" u="sng" dirty="0"/>
              <a:t>[C] Types of Review and Review Timelines </a:t>
            </a:r>
            <a:br>
              <a:rPr lang="en-US" b="1" u="sng" dirty="0"/>
            </a:br>
            <a:endParaRPr lang="en-US" b="1" u="sng" dirty="0"/>
          </a:p>
        </p:txBody>
      </p:sp>
      <p:sp>
        <p:nvSpPr>
          <p:cNvPr id="3" name="Content Placeholder 2">
            <a:extLst>
              <a:ext uri="{FF2B5EF4-FFF2-40B4-BE49-F238E27FC236}">
                <a16:creationId xmlns:a16="http://schemas.microsoft.com/office/drawing/2014/main" id="{7DCABE30-2B51-49A0-AEFA-75FA0621A5DD}"/>
              </a:ext>
            </a:extLst>
          </p:cNvPr>
          <p:cNvSpPr>
            <a:spLocks noGrp="1"/>
          </p:cNvSpPr>
          <p:nvPr>
            <p:ph idx="1"/>
          </p:nvPr>
        </p:nvSpPr>
        <p:spPr>
          <a:xfrm>
            <a:off x="838200" y="1825625"/>
            <a:ext cx="10515600" cy="4351338"/>
          </a:xfrm>
        </p:spPr>
        <p:txBody>
          <a:bodyPr>
            <a:normAutofit fontScale="92500" lnSpcReduction="10000"/>
          </a:bodyPr>
          <a:lstStyle/>
          <a:p>
            <a:r>
              <a:rPr lang="en-US" dirty="0"/>
              <a:t>Exempt protocols have a ~ 2-week review time.</a:t>
            </a:r>
          </a:p>
          <a:p>
            <a:r>
              <a:rPr lang="en-US" dirty="0"/>
              <a:t>Expedited protocols have a ~ 3-week review time- expedited review does not mean a quicker review.</a:t>
            </a:r>
          </a:p>
          <a:p>
            <a:r>
              <a:rPr lang="en-US" dirty="0"/>
              <a:t>Exempt and Expedited protocols are reviewed on a rolling basis </a:t>
            </a:r>
          </a:p>
          <a:p>
            <a:r>
              <a:rPr lang="en-US" dirty="0"/>
              <a:t> Full Board protocols are reviewed by the entire board at our monthly scheduled meetings. If you think you may have a Full Board protocol, be sure to submit it at least 10 Business days before the monthly meeting.</a:t>
            </a:r>
          </a:p>
          <a:p>
            <a:r>
              <a:rPr lang="en-US" dirty="0"/>
              <a:t>Semester meeting dates are up on the UBALT IRB website. </a:t>
            </a:r>
          </a:p>
          <a:p>
            <a:r>
              <a:rPr lang="en-US" dirty="0"/>
              <a:t>All submitted protocols are administratively reviewed, for completeness, by the IRB coordinator, before being assigned to a Board member(s) for review.</a:t>
            </a:r>
          </a:p>
          <a:p>
            <a:endParaRPr lang="en-US" dirty="0"/>
          </a:p>
        </p:txBody>
      </p:sp>
      <p:pic>
        <p:nvPicPr>
          <p:cNvPr id="6" name="Picture 5">
            <a:extLst>
              <a:ext uri="{FF2B5EF4-FFF2-40B4-BE49-F238E27FC236}">
                <a16:creationId xmlns:a16="http://schemas.microsoft.com/office/drawing/2014/main" id="{2A4BA1B0-85A5-456B-AEAE-9D6A37118F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87854" y="170507"/>
            <a:ext cx="3642788" cy="891322"/>
          </a:xfrm>
          <a:prstGeom prst="rect">
            <a:avLst/>
          </a:prstGeom>
        </p:spPr>
      </p:pic>
    </p:spTree>
    <p:extLst>
      <p:ext uri="{BB962C8B-B14F-4D97-AF65-F5344CB8AC3E}">
        <p14:creationId xmlns:p14="http://schemas.microsoft.com/office/powerpoint/2010/main" val="1899298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1675-5B6E-44D2-9E69-DB919F9CCBBD}"/>
              </a:ext>
            </a:extLst>
          </p:cNvPr>
          <p:cNvSpPr>
            <a:spLocks noGrp="1"/>
          </p:cNvSpPr>
          <p:nvPr>
            <p:ph type="title"/>
          </p:nvPr>
        </p:nvSpPr>
        <p:spPr/>
        <p:txBody>
          <a:bodyPr/>
          <a:lstStyle/>
          <a:p>
            <a:r>
              <a:rPr lang="en-US" b="1" u="sng" dirty="0"/>
              <a:t>UBALT Institutional Review Board (IRB) </a:t>
            </a:r>
          </a:p>
        </p:txBody>
      </p:sp>
      <p:sp>
        <p:nvSpPr>
          <p:cNvPr id="3" name="Content Placeholder 2">
            <a:extLst>
              <a:ext uri="{FF2B5EF4-FFF2-40B4-BE49-F238E27FC236}">
                <a16:creationId xmlns:a16="http://schemas.microsoft.com/office/drawing/2014/main" id="{7DCABE30-2B51-49A0-AEFA-75FA0621A5DD}"/>
              </a:ext>
            </a:extLst>
          </p:cNvPr>
          <p:cNvSpPr>
            <a:spLocks noGrp="1"/>
          </p:cNvSpPr>
          <p:nvPr>
            <p:ph idx="1"/>
          </p:nvPr>
        </p:nvSpPr>
        <p:spPr/>
        <p:txBody>
          <a:bodyPr/>
          <a:lstStyle/>
          <a:p>
            <a:r>
              <a:rPr lang="en-US" sz="4000" dirty="0"/>
              <a:t>[A] The IRB at UBALT</a:t>
            </a:r>
          </a:p>
          <a:p>
            <a:r>
              <a:rPr lang="en-US" sz="4000" dirty="0"/>
              <a:t>[B] Protocol Submission Requirements </a:t>
            </a:r>
          </a:p>
          <a:p>
            <a:r>
              <a:rPr lang="en-US" sz="4000" dirty="0"/>
              <a:t>[C] Types of Review and Review Timelines </a:t>
            </a:r>
          </a:p>
          <a:p>
            <a:endParaRPr lang="en-US" dirty="0"/>
          </a:p>
        </p:txBody>
      </p:sp>
      <p:pic>
        <p:nvPicPr>
          <p:cNvPr id="6" name="Picture 5">
            <a:extLst>
              <a:ext uri="{FF2B5EF4-FFF2-40B4-BE49-F238E27FC236}">
                <a16:creationId xmlns:a16="http://schemas.microsoft.com/office/drawing/2014/main" id="{2A4BA1B0-85A5-456B-AEAE-9D6A37118F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35886" y="141255"/>
            <a:ext cx="2537926" cy="706182"/>
          </a:xfrm>
          <a:prstGeom prst="rect">
            <a:avLst/>
          </a:prstGeom>
        </p:spPr>
      </p:pic>
    </p:spTree>
    <p:extLst>
      <p:ext uri="{BB962C8B-B14F-4D97-AF65-F5344CB8AC3E}">
        <p14:creationId xmlns:p14="http://schemas.microsoft.com/office/powerpoint/2010/main" val="2874599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1675-5B6E-44D2-9E69-DB919F9CCBBD}"/>
              </a:ext>
            </a:extLst>
          </p:cNvPr>
          <p:cNvSpPr>
            <a:spLocks noGrp="1"/>
          </p:cNvSpPr>
          <p:nvPr>
            <p:ph type="title"/>
          </p:nvPr>
        </p:nvSpPr>
        <p:spPr/>
        <p:txBody>
          <a:bodyPr/>
          <a:lstStyle/>
          <a:p>
            <a:r>
              <a:rPr lang="en-US" b="1" u="sng" dirty="0"/>
              <a:t>[A] The IRB at UBALT</a:t>
            </a:r>
          </a:p>
        </p:txBody>
      </p:sp>
      <p:sp>
        <p:nvSpPr>
          <p:cNvPr id="3" name="Content Placeholder 2">
            <a:extLst>
              <a:ext uri="{FF2B5EF4-FFF2-40B4-BE49-F238E27FC236}">
                <a16:creationId xmlns:a16="http://schemas.microsoft.com/office/drawing/2014/main" id="{7DCABE30-2B51-49A0-AEFA-75FA0621A5DD}"/>
              </a:ext>
            </a:extLst>
          </p:cNvPr>
          <p:cNvSpPr>
            <a:spLocks noGrp="1"/>
          </p:cNvSpPr>
          <p:nvPr>
            <p:ph idx="1"/>
          </p:nvPr>
        </p:nvSpPr>
        <p:spPr/>
        <p:txBody>
          <a:bodyPr>
            <a:normAutofit fontScale="92500"/>
          </a:bodyPr>
          <a:lstStyle/>
          <a:p>
            <a:r>
              <a:rPr lang="en-US" dirty="0"/>
              <a:t>The main mission of the IRB is to see to the appropriate protection of human participants in behavioral research, according to the regulations established by the Department of Health and Human Services (DHHS) - Office of Human Research Protections (OHRP).</a:t>
            </a:r>
          </a:p>
          <a:p>
            <a:r>
              <a:rPr lang="en-US" dirty="0"/>
              <a:t>Members of the IRB represent the Background, expertise, and scope of social and behavioral science.</a:t>
            </a:r>
          </a:p>
          <a:p>
            <a:r>
              <a:rPr lang="en-US" dirty="0"/>
              <a:t>UBALT IRB consists of (8) voting members (scientists and non-scientists). </a:t>
            </a:r>
          </a:p>
          <a:p>
            <a:r>
              <a:rPr lang="en-US" dirty="0"/>
              <a:t>Representatives from each college and one external member</a:t>
            </a:r>
          </a:p>
          <a:p>
            <a:r>
              <a:rPr lang="en-US" dirty="0"/>
              <a:t>The current Chair is Dr. Gabriela Wasileski in the College of Public Affairs.</a:t>
            </a:r>
          </a:p>
          <a:p>
            <a:r>
              <a:rPr lang="en-US" dirty="0"/>
              <a:t>The IRB coordinator is Stefanie Hamberger -</a:t>
            </a:r>
            <a:r>
              <a:rPr lang="fr-FR" dirty="0"/>
              <a:t> Email Contact: IRB@ubalt.edu </a:t>
            </a:r>
            <a:endParaRPr lang="en-US" dirty="0"/>
          </a:p>
        </p:txBody>
      </p:sp>
      <p:pic>
        <p:nvPicPr>
          <p:cNvPr id="6" name="Picture 5">
            <a:extLst>
              <a:ext uri="{FF2B5EF4-FFF2-40B4-BE49-F238E27FC236}">
                <a16:creationId xmlns:a16="http://schemas.microsoft.com/office/drawing/2014/main" id="{2A4BA1B0-85A5-456B-AEAE-9D6A37118F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89381" y="365125"/>
            <a:ext cx="3642788" cy="891322"/>
          </a:xfrm>
          <a:prstGeom prst="rect">
            <a:avLst/>
          </a:prstGeom>
        </p:spPr>
      </p:pic>
    </p:spTree>
    <p:extLst>
      <p:ext uri="{BB962C8B-B14F-4D97-AF65-F5344CB8AC3E}">
        <p14:creationId xmlns:p14="http://schemas.microsoft.com/office/powerpoint/2010/main" val="3499490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12B3E-24C5-43A3-ABED-A220F15BFB3E}"/>
              </a:ext>
            </a:extLst>
          </p:cNvPr>
          <p:cNvSpPr>
            <a:spLocks noGrp="1"/>
          </p:cNvSpPr>
          <p:nvPr>
            <p:ph type="title"/>
          </p:nvPr>
        </p:nvSpPr>
        <p:spPr/>
        <p:txBody>
          <a:bodyPr/>
          <a:lstStyle/>
          <a:p>
            <a:br>
              <a:rPr lang="en-US" b="1" u="sng" dirty="0"/>
            </a:br>
            <a:r>
              <a:rPr lang="en-US" b="1" u="sng" dirty="0"/>
              <a:t>[B] Protocol Submission Requirements	</a:t>
            </a:r>
            <a:endParaRPr lang="en-US" dirty="0"/>
          </a:p>
        </p:txBody>
      </p:sp>
      <p:sp>
        <p:nvSpPr>
          <p:cNvPr id="3" name="Content Placeholder 2">
            <a:extLst>
              <a:ext uri="{FF2B5EF4-FFF2-40B4-BE49-F238E27FC236}">
                <a16:creationId xmlns:a16="http://schemas.microsoft.com/office/drawing/2014/main" id="{7E2B323D-2C05-491E-B343-43D2AFAE6BCA}"/>
              </a:ext>
            </a:extLst>
          </p:cNvPr>
          <p:cNvSpPr>
            <a:spLocks noGrp="1"/>
          </p:cNvSpPr>
          <p:nvPr>
            <p:ph idx="1"/>
          </p:nvPr>
        </p:nvSpPr>
        <p:spPr/>
        <p:txBody>
          <a:bodyPr>
            <a:normAutofit fontScale="70000" lnSpcReduction="20000"/>
          </a:bodyPr>
          <a:lstStyle/>
          <a:p>
            <a:r>
              <a:rPr lang="en-US" sz="3600" b="1" u="sng" dirty="0"/>
              <a:t>Kuali Protocols</a:t>
            </a:r>
          </a:p>
          <a:p>
            <a:pPr>
              <a:buFontTx/>
              <a:buChar char="-"/>
            </a:pPr>
            <a:r>
              <a:rPr lang="en-US" dirty="0"/>
              <a:t>UBALT’s online protocol submission portal</a:t>
            </a:r>
          </a:p>
          <a:p>
            <a:pPr>
              <a:buFontTx/>
              <a:buChar char="-"/>
            </a:pPr>
            <a:r>
              <a:rPr lang="en-US" dirty="0"/>
              <a:t>All UBALT faculty, staff, and students, who anticipate using human subjects in a research project must complete an IRB application in Kuali. </a:t>
            </a:r>
          </a:p>
          <a:p>
            <a:pPr>
              <a:buFontTx/>
              <a:buChar char="-"/>
            </a:pPr>
            <a:r>
              <a:rPr lang="en-US" dirty="0"/>
              <a:t>Access available in the tools section of your </a:t>
            </a:r>
            <a:r>
              <a:rPr lang="en-US" dirty="0" err="1"/>
              <a:t>MyUB</a:t>
            </a:r>
            <a:r>
              <a:rPr lang="en-US" dirty="0"/>
              <a:t> homepage, or through the link, found on the IRB website .</a:t>
            </a:r>
          </a:p>
          <a:p>
            <a:pPr>
              <a:buFontTx/>
              <a:buChar char="-"/>
            </a:pPr>
            <a:r>
              <a:rPr lang="en-US" dirty="0"/>
              <a:t>Kuali Submission Instruction Guide available on main page of UBALT IRB website</a:t>
            </a:r>
          </a:p>
          <a:p>
            <a:pPr>
              <a:buFontTx/>
              <a:buChar char="-"/>
            </a:pPr>
            <a:r>
              <a:rPr lang="en-US" dirty="0"/>
              <a:t>No research should be conducted until you receive official approval of your protocol (via Kuali Protocols).</a:t>
            </a:r>
          </a:p>
          <a:p>
            <a:pPr>
              <a:buFontTx/>
              <a:buChar char="-"/>
            </a:pPr>
            <a:endParaRPr lang="en-US" dirty="0"/>
          </a:p>
          <a:p>
            <a:r>
              <a:rPr lang="en-US" sz="3600" b="1" u="sng" dirty="0"/>
              <a:t>CITI Training </a:t>
            </a:r>
          </a:p>
          <a:p>
            <a:pPr>
              <a:buFontTx/>
              <a:buChar char="-"/>
            </a:pPr>
            <a:r>
              <a:rPr lang="en-US" dirty="0"/>
              <a:t>Before you can submit a Protocol in Kuali, researchers must take the mandatory CITI trainings. </a:t>
            </a:r>
          </a:p>
          <a:p>
            <a:pPr>
              <a:buFontTx/>
              <a:buChar char="-"/>
            </a:pPr>
            <a:r>
              <a:rPr lang="en-US" dirty="0"/>
              <a:t>Certificates expire 3 years from completion date. Expired CITI certificates will not be accepted.</a:t>
            </a:r>
          </a:p>
        </p:txBody>
      </p:sp>
      <p:pic>
        <p:nvPicPr>
          <p:cNvPr id="4" name="Picture 3">
            <a:extLst>
              <a:ext uri="{FF2B5EF4-FFF2-40B4-BE49-F238E27FC236}">
                <a16:creationId xmlns:a16="http://schemas.microsoft.com/office/drawing/2014/main" id="{C0196564-ED0B-4B2F-926B-0333BED63F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00819" y="136584"/>
            <a:ext cx="3642788" cy="891322"/>
          </a:xfrm>
          <a:prstGeom prst="rect">
            <a:avLst/>
          </a:prstGeom>
        </p:spPr>
      </p:pic>
    </p:spTree>
    <p:extLst>
      <p:ext uri="{BB962C8B-B14F-4D97-AF65-F5344CB8AC3E}">
        <p14:creationId xmlns:p14="http://schemas.microsoft.com/office/powerpoint/2010/main" val="4018339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1675-5B6E-44D2-9E69-DB919F9CCBBD}"/>
              </a:ext>
            </a:extLst>
          </p:cNvPr>
          <p:cNvSpPr>
            <a:spLocks noGrp="1"/>
          </p:cNvSpPr>
          <p:nvPr>
            <p:ph type="title"/>
          </p:nvPr>
        </p:nvSpPr>
        <p:spPr/>
        <p:txBody>
          <a:bodyPr/>
          <a:lstStyle/>
          <a:p>
            <a:br>
              <a:rPr lang="en-US" b="1" u="sng" dirty="0"/>
            </a:br>
            <a:r>
              <a:rPr lang="en-US" b="1" u="sng" dirty="0"/>
              <a:t>[B] Protocol Submission Requirements -Faculty</a:t>
            </a:r>
          </a:p>
        </p:txBody>
      </p:sp>
      <p:sp>
        <p:nvSpPr>
          <p:cNvPr id="3" name="Content Placeholder 2">
            <a:extLst>
              <a:ext uri="{FF2B5EF4-FFF2-40B4-BE49-F238E27FC236}">
                <a16:creationId xmlns:a16="http://schemas.microsoft.com/office/drawing/2014/main" id="{7DCABE30-2B51-49A0-AEFA-75FA0621A5DD}"/>
              </a:ext>
            </a:extLst>
          </p:cNvPr>
          <p:cNvSpPr>
            <a:spLocks noGrp="1"/>
          </p:cNvSpPr>
          <p:nvPr>
            <p:ph idx="1"/>
          </p:nvPr>
        </p:nvSpPr>
        <p:spPr>
          <a:xfrm>
            <a:off x="838200" y="1825625"/>
            <a:ext cx="10515600" cy="4351338"/>
          </a:xfrm>
        </p:spPr>
        <p:txBody>
          <a:bodyPr>
            <a:normAutofit fontScale="77500" lnSpcReduction="20000"/>
          </a:bodyPr>
          <a:lstStyle/>
          <a:p>
            <a:r>
              <a:rPr lang="en-US" sz="3600" b="1" u="sng" dirty="0"/>
              <a:t>Mandatory CITI training modules </a:t>
            </a:r>
          </a:p>
          <a:p>
            <a:pPr marL="0" indent="0">
              <a:buNone/>
            </a:pPr>
            <a:r>
              <a:rPr lang="en-US" dirty="0"/>
              <a:t> - Group 2- Faculty and Staff Researchers. </a:t>
            </a:r>
          </a:p>
          <a:p>
            <a:pPr marL="0" indent="0">
              <a:buNone/>
            </a:pPr>
            <a:r>
              <a:rPr lang="en-US" dirty="0"/>
              <a:t> - Group 4- The Revised Common Rule.</a:t>
            </a:r>
          </a:p>
          <a:p>
            <a:r>
              <a:rPr lang="en-US" sz="3600" b="1" u="sng" dirty="0"/>
              <a:t>Completed Kuali Protocols application</a:t>
            </a:r>
          </a:p>
          <a:p>
            <a:pPr marL="0" indent="0">
              <a:buNone/>
            </a:pPr>
            <a:r>
              <a:rPr lang="en-US" sz="2600" dirty="0"/>
              <a:t>- CITI completion certificates must be attached to protocol – will be sent back without review</a:t>
            </a:r>
          </a:p>
          <a:p>
            <a:pPr marL="0" indent="0">
              <a:buNone/>
            </a:pPr>
            <a:r>
              <a:rPr lang="en-US" sz="2600" dirty="0"/>
              <a:t>- All study instruments, informed consent form, recruitment documents must be attached to the protocol</a:t>
            </a:r>
          </a:p>
          <a:p>
            <a:r>
              <a:rPr lang="en-US" sz="3600" b="1" u="sng" dirty="0"/>
              <a:t>See UBALT IRB website for:</a:t>
            </a:r>
          </a:p>
          <a:p>
            <a:pPr marL="0" indent="0">
              <a:buNone/>
            </a:pPr>
            <a:r>
              <a:rPr lang="en-US" sz="2600" dirty="0"/>
              <a:t>- Link to Kuali Protocols, CITI Training Instructions, Sample Consent Form, and other helpful tools and forms.</a:t>
            </a:r>
          </a:p>
          <a:p>
            <a:endParaRPr lang="en-US" u="sng" dirty="0"/>
          </a:p>
          <a:p>
            <a:r>
              <a:rPr lang="en-US" dirty="0"/>
              <a:t>Email </a:t>
            </a:r>
            <a:r>
              <a:rPr lang="en-US" dirty="0">
                <a:hlinkClick r:id="rId2"/>
              </a:rPr>
              <a:t>irb@ubalt.edu</a:t>
            </a:r>
            <a:r>
              <a:rPr lang="en-US" dirty="0"/>
              <a:t> with any questions.</a:t>
            </a:r>
          </a:p>
          <a:p>
            <a:endParaRPr lang="en-US" dirty="0"/>
          </a:p>
          <a:p>
            <a:endParaRPr lang="en-US" dirty="0"/>
          </a:p>
        </p:txBody>
      </p:sp>
      <p:pic>
        <p:nvPicPr>
          <p:cNvPr id="6" name="Picture 5">
            <a:extLst>
              <a:ext uri="{FF2B5EF4-FFF2-40B4-BE49-F238E27FC236}">
                <a16:creationId xmlns:a16="http://schemas.microsoft.com/office/drawing/2014/main" id="{2A4BA1B0-85A5-456B-AEAE-9D6A37118F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5314" y="136584"/>
            <a:ext cx="3642788" cy="891322"/>
          </a:xfrm>
          <a:prstGeom prst="rect">
            <a:avLst/>
          </a:prstGeom>
        </p:spPr>
      </p:pic>
    </p:spTree>
    <p:extLst>
      <p:ext uri="{BB962C8B-B14F-4D97-AF65-F5344CB8AC3E}">
        <p14:creationId xmlns:p14="http://schemas.microsoft.com/office/powerpoint/2010/main" val="2324088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1675-5B6E-44D2-9E69-DB919F9CCBBD}"/>
              </a:ext>
            </a:extLst>
          </p:cNvPr>
          <p:cNvSpPr>
            <a:spLocks noGrp="1"/>
          </p:cNvSpPr>
          <p:nvPr>
            <p:ph type="title"/>
          </p:nvPr>
        </p:nvSpPr>
        <p:spPr/>
        <p:txBody>
          <a:bodyPr>
            <a:normAutofit fontScale="90000"/>
          </a:bodyPr>
          <a:lstStyle/>
          <a:p>
            <a:br>
              <a:rPr lang="en-US" b="1" u="sng" dirty="0"/>
            </a:br>
            <a:r>
              <a:rPr lang="en-US" b="1" u="sng" dirty="0"/>
              <a:t>[B] Protocol Submission Requirements -Students</a:t>
            </a:r>
          </a:p>
        </p:txBody>
      </p:sp>
      <p:sp>
        <p:nvSpPr>
          <p:cNvPr id="3" name="Content Placeholder 2">
            <a:extLst>
              <a:ext uri="{FF2B5EF4-FFF2-40B4-BE49-F238E27FC236}">
                <a16:creationId xmlns:a16="http://schemas.microsoft.com/office/drawing/2014/main" id="{7DCABE30-2B51-49A0-AEFA-75FA0621A5DD}"/>
              </a:ext>
            </a:extLst>
          </p:cNvPr>
          <p:cNvSpPr>
            <a:spLocks noGrp="1"/>
          </p:cNvSpPr>
          <p:nvPr>
            <p:ph idx="1"/>
          </p:nvPr>
        </p:nvSpPr>
        <p:spPr>
          <a:xfrm>
            <a:off x="838200" y="1825625"/>
            <a:ext cx="10515600" cy="4351338"/>
          </a:xfrm>
        </p:spPr>
        <p:txBody>
          <a:bodyPr>
            <a:normAutofit fontScale="47500" lnSpcReduction="20000"/>
          </a:bodyPr>
          <a:lstStyle/>
          <a:p>
            <a:r>
              <a:rPr lang="en-US" sz="5100" b="1" u="sng" dirty="0"/>
              <a:t>Mandatory CITI training Modules </a:t>
            </a:r>
          </a:p>
          <a:p>
            <a:pPr marL="0" indent="0">
              <a:buNone/>
            </a:pPr>
            <a:r>
              <a:rPr lang="en-US" sz="4200" dirty="0"/>
              <a:t>- Group 1- Student Researchers </a:t>
            </a:r>
          </a:p>
          <a:p>
            <a:pPr marL="0" indent="0">
              <a:buNone/>
            </a:pPr>
            <a:r>
              <a:rPr lang="en-US" sz="4200" dirty="0"/>
              <a:t>- Group 4- Revised Common Rule</a:t>
            </a:r>
          </a:p>
          <a:p>
            <a:r>
              <a:rPr lang="en-US" sz="5100" b="1" u="sng" dirty="0"/>
              <a:t>Completed Kuali Protocols Application</a:t>
            </a:r>
          </a:p>
          <a:p>
            <a:pPr marL="0" lvl="0" indent="0">
              <a:buNone/>
            </a:pPr>
            <a:r>
              <a:rPr lang="en-US" sz="4200" dirty="0">
                <a:solidFill>
                  <a:prstClr val="black"/>
                </a:solidFill>
              </a:rPr>
              <a:t> - CITI completion certificates must be attached to protocol –  Both Faculty and Student’s if student is an undergraduate</a:t>
            </a:r>
          </a:p>
          <a:p>
            <a:pPr marL="0" lvl="0" indent="0">
              <a:buNone/>
            </a:pPr>
            <a:r>
              <a:rPr lang="en-US" sz="4200" dirty="0"/>
              <a:t> - Undergraduate students cannot be a PI on a Kuali Protocol- Faculty member will be PI </a:t>
            </a:r>
          </a:p>
          <a:p>
            <a:pPr marL="0" indent="0">
              <a:buNone/>
            </a:pPr>
            <a:r>
              <a:rPr lang="en-US" sz="4200" dirty="0"/>
              <a:t> - Graduate Students must add you as a Faculty Advisor to the protocol with Full Access. </a:t>
            </a:r>
          </a:p>
          <a:p>
            <a:pPr marL="0" indent="0">
              <a:buNone/>
            </a:pPr>
            <a:r>
              <a:rPr lang="en-US" sz="4200" dirty="0"/>
              <a:t>-  All study instruments, informed consent form, recruitment documents must be attached 	  to protocol</a:t>
            </a:r>
          </a:p>
          <a:p>
            <a:r>
              <a:rPr lang="en-US" sz="4200" dirty="0"/>
              <a:t>UBALT IRB provides </a:t>
            </a:r>
            <a:r>
              <a:rPr lang="en-US" sz="4200" u="sng" dirty="0"/>
              <a:t>flexibility</a:t>
            </a:r>
            <a:r>
              <a:rPr lang="en-US" sz="4200" dirty="0"/>
              <a:t> in the level of review for classroom research/student research projects when certain conditions are met. Please see the IRB and Class Projects instruction guide on the IRB website. </a:t>
            </a:r>
          </a:p>
          <a:p>
            <a:r>
              <a:rPr lang="en-US" sz="4200" dirty="0"/>
              <a:t>Email </a:t>
            </a:r>
            <a:r>
              <a:rPr lang="en-US" sz="4200" dirty="0">
                <a:hlinkClick r:id="rId2"/>
              </a:rPr>
              <a:t>irb@ubalt.edu</a:t>
            </a:r>
            <a:r>
              <a:rPr lang="en-US" sz="4200" dirty="0"/>
              <a:t> with any questions.</a:t>
            </a:r>
          </a:p>
          <a:p>
            <a:endParaRPr lang="en-US" dirty="0"/>
          </a:p>
          <a:p>
            <a:endParaRPr lang="en-US" dirty="0"/>
          </a:p>
        </p:txBody>
      </p:sp>
      <p:pic>
        <p:nvPicPr>
          <p:cNvPr id="6" name="Picture 5">
            <a:extLst>
              <a:ext uri="{FF2B5EF4-FFF2-40B4-BE49-F238E27FC236}">
                <a16:creationId xmlns:a16="http://schemas.microsoft.com/office/drawing/2014/main" id="{2A4BA1B0-85A5-456B-AEAE-9D6A37118F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5314" y="136584"/>
            <a:ext cx="3642788" cy="891322"/>
          </a:xfrm>
          <a:prstGeom prst="rect">
            <a:avLst/>
          </a:prstGeom>
        </p:spPr>
      </p:pic>
    </p:spTree>
    <p:extLst>
      <p:ext uri="{BB962C8B-B14F-4D97-AF65-F5344CB8AC3E}">
        <p14:creationId xmlns:p14="http://schemas.microsoft.com/office/powerpoint/2010/main" val="3632040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1675-5B6E-44D2-9E69-DB919F9CCBBD}"/>
              </a:ext>
            </a:extLst>
          </p:cNvPr>
          <p:cNvSpPr>
            <a:spLocks noGrp="1"/>
          </p:cNvSpPr>
          <p:nvPr>
            <p:ph type="title"/>
          </p:nvPr>
        </p:nvSpPr>
        <p:spPr/>
        <p:txBody>
          <a:bodyPr>
            <a:normAutofit fontScale="90000"/>
          </a:bodyPr>
          <a:lstStyle/>
          <a:p>
            <a:br>
              <a:rPr lang="en-US" b="1" u="sng" dirty="0"/>
            </a:br>
            <a:br>
              <a:rPr lang="en-US" b="1" u="sng" dirty="0"/>
            </a:br>
            <a:r>
              <a:rPr lang="en-US" b="1" u="sng" dirty="0"/>
              <a:t>[C] Types of Review and Review Timelines </a:t>
            </a:r>
            <a:br>
              <a:rPr lang="en-US" b="1" u="sng" dirty="0"/>
            </a:br>
            <a:endParaRPr lang="en-US" b="1" u="sng" dirty="0"/>
          </a:p>
        </p:txBody>
      </p:sp>
      <p:sp>
        <p:nvSpPr>
          <p:cNvPr id="3" name="Content Placeholder 2">
            <a:extLst>
              <a:ext uri="{FF2B5EF4-FFF2-40B4-BE49-F238E27FC236}">
                <a16:creationId xmlns:a16="http://schemas.microsoft.com/office/drawing/2014/main" id="{7DCABE30-2B51-49A0-AEFA-75FA0621A5DD}"/>
              </a:ext>
            </a:extLst>
          </p:cNvPr>
          <p:cNvSpPr>
            <a:spLocks noGrp="1"/>
          </p:cNvSpPr>
          <p:nvPr>
            <p:ph idx="1"/>
          </p:nvPr>
        </p:nvSpPr>
        <p:spPr/>
        <p:txBody>
          <a:bodyPr>
            <a:normAutofit/>
          </a:bodyPr>
          <a:lstStyle/>
          <a:p>
            <a:r>
              <a:rPr lang="en-US" sz="3000" b="1" u="sng" dirty="0"/>
              <a:t>Exempt </a:t>
            </a:r>
          </a:p>
          <a:p>
            <a:pPr marL="0" indent="0">
              <a:buNone/>
            </a:pPr>
            <a:r>
              <a:rPr lang="en-US" sz="2400" dirty="0"/>
              <a:t>-  Research can qualify for an exemption if:</a:t>
            </a:r>
          </a:p>
          <a:p>
            <a:pPr>
              <a:buFontTx/>
              <a:buChar char="-"/>
            </a:pPr>
            <a:r>
              <a:rPr lang="en-US" sz="2400" dirty="0"/>
              <a:t>Study is no more than minimal risk and all of the research procedures fit within one or more of the exemption categories in the federal IRB regulations.</a:t>
            </a:r>
          </a:p>
          <a:p>
            <a:pPr>
              <a:buFontTx/>
              <a:buChar char="-"/>
            </a:pPr>
            <a:r>
              <a:rPr lang="en-US" sz="2400" dirty="0"/>
              <a:t>Studies that qualify for exemption must be submitted to the IRB for review before starting the research. Investigators do not make their own determination as to whether a research study qualifies for an exemption.</a:t>
            </a:r>
          </a:p>
          <a:p>
            <a:pPr>
              <a:buFontTx/>
              <a:buChar char="-"/>
            </a:pPr>
            <a:r>
              <a:rPr lang="en-US" sz="2400" dirty="0"/>
              <a:t>An amendment must be submitted and approved via Kuali protocols if you modify your study.</a:t>
            </a:r>
          </a:p>
          <a:p>
            <a:pPr marL="0" indent="0">
              <a:buNone/>
            </a:pPr>
            <a:r>
              <a:rPr lang="en-US" sz="2400" dirty="0"/>
              <a:t> </a:t>
            </a:r>
            <a:r>
              <a:rPr lang="en-US" sz="2400" b="1" dirty="0"/>
              <a:t>- Protocols expire three years from approval date (UBALT internal process).</a:t>
            </a:r>
          </a:p>
          <a:p>
            <a:pPr marL="0" indent="0">
              <a:buNone/>
            </a:pPr>
            <a:endParaRPr lang="en-US" dirty="0"/>
          </a:p>
        </p:txBody>
      </p:sp>
      <p:pic>
        <p:nvPicPr>
          <p:cNvPr id="6" name="Picture 5">
            <a:extLst>
              <a:ext uri="{FF2B5EF4-FFF2-40B4-BE49-F238E27FC236}">
                <a16:creationId xmlns:a16="http://schemas.microsoft.com/office/drawing/2014/main" id="{2A4BA1B0-85A5-456B-AEAE-9D6A37118F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87854" y="170507"/>
            <a:ext cx="3642788" cy="891322"/>
          </a:xfrm>
          <a:prstGeom prst="rect">
            <a:avLst/>
          </a:prstGeom>
        </p:spPr>
      </p:pic>
    </p:spTree>
    <p:extLst>
      <p:ext uri="{BB962C8B-B14F-4D97-AF65-F5344CB8AC3E}">
        <p14:creationId xmlns:p14="http://schemas.microsoft.com/office/powerpoint/2010/main" val="4060340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1675-5B6E-44D2-9E69-DB919F9CCBBD}"/>
              </a:ext>
            </a:extLst>
          </p:cNvPr>
          <p:cNvSpPr>
            <a:spLocks noGrp="1"/>
          </p:cNvSpPr>
          <p:nvPr>
            <p:ph type="title"/>
          </p:nvPr>
        </p:nvSpPr>
        <p:spPr/>
        <p:txBody>
          <a:bodyPr>
            <a:normAutofit fontScale="90000"/>
          </a:bodyPr>
          <a:lstStyle/>
          <a:p>
            <a:br>
              <a:rPr lang="en-US" b="1" u="sng" dirty="0"/>
            </a:br>
            <a:br>
              <a:rPr lang="en-US" b="1" u="sng" dirty="0"/>
            </a:br>
            <a:r>
              <a:rPr lang="en-US" b="1" u="sng" dirty="0"/>
              <a:t>[C] Types of Review and Review Timelines </a:t>
            </a:r>
            <a:br>
              <a:rPr lang="en-US" b="1" u="sng" dirty="0"/>
            </a:br>
            <a:endParaRPr lang="en-US" b="1" u="sng" dirty="0"/>
          </a:p>
        </p:txBody>
      </p:sp>
      <p:sp>
        <p:nvSpPr>
          <p:cNvPr id="3" name="Content Placeholder 2">
            <a:extLst>
              <a:ext uri="{FF2B5EF4-FFF2-40B4-BE49-F238E27FC236}">
                <a16:creationId xmlns:a16="http://schemas.microsoft.com/office/drawing/2014/main" id="{7DCABE30-2B51-49A0-AEFA-75FA0621A5DD}"/>
              </a:ext>
            </a:extLst>
          </p:cNvPr>
          <p:cNvSpPr>
            <a:spLocks noGrp="1"/>
          </p:cNvSpPr>
          <p:nvPr>
            <p:ph idx="1"/>
          </p:nvPr>
        </p:nvSpPr>
        <p:spPr/>
        <p:txBody>
          <a:bodyPr>
            <a:normAutofit/>
          </a:bodyPr>
          <a:lstStyle/>
          <a:p>
            <a:r>
              <a:rPr lang="en-US" b="1" u="sng" dirty="0"/>
              <a:t>Expedited</a:t>
            </a:r>
            <a:r>
              <a:rPr lang="en-US" b="1" i="1" u="sng" dirty="0"/>
              <a:t> </a:t>
            </a:r>
          </a:p>
          <a:p>
            <a:pPr marL="0" indent="0">
              <a:buNone/>
            </a:pPr>
            <a:r>
              <a:rPr lang="en-US" sz="2400" dirty="0"/>
              <a:t>- Studies that involve no more than minimal risk but which do not meet any of the criteria for Exempt status may be eligible for Expedited review</a:t>
            </a:r>
          </a:p>
          <a:p>
            <a:pPr marL="0" indent="0">
              <a:buNone/>
            </a:pPr>
            <a:r>
              <a:rPr lang="en-US" sz="2400" dirty="0"/>
              <a:t>- All of the research procedures must fit within one or more of the expedited categories in the federal IRB regulations ( 7 categories).</a:t>
            </a:r>
          </a:p>
          <a:p>
            <a:pPr marL="0" indent="0">
              <a:buNone/>
            </a:pPr>
            <a:r>
              <a:rPr lang="en-US" sz="2400" dirty="0"/>
              <a:t>- An amendment must be submitted and approved via Kuali protocols if you modify your study.</a:t>
            </a:r>
          </a:p>
          <a:p>
            <a:pPr>
              <a:buFontTx/>
              <a:buChar char="-"/>
            </a:pPr>
            <a:r>
              <a:rPr lang="en-US" sz="2400" b="1" dirty="0"/>
              <a:t>Protocols expire three years from approval date (UBALT </a:t>
            </a:r>
            <a:r>
              <a:rPr lang="en-US" sz="2400" b="1"/>
              <a:t>internal process).</a:t>
            </a:r>
            <a:endParaRPr lang="en-US" sz="2400" b="1" dirty="0"/>
          </a:p>
        </p:txBody>
      </p:sp>
      <p:pic>
        <p:nvPicPr>
          <p:cNvPr id="6" name="Picture 5">
            <a:extLst>
              <a:ext uri="{FF2B5EF4-FFF2-40B4-BE49-F238E27FC236}">
                <a16:creationId xmlns:a16="http://schemas.microsoft.com/office/drawing/2014/main" id="{2A4BA1B0-85A5-456B-AEAE-9D6A37118F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87854" y="170507"/>
            <a:ext cx="3642788" cy="891322"/>
          </a:xfrm>
          <a:prstGeom prst="rect">
            <a:avLst/>
          </a:prstGeom>
        </p:spPr>
      </p:pic>
    </p:spTree>
    <p:extLst>
      <p:ext uri="{BB962C8B-B14F-4D97-AF65-F5344CB8AC3E}">
        <p14:creationId xmlns:p14="http://schemas.microsoft.com/office/powerpoint/2010/main" val="1597235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1675-5B6E-44D2-9E69-DB919F9CCBBD}"/>
              </a:ext>
            </a:extLst>
          </p:cNvPr>
          <p:cNvSpPr>
            <a:spLocks noGrp="1"/>
          </p:cNvSpPr>
          <p:nvPr>
            <p:ph type="title"/>
          </p:nvPr>
        </p:nvSpPr>
        <p:spPr/>
        <p:txBody>
          <a:bodyPr>
            <a:normAutofit fontScale="90000"/>
          </a:bodyPr>
          <a:lstStyle/>
          <a:p>
            <a:br>
              <a:rPr lang="en-US" b="1" u="sng" dirty="0"/>
            </a:br>
            <a:br>
              <a:rPr lang="en-US" b="1" u="sng" dirty="0"/>
            </a:br>
            <a:r>
              <a:rPr lang="en-US" b="1" u="sng" dirty="0"/>
              <a:t>[C] Types of Review and Review Timelines </a:t>
            </a:r>
            <a:br>
              <a:rPr lang="en-US" b="1" u="sng" dirty="0"/>
            </a:br>
            <a:endParaRPr lang="en-US" b="1" u="sng" dirty="0"/>
          </a:p>
        </p:txBody>
      </p:sp>
      <p:sp>
        <p:nvSpPr>
          <p:cNvPr id="3" name="Content Placeholder 2">
            <a:extLst>
              <a:ext uri="{FF2B5EF4-FFF2-40B4-BE49-F238E27FC236}">
                <a16:creationId xmlns:a16="http://schemas.microsoft.com/office/drawing/2014/main" id="{7DCABE30-2B51-49A0-AEFA-75FA0621A5DD}"/>
              </a:ext>
            </a:extLst>
          </p:cNvPr>
          <p:cNvSpPr>
            <a:spLocks noGrp="1"/>
          </p:cNvSpPr>
          <p:nvPr>
            <p:ph idx="1"/>
          </p:nvPr>
        </p:nvSpPr>
        <p:spPr>
          <a:xfrm>
            <a:off x="838200" y="1848600"/>
            <a:ext cx="10515600" cy="4351338"/>
          </a:xfrm>
        </p:spPr>
        <p:txBody>
          <a:bodyPr>
            <a:normAutofit lnSpcReduction="10000"/>
          </a:bodyPr>
          <a:lstStyle/>
          <a:p>
            <a:r>
              <a:rPr lang="en-US" b="1" u="sng" dirty="0"/>
              <a:t>Full Board</a:t>
            </a:r>
            <a:endParaRPr lang="en-US" b="1" i="1" u="sng" dirty="0"/>
          </a:p>
          <a:p>
            <a:pPr marL="0" indent="0">
              <a:buNone/>
            </a:pPr>
            <a:r>
              <a:rPr lang="en-US" sz="2400" dirty="0"/>
              <a:t>- Projects that present more than minimal risk to human subjects and that do not fall into prescribed categories for expedited review.  </a:t>
            </a:r>
          </a:p>
          <a:p>
            <a:pPr marL="0" indent="0">
              <a:buNone/>
            </a:pPr>
            <a:r>
              <a:rPr lang="en-US" sz="2400" dirty="0"/>
              <a:t>- Projects working with vulnerable populations( i.e. Children, Prisoners, cognitively   or economically disadvantage persons ), undisclosed deception, sensitive subjects (i.e. illegal activity/ behavior)</a:t>
            </a:r>
          </a:p>
          <a:p>
            <a:pPr marL="0" indent="0">
              <a:buNone/>
            </a:pPr>
            <a:r>
              <a:rPr lang="en-US" sz="2400" dirty="0"/>
              <a:t>- Projects that are referred to the Board by an expedited reviewer or Chair of the Board.</a:t>
            </a:r>
          </a:p>
          <a:p>
            <a:pPr marL="0" indent="0">
              <a:buNone/>
            </a:pPr>
            <a:r>
              <a:rPr lang="en-US" sz="2400" dirty="0"/>
              <a:t>- Protocols expire after one year and renewals *MUST* be submitted at least 6 weeks before protocol expires. </a:t>
            </a:r>
          </a:p>
          <a:p>
            <a:pPr marL="0" indent="0">
              <a:buNone/>
            </a:pPr>
            <a:r>
              <a:rPr lang="en-US" sz="2400" dirty="0"/>
              <a:t>- An amendment must be submitted and approved via Kuali protocols if you modify your study.</a:t>
            </a:r>
          </a:p>
          <a:p>
            <a:pPr marL="0" indent="0">
              <a:buNone/>
            </a:pPr>
            <a:endParaRPr lang="en-US" sz="2400" dirty="0"/>
          </a:p>
          <a:p>
            <a:pPr marL="0" indent="0">
              <a:buNone/>
            </a:pPr>
            <a:endParaRPr lang="en-US" sz="2400" dirty="0"/>
          </a:p>
          <a:p>
            <a:endParaRPr lang="en-US" dirty="0"/>
          </a:p>
        </p:txBody>
      </p:sp>
      <p:pic>
        <p:nvPicPr>
          <p:cNvPr id="6" name="Picture 5">
            <a:extLst>
              <a:ext uri="{FF2B5EF4-FFF2-40B4-BE49-F238E27FC236}">
                <a16:creationId xmlns:a16="http://schemas.microsoft.com/office/drawing/2014/main" id="{2A4BA1B0-85A5-456B-AEAE-9D6A37118F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87854" y="170507"/>
            <a:ext cx="3642788" cy="891322"/>
          </a:xfrm>
          <a:prstGeom prst="rect">
            <a:avLst/>
          </a:prstGeom>
        </p:spPr>
      </p:pic>
    </p:spTree>
    <p:extLst>
      <p:ext uri="{BB962C8B-B14F-4D97-AF65-F5344CB8AC3E}">
        <p14:creationId xmlns:p14="http://schemas.microsoft.com/office/powerpoint/2010/main" val="1386950750"/>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18176</TotalTime>
  <Words>1006</Words>
  <Application>Microsoft Office PowerPoint</Application>
  <PresentationFormat>Widescreen</PresentationFormat>
  <Paragraphs>73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UBALT Institutional Review Board (IRB)</vt:lpstr>
      <vt:lpstr>UBALT Institutional Review Board (IRB) </vt:lpstr>
      <vt:lpstr>[A] The IRB at UBALT</vt:lpstr>
      <vt:lpstr> [B] Protocol Submission Requirements </vt:lpstr>
      <vt:lpstr> [B] Protocol Submission Requirements -Faculty</vt:lpstr>
      <vt:lpstr> [B] Protocol Submission Requirements -Students</vt:lpstr>
      <vt:lpstr>  [C] Types of Review and Review Timelines  </vt:lpstr>
      <vt:lpstr>  [C] Types of Review and Review Timelines  </vt:lpstr>
      <vt:lpstr>  [C] Types of Review and Review Timelines  </vt:lpstr>
      <vt:lpstr>  [C] Types of Review and Review Timelines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Sponsored Research</dc:title>
  <dc:creator>Margarita  M Cardona</dc:creator>
  <cp:lastModifiedBy>Stefanie Hamberger</cp:lastModifiedBy>
  <cp:revision>63</cp:revision>
  <dcterms:created xsi:type="dcterms:W3CDTF">2020-07-31T15:07:33Z</dcterms:created>
  <dcterms:modified xsi:type="dcterms:W3CDTF">2023-10-04T19:39:08Z</dcterms:modified>
</cp:coreProperties>
</file>