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1" r:id="rId6"/>
    <p:sldId id="262" r:id="rId7"/>
    <p:sldId id="264" r:id="rId8"/>
    <p:sldId id="266" r:id="rId9"/>
    <p:sldId id="265" r:id="rId10"/>
    <p:sldId id="263" r:id="rId11"/>
    <p:sldId id="283" r:id="rId12"/>
    <p:sldId id="267" r:id="rId13"/>
    <p:sldId id="270" r:id="rId14"/>
    <p:sldId id="284" r:id="rId15"/>
    <p:sldId id="268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4/7/2021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‹#›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d-risc.com/about.php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peppard@wb.hidta.org" TargetMode="External"/><Relationship Id="rId2" Type="http://schemas.openxmlformats.org/officeDocument/2006/relationships/hyperlink" Target="https://go.microsoft.com/fwlink/?linkid=2006808&amp;clcid=0x40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md.stanford.edu/content/dam/sm/wellmd/documents/10-ways-to-build-resilience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mindful.org/how-to-cultivate-the-resources-for-resilience/" TargetMode="External"/><Relationship Id="rId4" Type="http://schemas.openxmlformats.org/officeDocument/2006/relationships/hyperlink" Target="https://positivepsychology.com/resilience-activities-exercise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2" y="116011"/>
            <a:ext cx="11944014" cy="4010709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993" y="4901450"/>
            <a:ext cx="10607040" cy="701731"/>
          </a:xfrm>
        </p:spPr>
        <p:txBody>
          <a:bodyPr/>
          <a:lstStyle/>
          <a:p>
            <a:r>
              <a:rPr lang="en-US" dirty="0" smtClean="0"/>
              <a:t>Promoting Resilience</a:t>
            </a:r>
            <a:endParaRPr lang="en-US" dirty="0"/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Lora Peppard, PhD, DNP, PMHNP-BC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804" y="4976168"/>
            <a:ext cx="2415156" cy="968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753" y="5944813"/>
            <a:ext cx="2129207" cy="8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Mindset &amp; Measuring Individual Resilience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78068" y="1786759"/>
            <a:ext cx="110424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A2A2A"/>
                </a:solidFill>
              </a:rPr>
              <a:t>Resilience </a:t>
            </a:r>
            <a:r>
              <a:rPr lang="en-US" sz="2400" dirty="0">
                <a:solidFill>
                  <a:srgbClr val="2A2A2A"/>
                </a:solidFill>
              </a:rPr>
              <a:t>interventions </a:t>
            </a:r>
            <a:r>
              <a:rPr lang="en-US" sz="2400" dirty="0" smtClean="0">
                <a:solidFill>
                  <a:srgbClr val="2A2A2A"/>
                </a:solidFill>
              </a:rPr>
              <a:t>improve </a:t>
            </a:r>
            <a:r>
              <a:rPr lang="en-US" sz="2400" dirty="0">
                <a:solidFill>
                  <a:srgbClr val="2A2A2A"/>
                </a:solidFill>
              </a:rPr>
              <a:t>psychosocial functioning </a:t>
            </a:r>
            <a:r>
              <a:rPr lang="en-US" sz="2400" dirty="0" smtClean="0">
                <a:solidFill>
                  <a:srgbClr val="2A2A2A"/>
                </a:solidFill>
              </a:rPr>
              <a:t>and facilitate </a:t>
            </a:r>
            <a:r>
              <a:rPr lang="en-US" sz="2400" dirty="0">
                <a:solidFill>
                  <a:srgbClr val="2A2A2A"/>
                </a:solidFill>
              </a:rPr>
              <a:t>a growth mindset </a:t>
            </a:r>
            <a:r>
              <a:rPr lang="en-US" sz="1000" dirty="0" smtClean="0">
                <a:solidFill>
                  <a:srgbClr val="2A2A2A"/>
                </a:solidFill>
              </a:rPr>
              <a:t>(</a:t>
            </a:r>
            <a:r>
              <a:rPr lang="en-US" sz="1000" dirty="0">
                <a:solidFill>
                  <a:srgbClr val="2A2A2A"/>
                </a:solidFill>
              </a:rPr>
              <a:t>Robertson et al., 2015; Rendon, 2015</a:t>
            </a:r>
            <a:r>
              <a:rPr lang="en-US" sz="1000" dirty="0" smtClean="0">
                <a:solidFill>
                  <a:srgbClr val="2A2A2A"/>
                </a:solidFill>
              </a:rPr>
              <a:t>)</a:t>
            </a:r>
            <a:endParaRPr lang="en-US" sz="2400" dirty="0" smtClean="0">
              <a:solidFill>
                <a:srgbClr val="2A2A2A"/>
              </a:solidFill>
            </a:endParaRPr>
          </a:p>
          <a:p>
            <a:endParaRPr lang="en-US" sz="2400" dirty="0">
              <a:solidFill>
                <a:srgbClr val="2A2A2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Connor Davidson Resilience Scale (CD-RISC) - measure </a:t>
            </a:r>
            <a:r>
              <a:rPr lang="en-US" sz="2400" dirty="0"/>
              <a:t>of personal competence, acceptance of change, secure relationships, and control </a:t>
            </a:r>
            <a:r>
              <a:rPr lang="en-US" sz="2400" dirty="0" smtClean="0"/>
              <a:t>influences </a:t>
            </a:r>
          </a:p>
          <a:p>
            <a:endParaRPr lang="en-US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Recognized </a:t>
            </a:r>
            <a:r>
              <a:rPr lang="en-US" sz="2400" dirty="0"/>
              <a:t>as a sound measure of resilience and practical for the workplace due to its speed of completion </a:t>
            </a:r>
            <a:r>
              <a:rPr lang="en-US" sz="1000" dirty="0"/>
              <a:t>(</a:t>
            </a:r>
            <a:r>
              <a:rPr lang="en-US" sz="1000" dirty="0" err="1"/>
              <a:t>Lauridsen</a:t>
            </a:r>
            <a:r>
              <a:rPr lang="en-US" sz="1000" dirty="0"/>
              <a:t>, </a:t>
            </a:r>
            <a:r>
              <a:rPr lang="en-US" sz="1000" dirty="0" err="1"/>
              <a:t>Willert</a:t>
            </a:r>
            <a:r>
              <a:rPr lang="en-US" sz="1000" dirty="0"/>
              <a:t>, </a:t>
            </a:r>
            <a:r>
              <a:rPr lang="en-US" sz="1000" dirty="0" err="1"/>
              <a:t>Eskildsen</a:t>
            </a:r>
            <a:r>
              <a:rPr lang="en-US" sz="1000" dirty="0"/>
              <a:t>, &amp; Christiansen, 2017</a:t>
            </a:r>
            <a:r>
              <a:rPr lang="en-US" sz="1000" dirty="0" smtClean="0"/>
              <a:t>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hlinkClick r:id="rId2"/>
              </a:rPr>
              <a:t>CD-RISC</a:t>
            </a:r>
            <a:r>
              <a:rPr lang="en-US" sz="2400" dirty="0">
                <a:hlinkClick r:id="rId2"/>
              </a:rPr>
              <a:t>: About (cd-risc.com)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004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Community Resilience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6314" y="1502087"/>
            <a:ext cx="11042431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A defining characteristic of community resilience is </a:t>
            </a:r>
            <a:r>
              <a:rPr lang="en-US" sz="2200" b="1" dirty="0" smtClean="0"/>
              <a:t>multidimensionality</a:t>
            </a:r>
            <a:r>
              <a:rPr lang="en-US" sz="2200" dirty="0" smtClean="0"/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resilience of a community encompasses all of the resources and assets available in the community</a:t>
            </a:r>
            <a:r>
              <a:rPr lang="en-US" sz="22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/>
              <a:t>Calculating for an Adequate System Tool (CAST)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Produces </a:t>
            </a:r>
            <a:r>
              <a:rPr lang="en-US" sz="2200" dirty="0"/>
              <a:t>community-specific assessments of the capacity of the components of a community substance abuse care </a:t>
            </a:r>
            <a:r>
              <a:rPr lang="en-US" sz="2200" dirty="0" smtClean="0"/>
              <a:t>system along the continuum of care</a:t>
            </a:r>
          </a:p>
          <a:p>
            <a:pPr lvl="1"/>
            <a:endParaRPr lang="en-US" sz="22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Generates </a:t>
            </a:r>
            <a:r>
              <a:rPr lang="en-US" sz="2200" dirty="0"/>
              <a:t>recommendations by the application of social and community determinants of health as risk coefficients to each estimate of component </a:t>
            </a:r>
            <a:r>
              <a:rPr lang="en-US" sz="2200" dirty="0" smtClean="0"/>
              <a:t>need</a:t>
            </a:r>
          </a:p>
          <a:p>
            <a:pPr lvl="1"/>
            <a:r>
              <a:rPr lang="en-US" sz="2200" dirty="0" smtClean="0"/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Community leaders can use CAST to prioritize resource allocation more effectively and efficiently</a:t>
            </a:r>
            <a:r>
              <a:rPr lang="en-US" sz="1000" dirty="0" smtClean="0">
                <a:solidFill>
                  <a:prstClr val="black"/>
                </a:solidFill>
              </a:rPr>
              <a:t>(Green et al., 2016)</a:t>
            </a:r>
            <a:endParaRPr lang="en-US" sz="1000" dirty="0">
              <a:solidFill>
                <a:prstClr val="black"/>
              </a:solidFill>
            </a:endParaRP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158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786A19C6-E002-4933-863A-594D051F37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05" y="188284"/>
            <a:ext cx="3304915" cy="4957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945F022-8812-45B5-933D-19A4B9A35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4BE0E0A-A560-4455-A59B-C7C5347712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233" y="5505529"/>
            <a:ext cx="10033000" cy="1107996"/>
          </a:xfrm>
        </p:spPr>
        <p:txBody>
          <a:bodyPr/>
          <a:lstStyle/>
          <a:p>
            <a:pPr algn="ctr"/>
            <a:r>
              <a:rPr lang="en-US" sz="3600" dirty="0" smtClean="0"/>
              <a:t>Do One. Share One. Build One.</a:t>
            </a:r>
            <a:endParaRPr lang="en-US" sz="3600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0FA90190-EBCB-443F-BFD6-79BA1A83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and Image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2D947A-5BA8-423D-A1CE-1ABB26F59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7EED59-10A2-45B8-ACF5-4D37A39076F2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5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446314" y="2131633"/>
            <a:ext cx="11073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Lora Peppard, PhD, DNP, PMHNP-BC</a:t>
            </a:r>
            <a:r>
              <a:rPr lang="en-US" sz="3200" u="sng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</a:p>
          <a:p>
            <a:pPr algn="ctr"/>
            <a:endParaRPr lang="en-US" sz="3200" u="sng" dirty="0">
              <a:solidFill>
                <a:srgbClr val="0070C0"/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3">
                    <a:lumMod val="90000"/>
                    <a:lumOff val="10000"/>
                  </a:schemeClr>
                </a:solidFill>
                <a:hlinkClick r:id="rId3"/>
              </a:rPr>
              <a:t>lpeppard@wb.hidta.org</a:t>
            </a:r>
            <a:endParaRPr lang="en-US" sz="3200" dirty="0" smtClean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www.hidta.org/adapt</a:t>
            </a:r>
            <a:endParaRPr lang="en-US" sz="320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23" y="5698987"/>
            <a:ext cx="2484168" cy="9963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30" y="5790033"/>
            <a:ext cx="2129207" cy="8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10921121" cy="4770098"/>
          </a:xfrm>
        </p:spPr>
        <p:txBody>
          <a:bodyPr/>
          <a:lstStyle/>
          <a:p>
            <a:r>
              <a:rPr lang="en-US" sz="2800" dirty="0" smtClean="0"/>
              <a:t>Define and characterize the concept of resilience.</a:t>
            </a:r>
          </a:p>
          <a:p>
            <a:r>
              <a:rPr lang="en-US" sz="2800" dirty="0" smtClean="0"/>
              <a:t>Review evidence-based strategies to promote resilience.</a:t>
            </a:r>
          </a:p>
          <a:p>
            <a:r>
              <a:rPr lang="en-US" sz="2800" dirty="0" smtClean="0"/>
              <a:t>Translate evidence-based strategies into actionable items.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 smtClean="0"/>
              <a:t>What is Resilience?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10853744" cy="506715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Definition</a:t>
            </a:r>
          </a:p>
          <a:p>
            <a:pPr lvl="1"/>
            <a:r>
              <a:rPr lang="en-US" sz="2600" dirty="0" smtClean="0"/>
              <a:t>Adapting well in the face of trauma, adversity or significant stress</a:t>
            </a:r>
          </a:p>
          <a:p>
            <a:pPr lvl="1"/>
            <a:r>
              <a:rPr lang="en-US" sz="2600" dirty="0" smtClean="0"/>
              <a:t>Dynamic process of personal negotiation through life</a:t>
            </a:r>
          </a:p>
          <a:p>
            <a:pPr lvl="1"/>
            <a:r>
              <a:rPr lang="en-US" sz="2600" dirty="0" smtClean="0"/>
              <a:t>Contextual and multidimensional</a:t>
            </a:r>
          </a:p>
          <a:p>
            <a:pPr lvl="1"/>
            <a:r>
              <a:rPr lang="en-US" sz="2600" dirty="0" smtClean="0"/>
              <a:t>Variable across time and circumstance</a:t>
            </a:r>
          </a:p>
          <a:p>
            <a:pPr lvl="1"/>
            <a:r>
              <a:rPr lang="en-US" sz="2600" dirty="0" smtClean="0"/>
              <a:t>Involves thoughts, behaviors, and actions that anyone can learn and develop AND any organization or community can PROMOTE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40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Resilience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4775" y="3241593"/>
            <a:ext cx="109403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Internal A</a:t>
            </a:r>
            <a:r>
              <a:rPr lang="en-US" sz="2800" dirty="0"/>
              <a:t>ttributes (Personality/individual </a:t>
            </a:r>
            <a:r>
              <a:rPr lang="en-US" sz="2800" dirty="0" smtClean="0"/>
              <a:t>characteristics)</a:t>
            </a:r>
            <a:endParaRPr lang="en-US" sz="28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Environment (External factors such as social support)</a:t>
            </a:r>
          </a:p>
          <a:p>
            <a:pPr marL="1371600" lvl="2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What can be drawn and learned from the best to be found in the environment (family, school, community).</a:t>
            </a:r>
            <a:endParaRPr lang="en-US" sz="28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Person-Environment – Product of both combined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929220"/>
              </p:ext>
            </p:extLst>
          </p:nvPr>
        </p:nvGraphicFramePr>
        <p:xfrm>
          <a:off x="0" y="1231217"/>
          <a:ext cx="12192000" cy="1727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10489945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5173376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120279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698777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79643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170172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882192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7605173"/>
                    </a:ext>
                  </a:extLst>
                </a:gridCol>
              </a:tblGrid>
              <a:tr h="172764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Locus of Control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Perseverance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Emotional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Management &amp; Awareness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Optimism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Perspective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Self-Efficacy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Sense of Humor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Ability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to Problem Solve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5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8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44477"/>
            <a:ext cx="5170715" cy="1588127"/>
          </a:xfrm>
        </p:spPr>
        <p:txBody>
          <a:bodyPr/>
          <a:lstStyle/>
          <a:p>
            <a:r>
              <a:rPr lang="en-US" dirty="0" smtClean="0"/>
              <a:t>10 Ways to Enhance Resilience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929" y="1345325"/>
            <a:ext cx="5976446" cy="492484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Make connections.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Avoid seeing crises as insurmountable.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Accept that change is a part of living.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Move toward your goals.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Take decisive actions.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Look for opportunities for self-discovery.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Nurture a positive view of yourself.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Keep things in perspective.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Maintain a hopeful outlook.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Take care of yourself.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97FF-5106-4C31-8E91-796AEA202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Placeholder 2" descr="Strategy 1 flyer.pdf (SECURED) - Adobe Acrobat Pro DC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2" t="17692" r="39130" b="5770"/>
          <a:stretch/>
        </p:blipFill>
        <p:spPr>
          <a:xfrm>
            <a:off x="6896293" y="0"/>
            <a:ext cx="5295707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42" y="5887052"/>
            <a:ext cx="2409990" cy="96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1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50916"/>
            <a:ext cx="11174186" cy="1089529"/>
          </a:xfrm>
        </p:spPr>
        <p:txBody>
          <a:bodyPr/>
          <a:lstStyle/>
          <a:p>
            <a:r>
              <a:rPr lang="en-US" dirty="0" smtClean="0"/>
              <a:t>Resilience Campaign </a:t>
            </a:r>
            <a:br>
              <a:rPr lang="en-US" dirty="0" smtClean="0"/>
            </a:br>
            <a:r>
              <a:rPr lang="en-US" dirty="0" smtClean="0"/>
              <a:t>2020-2021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DO ONE! SHARE ONE!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156688"/>
            <a:ext cx="5787259" cy="356194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10 week campaign</a:t>
            </a:r>
            <a:endParaRPr lang="en-US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Platforms: Social media and Email</a:t>
            </a:r>
            <a:endParaRPr lang="en-US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Framework: APA Ways of Enhancing Resilience</a:t>
            </a:r>
            <a:endParaRPr lang="en-US" sz="26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95" y="0"/>
            <a:ext cx="5297805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142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Strategies &amp; Tools</a:t>
            </a:r>
            <a:endParaRPr lang="en-GB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5460251-A0B7-4016-89A0-4C8BCED07B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876"/>
            <a:ext cx="12192000" cy="2119313"/>
          </a:xfr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C4CB2C1-7DE3-44DC-A4F5-55C9466AE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496" y="3791555"/>
            <a:ext cx="3335284" cy="345018"/>
          </a:xfrm>
        </p:spPr>
        <p:txBody>
          <a:bodyPr/>
          <a:lstStyle/>
          <a:p>
            <a:r>
              <a:rPr lang="en-US" sz="2000" dirty="0" smtClean="0"/>
              <a:t>American Psychological Association</a:t>
            </a:r>
            <a:endParaRPr lang="en-GB" sz="2000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4290" y="4294303"/>
            <a:ext cx="3626069" cy="1496898"/>
          </a:xfrm>
        </p:spPr>
        <p:txBody>
          <a:bodyPr/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10 Ways of Enhancing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10-ways-to-build-resilience.pdf (stanford.edu)</a:t>
            </a:r>
            <a:endParaRPr lang="en-US" sz="180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8932DB0-2733-4BAD-BB5D-9536D20E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769" y="3802065"/>
            <a:ext cx="3229139" cy="334508"/>
          </a:xfrm>
        </p:spPr>
        <p:txBody>
          <a:bodyPr/>
          <a:lstStyle/>
          <a:p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Positivepsychology.com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FB540F0-2ABD-4D9C-AA51-A68864DD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88524" y="4662160"/>
            <a:ext cx="3636579" cy="14968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17 science-based resilience building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4"/>
              </a:rPr>
              <a:t>23 Resilience Building Tools and Exercises (+ Mental Toughness Test) (positivepsychology.com)</a:t>
            </a:r>
            <a:endParaRPr lang="en-US" sz="1800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849DCBF-FE6C-4038-BE61-0BE3E249C3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 smtClean="0"/>
              <a:t>Mindful.org</a:t>
            </a:r>
            <a:endParaRPr lang="en-GB" sz="2000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0FF0889-3DA9-4826-A04E-4A4BD4C04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662159"/>
            <a:ext cx="2820761" cy="14968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Remodel the brain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5"/>
              </a:rPr>
              <a:t>How to Cultivate the Resources for Resilience - Mindful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443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 smtClean="0"/>
              <a:t>Organizational Resilience 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523425"/>
            <a:ext cx="11174185" cy="4770098"/>
          </a:xfrm>
        </p:spPr>
        <p:txBody>
          <a:bodyPr/>
          <a:lstStyle/>
          <a:p>
            <a:r>
              <a:rPr lang="en-US" sz="2000" b="1" dirty="0" smtClean="0"/>
              <a:t>Focus is different</a:t>
            </a:r>
            <a:r>
              <a:rPr lang="en-US" sz="2000" dirty="0" smtClean="0"/>
              <a:t>: Individuals + Processes + Culture</a:t>
            </a:r>
          </a:p>
          <a:p>
            <a:pPr lvl="1"/>
            <a:r>
              <a:rPr lang="en-US" sz="1800" dirty="0" smtClean="0"/>
              <a:t>How well can an organization “weather the storm”</a:t>
            </a:r>
          </a:p>
          <a:p>
            <a:pPr lvl="1"/>
            <a:r>
              <a:rPr lang="en-US" sz="1800" dirty="0" smtClean="0"/>
              <a:t>The greater the diversity of resilience strategies available to an organization, the greater its ability to respond to challenges = bigger buffer</a:t>
            </a:r>
          </a:p>
          <a:p>
            <a:pPr lvl="1"/>
            <a:r>
              <a:rPr lang="en-US" sz="1800" dirty="0" smtClean="0"/>
              <a:t>Risk management provides a good framework to be proactive in managing the unexpected</a:t>
            </a:r>
          </a:p>
          <a:p>
            <a:r>
              <a:rPr lang="en-GB" sz="2000" b="1" dirty="0" smtClean="0"/>
              <a:t>Job design </a:t>
            </a:r>
            <a:r>
              <a:rPr lang="en-GB" sz="2000" dirty="0" smtClean="0"/>
              <a:t>– demands, control, motivators or rewards</a:t>
            </a:r>
          </a:p>
          <a:p>
            <a:r>
              <a:rPr lang="en-GB" sz="2000" b="1" dirty="0" smtClean="0"/>
              <a:t>Organizational culture and structure</a:t>
            </a:r>
          </a:p>
          <a:p>
            <a:r>
              <a:rPr lang="en-GB" sz="2000" b="1" dirty="0" smtClean="0"/>
              <a:t>Leadership</a:t>
            </a:r>
            <a:r>
              <a:rPr lang="en-GB" sz="2000" dirty="0" smtClean="0"/>
              <a:t> – Engaging, supportive styles influence resilience in employees</a:t>
            </a:r>
          </a:p>
          <a:p>
            <a:r>
              <a:rPr lang="en-GB" sz="2000" b="1" dirty="0" smtClean="0"/>
              <a:t>Systemic/external environment </a:t>
            </a:r>
            <a:r>
              <a:rPr lang="en-GB" sz="2000" dirty="0" smtClean="0"/>
              <a:t>– Social and institutional support key at every level, promotion of networks of successful relationships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7401463" y="280742"/>
            <a:ext cx="4356340" cy="1759789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‘A resilient </a:t>
            </a:r>
            <a:r>
              <a:rPr lang="en-US" sz="1200" dirty="0" smtClean="0">
                <a:solidFill>
                  <a:schemeClr val="tx1"/>
                </a:solidFill>
              </a:rPr>
              <a:t>organization effectively aligns </a:t>
            </a:r>
            <a:r>
              <a:rPr lang="en-US" sz="1200" dirty="0">
                <a:solidFill>
                  <a:schemeClr val="tx1"/>
                </a:solidFill>
              </a:rPr>
              <a:t>its strategy, operations, </a:t>
            </a:r>
            <a:r>
              <a:rPr lang="en-US" sz="1200" dirty="0" smtClean="0">
                <a:solidFill>
                  <a:schemeClr val="tx1"/>
                </a:solidFill>
              </a:rPr>
              <a:t>management systems</a:t>
            </a:r>
            <a:r>
              <a:rPr lang="en-US" sz="1200" dirty="0">
                <a:solidFill>
                  <a:schemeClr val="tx1"/>
                </a:solidFill>
              </a:rPr>
              <a:t>, governance structure and decision </a:t>
            </a:r>
            <a:r>
              <a:rPr lang="en-US" sz="1200" dirty="0" smtClean="0">
                <a:solidFill>
                  <a:schemeClr val="tx1"/>
                </a:solidFill>
              </a:rPr>
              <a:t>support capabilities </a:t>
            </a:r>
            <a:r>
              <a:rPr lang="en-US" sz="1200" dirty="0">
                <a:solidFill>
                  <a:schemeClr val="tx1"/>
                </a:solidFill>
              </a:rPr>
              <a:t>so that it can uncover and adjust </a:t>
            </a:r>
            <a:r>
              <a:rPr lang="en-US" sz="1200" dirty="0" smtClean="0">
                <a:solidFill>
                  <a:schemeClr val="tx1"/>
                </a:solidFill>
              </a:rPr>
              <a:t>to continually </a:t>
            </a:r>
            <a:r>
              <a:rPr lang="en-US" sz="1200" dirty="0">
                <a:solidFill>
                  <a:schemeClr val="tx1"/>
                </a:solidFill>
              </a:rPr>
              <a:t>changing risks, endure disruptions to </a:t>
            </a:r>
            <a:r>
              <a:rPr lang="en-US" sz="1200" dirty="0" smtClean="0">
                <a:solidFill>
                  <a:schemeClr val="tx1"/>
                </a:solidFill>
              </a:rPr>
              <a:t>its primary </a:t>
            </a:r>
            <a:r>
              <a:rPr lang="en-US" sz="1200" dirty="0">
                <a:solidFill>
                  <a:schemeClr val="tx1"/>
                </a:solidFill>
              </a:rPr>
              <a:t>earnings drivers, and create advantages</a:t>
            </a:r>
            <a:r>
              <a:rPr lang="en-US" sz="1200" dirty="0" smtClean="0">
                <a:solidFill>
                  <a:schemeClr val="tx1"/>
                </a:solidFill>
              </a:rPr>
              <a:t>…’.</a:t>
            </a:r>
            <a:endParaRPr lang="en-US" sz="1200" dirty="0">
              <a:solidFill>
                <a:schemeClr val="tx1"/>
              </a:solidFill>
            </a:endParaRPr>
          </a:p>
          <a:p>
            <a:pPr algn="r"/>
            <a:r>
              <a:rPr lang="en-US" sz="800" dirty="0">
                <a:solidFill>
                  <a:schemeClr val="tx1"/>
                </a:solidFill>
              </a:rPr>
              <a:t>(Starr et al 2007</a:t>
            </a:r>
            <a:r>
              <a:rPr lang="en-US" sz="800" dirty="0" smtClean="0">
                <a:solidFill>
                  <a:schemeClr val="tx1"/>
                </a:solidFill>
              </a:rPr>
              <a:t>)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2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for First Responders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46314" y="1518249"/>
            <a:ext cx="111741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0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Activities need to be:</a:t>
            </a:r>
          </a:p>
          <a:p>
            <a:endParaRPr lang="en-US" sz="2400" b="1" kern="10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1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Relatable</a:t>
            </a:r>
          </a:p>
          <a:p>
            <a:endParaRPr lang="en-US" sz="2400" b="1" kern="10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1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Digestible</a:t>
            </a:r>
          </a:p>
          <a:p>
            <a:endParaRPr lang="en-US" sz="2400" b="1" kern="10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10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Enhanced through organizational support</a:t>
            </a:r>
            <a:endParaRPr lang="en-US" sz="2400" b="1" kern="10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endParaRPr lang="en-US" sz="2400" b="1" kern="10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028" y="5376811"/>
            <a:ext cx="11291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000" dirty="0">
                <a:solidFill>
                  <a:srgbClr val="12436D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kern="1000" dirty="0">
                <a:solidFill>
                  <a:srgbClr val="009644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Relatability</a:t>
            </a:r>
            <a:r>
              <a:rPr lang="en-US" sz="2400" b="1" kern="1000" dirty="0">
                <a:solidFill>
                  <a:srgbClr val="12436D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+ </a:t>
            </a:r>
            <a:r>
              <a:rPr lang="en-US" sz="2400" b="1" kern="1000" dirty="0">
                <a:solidFill>
                  <a:srgbClr val="009644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Digestibility</a:t>
            </a:r>
            <a:r>
              <a:rPr lang="en-US" sz="2400" b="1" kern="1000" dirty="0">
                <a:solidFill>
                  <a:srgbClr val="12436D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2400" b="1" kern="1000" dirty="0">
                <a:solidFill>
                  <a:srgbClr val="179946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0" baseline="30000" dirty="0" smtClean="0">
                <a:solidFill>
                  <a:srgbClr val="009644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Support</a:t>
            </a:r>
            <a:r>
              <a:rPr lang="en-US" sz="2400" b="1" kern="1000" dirty="0" smtClean="0">
                <a:solidFill>
                  <a:srgbClr val="009644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>
                <a:solidFill>
                  <a:srgbClr val="12436D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=</a:t>
            </a:r>
            <a:r>
              <a:rPr lang="en-US" sz="3200" b="1" kern="1000" dirty="0">
                <a:solidFill>
                  <a:srgbClr val="12436D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0" dirty="0">
                <a:solidFill>
                  <a:srgbClr val="F3C813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↑</a:t>
            </a:r>
            <a:r>
              <a:rPr lang="en-US" sz="3200" b="1" kern="1000" dirty="0">
                <a:solidFill>
                  <a:srgbClr val="12436D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>
                <a:solidFill>
                  <a:srgbClr val="009644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Likelihood for</a:t>
            </a:r>
            <a:r>
              <a:rPr lang="en-US" sz="2400" b="1" i="1" kern="1000" dirty="0">
                <a:solidFill>
                  <a:srgbClr val="009644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0" dirty="0">
                <a:solidFill>
                  <a:srgbClr val="002060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Successful </a:t>
            </a:r>
            <a:r>
              <a:rPr lang="en-US" sz="2400" b="1" u="sng" kern="1000" dirty="0" smtClean="0">
                <a:solidFill>
                  <a:srgbClr val="002060"/>
                </a:solidFill>
                <a:latin typeface="Ebrima" panose="020000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Integration</a:t>
            </a:r>
            <a:endParaRPr lang="en-US" sz="2400" b="1" i="1" kern="1000" dirty="0">
              <a:solidFill>
                <a:srgbClr val="BA9809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RRA News Service: #EverySecondCounts for First Respond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84" y="1"/>
            <a:ext cx="4806416" cy="23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3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E2C315-492F-482C-BE04-955377E16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9B7651-08C1-49A1-AFE9-4E4CD342176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676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Ebrima</vt:lpstr>
      <vt:lpstr>Microsoft Sans Serif</vt:lpstr>
      <vt:lpstr>Times New Roman</vt:lpstr>
      <vt:lpstr>Office Theme</vt:lpstr>
      <vt:lpstr>Promoting Resilience</vt:lpstr>
      <vt:lpstr>Objectives </vt:lpstr>
      <vt:lpstr>What is Resilience?</vt:lpstr>
      <vt:lpstr>Individual Resilience</vt:lpstr>
      <vt:lpstr>10 Ways to Enhance Resilience  </vt:lpstr>
      <vt:lpstr>Resilience Campaign  2020-2021</vt:lpstr>
      <vt:lpstr>Evidence-based Strategies &amp; Tools</vt:lpstr>
      <vt:lpstr>Organizational Resilience </vt:lpstr>
      <vt:lpstr>Translation for First Responders</vt:lpstr>
      <vt:lpstr>Growth Mindset &amp; Measuring Individual Resilience </vt:lpstr>
      <vt:lpstr>Measuring Community Resilience</vt:lpstr>
      <vt:lpstr>Quote and Image Slide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2021-03-26T02:45:22Z</dcterms:created>
  <dcterms:modified xsi:type="dcterms:W3CDTF">2021-04-07T18:36:34Z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