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orientalreview.org/wp-content/uploads/2015/05/president-roosevelt-signs-the-lend-lease-bill-at-the-white-house-in-1941.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133ee2648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133ee264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War Message - 12/10/1941 - Transition to talking about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133ee2648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5133ee2648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10 - 15 - 1941</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133ee2648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133ee264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Freshman Sports Rule Changed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133ee2648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133ee264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Freshman Sports Rule Changed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133ee2648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133ee264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Baloo call for staffing</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133ee2648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133ee2648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http://orientalreview.org/wp-content/uploads/2015/05/president-roosevelt-signs-the-lend-lease-bill-at-the-white-house-in-1941.jpg</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6c52c0e91_0_2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56c52c0e91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Perspectives on going to war/US role: What did the UB student body think of America’s (pending) involvement in WWII? What did they think of conscription? How did they justify their positions? 03-19-1941</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133ee264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133ee264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Perspectives on going to war/US role: What did the UB student body think of America’s (pending) involvement in WWII? What did they think of conscription? How did they justify their positions?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133ee2648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5133ee264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solo flight over atlantic, America first committee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6c52c0e91_0_2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6c52c0e91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Interventionism con’t 2-19-1941</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133ee2648_3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133ee2648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Hillman - 04/15/1942 Yearbook Photo</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6c52c0e91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6c52c0e91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Conscription 11-5-1941</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6c52c0e91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6c52c0e91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Blood Drive 2-18-1942</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133ee2648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133ee264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Hillman - 04/15/1942</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133ee2648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133ee264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Freshman sports ban lifted Reporter 1946</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6c52c0e91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6c52c0e91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who died in war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133ee2648_4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133ee2648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133ee2648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133ee264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56c52c0e91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56c52c0e9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Baloo as a lively place for discussion - 02-26-1941</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56c52c0e91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56c52c0e91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Chesterfield Cigarettes &amp; Wrigley Chewing Gum (both from 11/27/1940)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6c52c0e91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6c52c0e91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Chesterfield Cigarettes &amp; Wrigley Chewing Gum (05/07/1941 &amp; 10/23/1940)</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6c52c0e91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6c52c0e91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(12/4/1940 &amp; 11/19/1941)</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56c52c0e91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56c52c0e91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(11/05/1941 issue - Wrigleys Change Packaging &amp; Stockings/silk cotton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133ee264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133ee264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Wrigleys Change Packaging &amp; Stockings/silk cotton - 09/24/1941</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133ee2648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133ee264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Wrigleys Change Packaging &amp; Stockings/silk cotton - 10/08/1941</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68000"/>
          </a:blip>
          <a:srcRect b="51198"/>
          <a:stretch/>
        </p:blipFill>
        <p:spPr>
          <a:xfrm>
            <a:off x="0" y="-532007"/>
            <a:ext cx="9143998" cy="6189858"/>
          </a:xfrm>
          <a:prstGeom prst="rect">
            <a:avLst/>
          </a:prstGeom>
          <a:noFill/>
          <a:ln>
            <a:noFill/>
          </a:ln>
          <a:effectLst>
            <a:outerShdw blurRad="57150" dist="19050" dir="5400000" algn="bl" rotWithShape="0">
              <a:srgbClr val="000000">
                <a:alpha val="50000"/>
              </a:srgbClr>
            </a:outerShdw>
          </a:effectLst>
        </p:spPr>
      </p:pic>
      <p:sp>
        <p:nvSpPr>
          <p:cNvPr id="55" name="Google Shape;55;p13"/>
          <p:cNvSpPr txBox="1">
            <a:spLocks noGrp="1"/>
          </p:cNvSpPr>
          <p:nvPr>
            <p:ph type="subTitle" idx="1"/>
          </p:nvPr>
        </p:nvSpPr>
        <p:spPr>
          <a:xfrm>
            <a:off x="311700" y="3098500"/>
            <a:ext cx="8520600" cy="1137300"/>
          </a:xfrm>
          <a:prstGeom prst="rect">
            <a:avLst/>
          </a:prstGeom>
          <a:solidFill>
            <a:srgbClr val="424242">
              <a:alpha val="4269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Times New Roman"/>
                <a:ea typeface="Times New Roman"/>
                <a:cs typeface="Times New Roman"/>
                <a:sym typeface="Times New Roman"/>
              </a:rPr>
              <a:t>An exploration of the history of the University of Baltimore through archived publications</a:t>
            </a:r>
            <a:endParaRPr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b="1">
              <a:solidFill>
                <a:srgbClr val="000000"/>
              </a:solidFill>
              <a:latin typeface="Times New Roman"/>
              <a:ea typeface="Times New Roman"/>
              <a:cs typeface="Times New Roman"/>
              <a:sym typeface="Times New Roman"/>
            </a:endParaRPr>
          </a:p>
        </p:txBody>
      </p:sp>
      <p:sp>
        <p:nvSpPr>
          <p:cNvPr id="56" name="Google Shape;56;p13"/>
          <p:cNvSpPr txBox="1"/>
          <p:nvPr/>
        </p:nvSpPr>
        <p:spPr>
          <a:xfrm>
            <a:off x="1368000" y="1572150"/>
            <a:ext cx="6408000" cy="999600"/>
          </a:xfrm>
          <a:prstGeom prst="rect">
            <a:avLst/>
          </a:prstGeom>
          <a:solidFill>
            <a:srgbClr val="424242">
              <a:alpha val="42690"/>
            </a:srgbClr>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200" b="1">
                <a:solidFill>
                  <a:srgbClr val="FFFFFF"/>
                </a:solidFill>
                <a:latin typeface="Times New Roman"/>
                <a:ea typeface="Times New Roman"/>
                <a:cs typeface="Times New Roman"/>
                <a:sym typeface="Times New Roman"/>
              </a:rPr>
              <a:t>WWII and The Baloo  </a:t>
            </a:r>
            <a:endParaRPr sz="5200" b="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3"/>
        <p:cNvGrpSpPr/>
        <p:nvPr/>
      </p:nvGrpSpPr>
      <p:grpSpPr>
        <a:xfrm>
          <a:off x="0" y="0"/>
          <a:ext cx="0" cy="0"/>
          <a:chOff x="0" y="0"/>
          <a:chExt cx="0" cy="0"/>
        </a:xfrm>
      </p:grpSpPr>
      <p:pic>
        <p:nvPicPr>
          <p:cNvPr id="114" name="Google Shape;114;p22"/>
          <p:cNvPicPr preferRelativeResize="0"/>
          <p:nvPr/>
        </p:nvPicPr>
        <p:blipFill rotWithShape="1">
          <a:blip r:embed="rId3">
            <a:alphaModFix/>
          </a:blip>
          <a:srcRect l="38887" t="40277" r="24070" b="30180"/>
          <a:stretch/>
        </p:blipFill>
        <p:spPr>
          <a:xfrm>
            <a:off x="549775" y="301450"/>
            <a:ext cx="3885126" cy="4470452"/>
          </a:xfrm>
          <a:prstGeom prst="rect">
            <a:avLst/>
          </a:prstGeom>
          <a:noFill/>
          <a:ln>
            <a:noFill/>
          </a:ln>
        </p:spPr>
      </p:pic>
      <p:sp>
        <p:nvSpPr>
          <p:cNvPr id="115" name="Google Shape;115;p22"/>
          <p:cNvSpPr txBox="1"/>
          <p:nvPr/>
        </p:nvSpPr>
        <p:spPr>
          <a:xfrm>
            <a:off x="4850275" y="1037200"/>
            <a:ext cx="4056300" cy="434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latin typeface="Times New Roman"/>
                <a:ea typeface="Times New Roman"/>
                <a:cs typeface="Times New Roman"/>
                <a:sym typeface="Times New Roman"/>
              </a:rPr>
              <a:t>“The Grill too had its quota of students who sat by listening as history was being made.”</a:t>
            </a:r>
            <a:endParaRPr sz="3600">
              <a:solidFill>
                <a:srgbClr val="FFFFFF"/>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
        <p:cNvGrpSpPr/>
        <p:nvPr/>
      </p:nvGrpSpPr>
      <p:grpSpPr>
        <a:xfrm>
          <a:off x="0" y="0"/>
          <a:ext cx="0" cy="0"/>
          <a:chOff x="0" y="0"/>
          <a:chExt cx="0" cy="0"/>
        </a:xfrm>
      </p:grpSpPr>
      <p:pic>
        <p:nvPicPr>
          <p:cNvPr id="120" name="Google Shape;120;p23"/>
          <p:cNvPicPr preferRelativeResize="0"/>
          <p:nvPr/>
        </p:nvPicPr>
        <p:blipFill rotWithShape="1">
          <a:blip r:embed="rId3">
            <a:alphaModFix/>
          </a:blip>
          <a:srcRect l="4470" t="24525" r="58022" b="46364"/>
          <a:stretch/>
        </p:blipFill>
        <p:spPr>
          <a:xfrm>
            <a:off x="507400" y="342088"/>
            <a:ext cx="4064601" cy="4459327"/>
          </a:xfrm>
          <a:prstGeom prst="rect">
            <a:avLst/>
          </a:prstGeom>
          <a:noFill/>
          <a:ln>
            <a:noFill/>
          </a:ln>
        </p:spPr>
      </p:pic>
      <p:sp>
        <p:nvSpPr>
          <p:cNvPr id="121" name="Google Shape;121;p23"/>
          <p:cNvSpPr txBox="1"/>
          <p:nvPr/>
        </p:nvSpPr>
        <p:spPr>
          <a:xfrm>
            <a:off x="5070200" y="919200"/>
            <a:ext cx="3689700" cy="30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“Each day another classmate in our midst is taken from his books and given a gun in the Draft Army of the United States.”</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5"/>
        <p:cNvGrpSpPr/>
        <p:nvPr/>
      </p:nvGrpSpPr>
      <p:grpSpPr>
        <a:xfrm>
          <a:off x="0" y="0"/>
          <a:ext cx="0" cy="0"/>
          <a:chOff x="0" y="0"/>
          <a:chExt cx="0" cy="0"/>
        </a:xfrm>
      </p:grpSpPr>
      <p:sp>
        <p:nvSpPr>
          <p:cNvPr id="126" name="Google Shape;126;p24"/>
          <p:cNvSpPr txBox="1"/>
          <p:nvPr/>
        </p:nvSpPr>
        <p:spPr>
          <a:xfrm>
            <a:off x="4232000" y="690600"/>
            <a:ext cx="3689700" cy="30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“Today 75 per cent of the squad has been taken into the Army, hence it is inevitable that the freshmen must be considered as prospective candidates for the 1941 squad.”</a:t>
            </a:r>
            <a:endParaRPr sz="3000">
              <a:solidFill>
                <a:srgbClr val="FFFFFF"/>
              </a:solidFill>
              <a:latin typeface="Times New Roman"/>
              <a:ea typeface="Times New Roman"/>
              <a:cs typeface="Times New Roman"/>
              <a:sym typeface="Times New Roman"/>
            </a:endParaRPr>
          </a:p>
        </p:txBody>
      </p:sp>
      <p:pic>
        <p:nvPicPr>
          <p:cNvPr id="127" name="Google Shape;127;p24"/>
          <p:cNvPicPr preferRelativeResize="0"/>
          <p:nvPr/>
        </p:nvPicPr>
        <p:blipFill rotWithShape="1">
          <a:blip r:embed="rId3">
            <a:alphaModFix/>
          </a:blip>
          <a:srcRect l="1623" t="66790" r="77819" b="5163"/>
          <a:stretch/>
        </p:blipFill>
        <p:spPr>
          <a:xfrm>
            <a:off x="512500" y="276550"/>
            <a:ext cx="2406802" cy="46677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1"/>
        <p:cNvGrpSpPr/>
        <p:nvPr/>
      </p:nvGrpSpPr>
      <p:grpSpPr>
        <a:xfrm>
          <a:off x="0" y="0"/>
          <a:ext cx="0" cy="0"/>
          <a:chOff x="0" y="0"/>
          <a:chExt cx="0" cy="0"/>
        </a:xfrm>
      </p:grpSpPr>
      <p:sp>
        <p:nvSpPr>
          <p:cNvPr id="132" name="Google Shape;132;p25"/>
          <p:cNvSpPr txBox="1"/>
          <p:nvPr/>
        </p:nvSpPr>
        <p:spPr>
          <a:xfrm>
            <a:off x="4232000" y="690600"/>
            <a:ext cx="3689700" cy="30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“It is necessary that the freshman rule will be dropped during this National Emergency, but will be reinstated when things settle down a bit.”</a:t>
            </a:r>
            <a:endParaRPr sz="3000">
              <a:solidFill>
                <a:srgbClr val="FFFFFF"/>
              </a:solidFill>
              <a:latin typeface="Times New Roman"/>
              <a:ea typeface="Times New Roman"/>
              <a:cs typeface="Times New Roman"/>
              <a:sym typeface="Times New Roman"/>
            </a:endParaRPr>
          </a:p>
        </p:txBody>
      </p:sp>
      <p:pic>
        <p:nvPicPr>
          <p:cNvPr id="133" name="Google Shape;133;p25"/>
          <p:cNvPicPr preferRelativeResize="0"/>
          <p:nvPr/>
        </p:nvPicPr>
        <p:blipFill rotWithShape="1">
          <a:blip r:embed="rId3">
            <a:alphaModFix/>
          </a:blip>
          <a:srcRect l="1623" t="66790" r="77819" b="5163"/>
          <a:stretch/>
        </p:blipFill>
        <p:spPr>
          <a:xfrm>
            <a:off x="512500" y="276550"/>
            <a:ext cx="2406802" cy="46677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7"/>
        <p:cNvGrpSpPr/>
        <p:nvPr/>
      </p:nvGrpSpPr>
      <p:grpSpPr>
        <a:xfrm>
          <a:off x="0" y="0"/>
          <a:ext cx="0" cy="0"/>
          <a:chOff x="0" y="0"/>
          <a:chExt cx="0" cy="0"/>
        </a:xfrm>
      </p:grpSpPr>
      <p:pic>
        <p:nvPicPr>
          <p:cNvPr id="138" name="Google Shape;138;p26"/>
          <p:cNvPicPr preferRelativeResize="0"/>
          <p:nvPr/>
        </p:nvPicPr>
        <p:blipFill rotWithShape="1">
          <a:blip r:embed="rId3">
            <a:alphaModFix/>
          </a:blip>
          <a:srcRect l="20097" t="64116" r="60936" b="9916"/>
          <a:stretch/>
        </p:blipFill>
        <p:spPr>
          <a:xfrm>
            <a:off x="754575" y="150150"/>
            <a:ext cx="2495225" cy="4837375"/>
          </a:xfrm>
          <a:prstGeom prst="rect">
            <a:avLst/>
          </a:prstGeom>
          <a:noFill/>
          <a:ln>
            <a:noFill/>
          </a:ln>
        </p:spPr>
      </p:pic>
      <p:pic>
        <p:nvPicPr>
          <p:cNvPr id="139" name="Google Shape;139;p26"/>
          <p:cNvPicPr preferRelativeResize="0"/>
          <p:nvPr/>
        </p:nvPicPr>
        <p:blipFill rotWithShape="1">
          <a:blip r:embed="rId3">
            <a:alphaModFix/>
          </a:blip>
          <a:srcRect l="75542" t="87698" r="5492" b="5562"/>
          <a:stretch/>
        </p:blipFill>
        <p:spPr>
          <a:xfrm>
            <a:off x="3584850" y="226350"/>
            <a:ext cx="3254251" cy="1637100"/>
          </a:xfrm>
          <a:prstGeom prst="rect">
            <a:avLst/>
          </a:prstGeom>
          <a:noFill/>
          <a:ln>
            <a:noFill/>
          </a:ln>
        </p:spPr>
      </p:pic>
      <p:sp>
        <p:nvSpPr>
          <p:cNvPr id="140" name="Google Shape;140;p26"/>
          <p:cNvSpPr txBox="1"/>
          <p:nvPr/>
        </p:nvSpPr>
        <p:spPr>
          <a:xfrm>
            <a:off x="3640775" y="2256675"/>
            <a:ext cx="5339100" cy="12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Times New Roman"/>
                <a:ea typeface="Times New Roman"/>
                <a:cs typeface="Times New Roman"/>
                <a:sym typeface="Times New Roman"/>
              </a:rPr>
              <a:t>“Several openings still remain on the 1941-1942 Maroon Bee.”</a:t>
            </a:r>
            <a:endParaRPr sz="2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2400">
                <a:solidFill>
                  <a:srgbClr val="FFFFFF"/>
                </a:solidFill>
                <a:latin typeface="Times New Roman"/>
                <a:ea typeface="Times New Roman"/>
                <a:cs typeface="Times New Roman"/>
                <a:sym typeface="Times New Roman"/>
              </a:rPr>
              <a:t>“All students, day or night, that wish to write, vist the Publications Office for an assignment.”</a:t>
            </a:r>
            <a:endParaRPr sz="2400">
              <a:solidFill>
                <a:srgbClr val="FFFFFF"/>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4"/>
        <p:cNvGrpSpPr/>
        <p:nvPr/>
      </p:nvGrpSpPr>
      <p:grpSpPr>
        <a:xfrm>
          <a:off x="0" y="0"/>
          <a:ext cx="0" cy="0"/>
          <a:chOff x="0" y="0"/>
          <a:chExt cx="0" cy="0"/>
        </a:xfrm>
      </p:grpSpPr>
      <p:sp>
        <p:nvSpPr>
          <p:cNvPr id="145" name="Google Shape;145;p27"/>
          <p:cNvSpPr txBox="1"/>
          <p:nvPr/>
        </p:nvSpPr>
        <p:spPr>
          <a:xfrm>
            <a:off x="1725150" y="288875"/>
            <a:ext cx="5693700" cy="97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4800">
                <a:solidFill>
                  <a:schemeClr val="lt1"/>
                </a:solidFill>
                <a:latin typeface="Times New Roman"/>
                <a:ea typeface="Times New Roman"/>
                <a:cs typeface="Times New Roman"/>
                <a:sym typeface="Times New Roman"/>
              </a:rPr>
              <a:t>The Lend-Lease Bill</a:t>
            </a:r>
            <a:endParaRPr sz="4800">
              <a:solidFill>
                <a:schemeClr val="lt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146" name="Google Shape;146;p27"/>
          <p:cNvPicPr preferRelativeResize="0"/>
          <p:nvPr/>
        </p:nvPicPr>
        <p:blipFill>
          <a:blip r:embed="rId3">
            <a:alphaModFix/>
          </a:blip>
          <a:stretch>
            <a:fillRect/>
          </a:stretch>
        </p:blipFill>
        <p:spPr>
          <a:xfrm>
            <a:off x="2022975" y="1513925"/>
            <a:ext cx="5098050" cy="307427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0"/>
        <p:cNvGrpSpPr/>
        <p:nvPr/>
      </p:nvGrpSpPr>
      <p:grpSpPr>
        <a:xfrm>
          <a:off x="0" y="0"/>
          <a:ext cx="0" cy="0"/>
          <a:chOff x="0" y="0"/>
          <a:chExt cx="0" cy="0"/>
        </a:xfrm>
      </p:grpSpPr>
      <p:pic>
        <p:nvPicPr>
          <p:cNvPr id="151" name="Google Shape;151;p28"/>
          <p:cNvPicPr preferRelativeResize="0"/>
          <p:nvPr/>
        </p:nvPicPr>
        <p:blipFill rotWithShape="1">
          <a:blip r:embed="rId3">
            <a:alphaModFix/>
          </a:blip>
          <a:srcRect l="22429" t="15734" r="58334" b="55074"/>
          <a:stretch/>
        </p:blipFill>
        <p:spPr>
          <a:xfrm>
            <a:off x="612175" y="164875"/>
            <a:ext cx="2252801" cy="4813401"/>
          </a:xfrm>
          <a:prstGeom prst="rect">
            <a:avLst/>
          </a:prstGeom>
          <a:noFill/>
          <a:ln>
            <a:noFill/>
          </a:ln>
        </p:spPr>
      </p:pic>
      <p:sp>
        <p:nvSpPr>
          <p:cNvPr id="152" name="Google Shape;152;p28"/>
          <p:cNvSpPr txBox="1"/>
          <p:nvPr/>
        </p:nvSpPr>
        <p:spPr>
          <a:xfrm>
            <a:off x="3501950" y="595100"/>
            <a:ext cx="4955400" cy="3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“Few bills in U.S. History have accomplished as much as this one already has. For not only has the Lease-Lend Bill enabled the President to ship supplies to England gratis, but it has affected the American public even more directly.”</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6"/>
        <p:cNvGrpSpPr/>
        <p:nvPr/>
      </p:nvGrpSpPr>
      <p:grpSpPr>
        <a:xfrm>
          <a:off x="0" y="0"/>
          <a:ext cx="0" cy="0"/>
          <a:chOff x="0" y="0"/>
          <a:chExt cx="0" cy="0"/>
        </a:xfrm>
      </p:grpSpPr>
      <p:pic>
        <p:nvPicPr>
          <p:cNvPr id="157" name="Google Shape;157;p29"/>
          <p:cNvPicPr preferRelativeResize="0"/>
          <p:nvPr/>
        </p:nvPicPr>
        <p:blipFill rotWithShape="1">
          <a:blip r:embed="rId3">
            <a:alphaModFix/>
          </a:blip>
          <a:srcRect l="22429" t="15734" r="58334" b="55074"/>
          <a:stretch/>
        </p:blipFill>
        <p:spPr>
          <a:xfrm>
            <a:off x="612175" y="164875"/>
            <a:ext cx="2252801" cy="4813401"/>
          </a:xfrm>
          <a:prstGeom prst="rect">
            <a:avLst/>
          </a:prstGeom>
          <a:noFill/>
          <a:ln>
            <a:noFill/>
          </a:ln>
        </p:spPr>
      </p:pic>
      <p:sp>
        <p:nvSpPr>
          <p:cNvPr id="158" name="Google Shape;158;p29"/>
          <p:cNvSpPr txBox="1"/>
          <p:nvPr/>
        </p:nvSpPr>
        <p:spPr>
          <a:xfrm>
            <a:off x="3501950" y="595100"/>
            <a:ext cx="4955400" cy="391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“For the first time since 1918 the United States was awakened to the facts of life. She was told that she is a world power and can’t get around it.”</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2"/>
        <p:cNvGrpSpPr/>
        <p:nvPr/>
      </p:nvGrpSpPr>
      <p:grpSpPr>
        <a:xfrm>
          <a:off x="0" y="0"/>
          <a:ext cx="0" cy="0"/>
          <a:chOff x="0" y="0"/>
          <a:chExt cx="0" cy="0"/>
        </a:xfrm>
      </p:grpSpPr>
      <p:pic>
        <p:nvPicPr>
          <p:cNvPr id="163" name="Google Shape;163;p30"/>
          <p:cNvPicPr preferRelativeResize="0"/>
          <p:nvPr/>
        </p:nvPicPr>
        <p:blipFill>
          <a:blip r:embed="rId3">
            <a:alphaModFix/>
          </a:blip>
          <a:stretch>
            <a:fillRect/>
          </a:stretch>
        </p:blipFill>
        <p:spPr>
          <a:xfrm>
            <a:off x="3573200" y="668363"/>
            <a:ext cx="5053251" cy="3806776"/>
          </a:xfrm>
          <a:prstGeom prst="rect">
            <a:avLst/>
          </a:prstGeom>
          <a:noFill/>
          <a:ln>
            <a:noFill/>
          </a:ln>
        </p:spPr>
      </p:pic>
      <p:sp>
        <p:nvSpPr>
          <p:cNvPr id="164" name="Google Shape;164;p30"/>
          <p:cNvSpPr txBox="1"/>
          <p:nvPr/>
        </p:nvSpPr>
        <p:spPr>
          <a:xfrm>
            <a:off x="433400" y="873225"/>
            <a:ext cx="3139800" cy="190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FFFFFF"/>
                </a:solidFill>
                <a:latin typeface="Times New Roman"/>
                <a:ea typeface="Times New Roman"/>
                <a:cs typeface="Times New Roman"/>
                <a:sym typeface="Times New Roman"/>
              </a:rPr>
              <a:t>Charles Lindbergh</a:t>
            </a:r>
            <a:endParaRPr sz="4800">
              <a:solidFill>
                <a:srgbClr val="FFFFFF"/>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8"/>
        <p:cNvGrpSpPr/>
        <p:nvPr/>
      </p:nvGrpSpPr>
      <p:grpSpPr>
        <a:xfrm>
          <a:off x="0" y="0"/>
          <a:ext cx="0" cy="0"/>
          <a:chOff x="0" y="0"/>
          <a:chExt cx="0" cy="0"/>
        </a:xfrm>
      </p:grpSpPr>
      <p:pic>
        <p:nvPicPr>
          <p:cNvPr id="169" name="Google Shape;169;p31"/>
          <p:cNvPicPr preferRelativeResize="0"/>
          <p:nvPr/>
        </p:nvPicPr>
        <p:blipFill rotWithShape="1">
          <a:blip r:embed="rId3">
            <a:alphaModFix/>
          </a:blip>
          <a:srcRect l="41126" t="5914" r="21288" b="72482"/>
          <a:stretch/>
        </p:blipFill>
        <p:spPr>
          <a:xfrm>
            <a:off x="1738100" y="267125"/>
            <a:ext cx="5627425" cy="4528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0"/>
        <p:cNvGrpSpPr/>
        <p:nvPr/>
      </p:nvGrpSpPr>
      <p:grpSpPr>
        <a:xfrm>
          <a:off x="0" y="0"/>
          <a:ext cx="0" cy="0"/>
          <a:chOff x="0" y="0"/>
          <a:chExt cx="0" cy="0"/>
        </a:xfrm>
      </p:grpSpPr>
      <p:sp>
        <p:nvSpPr>
          <p:cNvPr id="61" name="Google Shape;61;p14"/>
          <p:cNvSpPr txBox="1"/>
          <p:nvPr/>
        </p:nvSpPr>
        <p:spPr>
          <a:xfrm>
            <a:off x="4905575" y="1005300"/>
            <a:ext cx="3750600" cy="273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FFFFFF"/>
                </a:solidFill>
                <a:latin typeface="Times New Roman"/>
                <a:ea typeface="Times New Roman"/>
                <a:cs typeface="Times New Roman"/>
                <a:sym typeface="Times New Roman"/>
              </a:rPr>
              <a:t>Irvin Hillman</a:t>
            </a:r>
            <a:endParaRPr sz="480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endParaRPr sz="480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 sz="4800">
                <a:solidFill>
                  <a:srgbClr val="FFFFFF"/>
                </a:solidFill>
                <a:latin typeface="Times New Roman"/>
                <a:ea typeface="Times New Roman"/>
                <a:cs typeface="Times New Roman"/>
                <a:sym typeface="Times New Roman"/>
              </a:rPr>
              <a:t>“Czar of the publications”</a:t>
            </a:r>
            <a:endParaRPr sz="4800">
              <a:solidFill>
                <a:srgbClr val="FFFFFF"/>
              </a:solidFill>
              <a:latin typeface="Times New Roman"/>
              <a:ea typeface="Times New Roman"/>
              <a:cs typeface="Times New Roman"/>
              <a:sym typeface="Times New Roman"/>
            </a:endParaRPr>
          </a:p>
        </p:txBody>
      </p:sp>
      <p:pic>
        <p:nvPicPr>
          <p:cNvPr id="62" name="Google Shape;62;p14"/>
          <p:cNvPicPr preferRelativeResize="0"/>
          <p:nvPr/>
        </p:nvPicPr>
        <p:blipFill rotWithShape="1">
          <a:blip r:embed="rId3">
            <a:alphaModFix/>
          </a:blip>
          <a:srcRect l="75425" t="75382"/>
          <a:stretch/>
        </p:blipFill>
        <p:spPr>
          <a:xfrm>
            <a:off x="1087360" y="771498"/>
            <a:ext cx="2537743" cy="34510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3"/>
        <p:cNvGrpSpPr/>
        <p:nvPr/>
      </p:nvGrpSpPr>
      <p:grpSpPr>
        <a:xfrm>
          <a:off x="0" y="0"/>
          <a:ext cx="0" cy="0"/>
          <a:chOff x="0" y="0"/>
          <a:chExt cx="0" cy="0"/>
        </a:xfrm>
      </p:grpSpPr>
      <p:pic>
        <p:nvPicPr>
          <p:cNvPr id="174" name="Google Shape;174;p32"/>
          <p:cNvPicPr preferRelativeResize="0"/>
          <p:nvPr/>
        </p:nvPicPr>
        <p:blipFill rotWithShape="1">
          <a:blip r:embed="rId3">
            <a:alphaModFix/>
          </a:blip>
          <a:srcRect t="40527" r="58067" b="26904"/>
          <a:stretch/>
        </p:blipFill>
        <p:spPr>
          <a:xfrm>
            <a:off x="152400" y="115475"/>
            <a:ext cx="4331375" cy="4832547"/>
          </a:xfrm>
          <a:prstGeom prst="rect">
            <a:avLst/>
          </a:prstGeom>
          <a:noFill/>
          <a:ln>
            <a:noFill/>
          </a:ln>
        </p:spPr>
      </p:pic>
      <p:sp>
        <p:nvSpPr>
          <p:cNvPr id="175" name="Google Shape;175;p32"/>
          <p:cNvSpPr txBox="1"/>
          <p:nvPr/>
        </p:nvSpPr>
        <p:spPr>
          <a:xfrm>
            <a:off x="4776975" y="424700"/>
            <a:ext cx="3921900" cy="39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“A war economy means more than a huge army and a navy of gargantuan proportions. If economic chaos and social degeneracy is to be prevented, America needs trained and educated men.”</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9"/>
        <p:cNvGrpSpPr/>
        <p:nvPr/>
      </p:nvGrpSpPr>
      <p:grpSpPr>
        <a:xfrm>
          <a:off x="0" y="0"/>
          <a:ext cx="0" cy="0"/>
          <a:chOff x="0" y="0"/>
          <a:chExt cx="0" cy="0"/>
        </a:xfrm>
      </p:grpSpPr>
      <p:pic>
        <p:nvPicPr>
          <p:cNvPr id="180" name="Google Shape;180;p33"/>
          <p:cNvPicPr preferRelativeResize="0"/>
          <p:nvPr/>
        </p:nvPicPr>
        <p:blipFill rotWithShape="1">
          <a:blip r:embed="rId3">
            <a:alphaModFix/>
          </a:blip>
          <a:srcRect l="41168" t="4006" r="39111" b="58828"/>
          <a:stretch/>
        </p:blipFill>
        <p:spPr>
          <a:xfrm>
            <a:off x="640100" y="204800"/>
            <a:ext cx="1760302" cy="4695572"/>
          </a:xfrm>
          <a:prstGeom prst="rect">
            <a:avLst/>
          </a:prstGeom>
          <a:noFill/>
          <a:ln>
            <a:noFill/>
          </a:ln>
        </p:spPr>
      </p:pic>
      <p:sp>
        <p:nvSpPr>
          <p:cNvPr id="181" name="Google Shape;181;p33"/>
          <p:cNvSpPr txBox="1"/>
          <p:nvPr/>
        </p:nvSpPr>
        <p:spPr>
          <a:xfrm>
            <a:off x="2858850" y="1439100"/>
            <a:ext cx="5852100" cy="21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“What do you think of making it compulsory for the physically fit to donate their blood to the Red Cross Blood Banks?”</a:t>
            </a:r>
            <a:endParaRPr sz="30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5"/>
        <p:cNvGrpSpPr/>
        <p:nvPr/>
      </p:nvGrpSpPr>
      <p:grpSpPr>
        <a:xfrm>
          <a:off x="0" y="0"/>
          <a:ext cx="0" cy="0"/>
          <a:chOff x="0" y="0"/>
          <a:chExt cx="0" cy="0"/>
        </a:xfrm>
      </p:grpSpPr>
      <p:pic>
        <p:nvPicPr>
          <p:cNvPr id="186" name="Google Shape;186;p34"/>
          <p:cNvPicPr preferRelativeResize="0"/>
          <p:nvPr/>
        </p:nvPicPr>
        <p:blipFill rotWithShape="1">
          <a:blip r:embed="rId3">
            <a:alphaModFix/>
          </a:blip>
          <a:srcRect l="20073" t="22605" r="43778" b="49999"/>
          <a:stretch/>
        </p:blipFill>
        <p:spPr>
          <a:xfrm>
            <a:off x="524850" y="335500"/>
            <a:ext cx="4122226" cy="4472499"/>
          </a:xfrm>
          <a:prstGeom prst="rect">
            <a:avLst/>
          </a:prstGeom>
          <a:noFill/>
          <a:ln>
            <a:noFill/>
          </a:ln>
        </p:spPr>
      </p:pic>
      <p:sp>
        <p:nvSpPr>
          <p:cNvPr id="187" name="Google Shape;187;p34"/>
          <p:cNvSpPr txBox="1"/>
          <p:nvPr/>
        </p:nvSpPr>
        <p:spPr>
          <a:xfrm>
            <a:off x="4905575" y="1005300"/>
            <a:ext cx="3750600" cy="273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FFFFFF"/>
                </a:solidFill>
                <a:latin typeface="Times New Roman"/>
                <a:ea typeface="Times New Roman"/>
                <a:cs typeface="Times New Roman"/>
                <a:sym typeface="Times New Roman"/>
              </a:rPr>
              <a:t>Irvin Hillman</a:t>
            </a:r>
            <a:endParaRPr sz="480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endParaRPr sz="480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r>
              <a:rPr lang="en" sz="4800">
                <a:solidFill>
                  <a:srgbClr val="FFFFFF"/>
                </a:solidFill>
                <a:latin typeface="Times New Roman"/>
                <a:ea typeface="Times New Roman"/>
                <a:cs typeface="Times New Roman"/>
                <a:sym typeface="Times New Roman"/>
              </a:rPr>
              <a:t>1921-1942</a:t>
            </a:r>
            <a:endParaRPr sz="480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endParaRPr sz="4800">
              <a:solidFill>
                <a:srgbClr val="FFFFFF"/>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1"/>
        <p:cNvGrpSpPr/>
        <p:nvPr/>
      </p:nvGrpSpPr>
      <p:grpSpPr>
        <a:xfrm>
          <a:off x="0" y="0"/>
          <a:ext cx="0" cy="0"/>
          <a:chOff x="0" y="0"/>
          <a:chExt cx="0" cy="0"/>
        </a:xfrm>
      </p:grpSpPr>
      <p:pic>
        <p:nvPicPr>
          <p:cNvPr id="192" name="Google Shape;192;p35"/>
          <p:cNvPicPr preferRelativeResize="0"/>
          <p:nvPr/>
        </p:nvPicPr>
        <p:blipFill rotWithShape="1">
          <a:blip r:embed="rId3">
            <a:alphaModFix/>
          </a:blip>
          <a:srcRect l="22806" t="18568" r="16521" b="22856"/>
          <a:stretch/>
        </p:blipFill>
        <p:spPr>
          <a:xfrm>
            <a:off x="431775" y="364900"/>
            <a:ext cx="3384750" cy="4436526"/>
          </a:xfrm>
          <a:prstGeom prst="rect">
            <a:avLst/>
          </a:prstGeom>
          <a:noFill/>
          <a:ln>
            <a:noFill/>
          </a:ln>
        </p:spPr>
      </p:pic>
      <p:sp>
        <p:nvSpPr>
          <p:cNvPr id="193" name="Google Shape;193;p35"/>
          <p:cNvSpPr txBox="1"/>
          <p:nvPr/>
        </p:nvSpPr>
        <p:spPr>
          <a:xfrm>
            <a:off x="4331375" y="936575"/>
            <a:ext cx="4361700" cy="324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Times New Roman"/>
                <a:ea typeface="Times New Roman"/>
                <a:cs typeface="Times New Roman"/>
                <a:sym typeface="Times New Roman"/>
              </a:rPr>
              <a:t>“We, the graduates of the University of Baltimore...hereby dedicate this, our yearbook, THE REPORTER, to those of our number who now sleep in the graves dotting this world in order that we might reach this pinnacle of achievement in life.”</a:t>
            </a:r>
            <a:endParaRPr sz="2400">
              <a:solidFill>
                <a:srgbClr val="FFFFFF"/>
              </a:solidFill>
              <a:latin typeface="Times New Roman"/>
              <a:ea typeface="Times New Roman"/>
              <a:cs typeface="Times New Roman"/>
              <a:sym typeface="Times New Roman"/>
            </a:endParaRPr>
          </a:p>
        </p:txBody>
      </p:sp>
      <p:sp>
        <p:nvSpPr>
          <p:cNvPr id="194" name="Google Shape;194;p35"/>
          <p:cNvSpPr txBox="1"/>
          <p:nvPr/>
        </p:nvSpPr>
        <p:spPr>
          <a:xfrm>
            <a:off x="8609600" y="1349425"/>
            <a:ext cx="73383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8"/>
        <p:cNvGrpSpPr/>
        <p:nvPr/>
      </p:nvGrpSpPr>
      <p:grpSpPr>
        <a:xfrm>
          <a:off x="0" y="0"/>
          <a:ext cx="0" cy="0"/>
          <a:chOff x="0" y="0"/>
          <a:chExt cx="0" cy="0"/>
        </a:xfrm>
      </p:grpSpPr>
      <p:sp>
        <p:nvSpPr>
          <p:cNvPr id="199" name="Google Shape;199;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00" name="Google Shape;200;p36"/>
          <p:cNvPicPr preferRelativeResize="0"/>
          <p:nvPr/>
        </p:nvPicPr>
        <p:blipFill rotWithShape="1">
          <a:blip r:embed="rId3">
            <a:alphaModFix/>
          </a:blip>
          <a:srcRect l="1910" t="2731" r="10037" b="5919"/>
          <a:stretch/>
        </p:blipFill>
        <p:spPr>
          <a:xfrm>
            <a:off x="2745987" y="0"/>
            <a:ext cx="3652037"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4"/>
        <p:cNvGrpSpPr/>
        <p:nvPr/>
      </p:nvGrpSpPr>
      <p:grpSpPr>
        <a:xfrm>
          <a:off x="0" y="0"/>
          <a:ext cx="0" cy="0"/>
          <a:chOff x="0" y="0"/>
          <a:chExt cx="0" cy="0"/>
        </a:xfrm>
      </p:grpSpPr>
      <p:sp>
        <p:nvSpPr>
          <p:cNvPr id="205" name="Google Shape;205;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06" name="Google Shape;206;p37"/>
          <p:cNvPicPr preferRelativeResize="0"/>
          <p:nvPr/>
        </p:nvPicPr>
        <p:blipFill rotWithShape="1">
          <a:blip r:embed="rId3">
            <a:alphaModFix/>
          </a:blip>
          <a:srcRect l="58576" t="58846"/>
          <a:stretch/>
        </p:blipFill>
        <p:spPr>
          <a:xfrm>
            <a:off x="2715974" y="412125"/>
            <a:ext cx="3205249" cy="43192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0"/>
        <p:cNvGrpSpPr/>
        <p:nvPr/>
      </p:nvGrpSpPr>
      <p:grpSpPr>
        <a:xfrm>
          <a:off x="0" y="0"/>
          <a:ext cx="0" cy="0"/>
          <a:chOff x="0" y="0"/>
          <a:chExt cx="0" cy="0"/>
        </a:xfrm>
      </p:grpSpPr>
      <p:sp>
        <p:nvSpPr>
          <p:cNvPr id="211" name="Google Shape;211;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FFFFF"/>
                </a:solidFill>
                <a:latin typeface="Times New Roman"/>
                <a:ea typeface="Times New Roman"/>
                <a:cs typeface="Times New Roman"/>
                <a:sym typeface="Times New Roman"/>
              </a:rPr>
              <a:t>Acknowledgements</a:t>
            </a:r>
            <a:endParaRPr sz="3000">
              <a:solidFill>
                <a:srgbClr val="FFFFFF"/>
              </a:solidFill>
              <a:latin typeface="Times New Roman"/>
              <a:ea typeface="Times New Roman"/>
              <a:cs typeface="Times New Roman"/>
              <a:sym typeface="Times New Roman"/>
            </a:endParaRPr>
          </a:p>
        </p:txBody>
      </p:sp>
      <p:sp>
        <p:nvSpPr>
          <p:cNvPr id="212" name="Google Shape;212;p38"/>
          <p:cNvSpPr txBox="1">
            <a:spLocks noGrp="1"/>
          </p:cNvSpPr>
          <p:nvPr>
            <p:ph type="body" idx="1"/>
          </p:nvPr>
        </p:nvSpPr>
        <p:spPr>
          <a:xfrm>
            <a:off x="311700" y="2219275"/>
            <a:ext cx="85206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3000">
                <a:solidFill>
                  <a:srgbClr val="FFFFFF"/>
                </a:solidFill>
                <a:latin typeface="Times New Roman"/>
                <a:ea typeface="Times New Roman"/>
                <a:cs typeface="Times New Roman"/>
                <a:sym typeface="Times New Roman"/>
              </a:rPr>
              <a:t>Thank you to Professor Nix and the University of Baltimore Special Collections</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6"/>
        <p:cNvGrpSpPr/>
        <p:nvPr/>
      </p:nvGrpSpPr>
      <p:grpSpPr>
        <a:xfrm>
          <a:off x="0" y="0"/>
          <a:ext cx="0" cy="0"/>
          <a:chOff x="0" y="0"/>
          <a:chExt cx="0" cy="0"/>
        </a:xfrm>
      </p:grpSpPr>
      <p:pic>
        <p:nvPicPr>
          <p:cNvPr id="67" name="Google Shape;67;p15"/>
          <p:cNvPicPr preferRelativeResize="0"/>
          <p:nvPr/>
        </p:nvPicPr>
        <p:blipFill rotWithShape="1">
          <a:blip r:embed="rId3">
            <a:alphaModFix/>
          </a:blip>
          <a:srcRect l="3035" t="5230" r="58922" b="59214"/>
          <a:stretch/>
        </p:blipFill>
        <p:spPr>
          <a:xfrm>
            <a:off x="360100" y="314750"/>
            <a:ext cx="3457502" cy="4479026"/>
          </a:xfrm>
          <a:prstGeom prst="rect">
            <a:avLst/>
          </a:prstGeom>
          <a:noFill/>
          <a:ln>
            <a:noFill/>
          </a:ln>
        </p:spPr>
      </p:pic>
      <p:sp>
        <p:nvSpPr>
          <p:cNvPr id="68" name="Google Shape;68;p15"/>
          <p:cNvSpPr txBox="1"/>
          <p:nvPr/>
        </p:nvSpPr>
        <p:spPr>
          <a:xfrm>
            <a:off x="4285400" y="302550"/>
            <a:ext cx="4569300" cy="44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“Still the Baloo madhouse continues in its incessant babbling of meaningless jumble. A typical few moments:”</a:t>
            </a:r>
            <a:endParaRPr sz="30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30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“...Another ten minutes of Baloo Office chatter has been inscribed for history.”</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74" name="Google Shape;74;p16"/>
          <p:cNvPicPr preferRelativeResize="0"/>
          <p:nvPr/>
        </p:nvPicPr>
        <p:blipFill rotWithShape="1">
          <a:blip r:embed="rId3">
            <a:alphaModFix/>
          </a:blip>
          <a:srcRect l="42339" t="35394" r="5194" b="3263"/>
          <a:stretch/>
        </p:blipFill>
        <p:spPr>
          <a:xfrm>
            <a:off x="1073700" y="174450"/>
            <a:ext cx="2871802" cy="4783777"/>
          </a:xfrm>
          <a:prstGeom prst="rect">
            <a:avLst/>
          </a:prstGeom>
          <a:noFill/>
          <a:ln>
            <a:noFill/>
          </a:ln>
        </p:spPr>
      </p:pic>
      <p:pic>
        <p:nvPicPr>
          <p:cNvPr id="75" name="Google Shape;75;p16"/>
          <p:cNvPicPr preferRelativeResize="0"/>
          <p:nvPr/>
        </p:nvPicPr>
        <p:blipFill rotWithShape="1">
          <a:blip r:embed="rId3">
            <a:alphaModFix/>
          </a:blip>
          <a:srcRect l="5364" t="46465" r="60091" b="3082"/>
          <a:stretch/>
        </p:blipFill>
        <p:spPr>
          <a:xfrm>
            <a:off x="5535275" y="174450"/>
            <a:ext cx="2299030" cy="47837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9"/>
        <p:cNvGrpSpPr/>
        <p:nvPr/>
      </p:nvGrpSpPr>
      <p:grpSpPr>
        <a:xfrm>
          <a:off x="0" y="0"/>
          <a:ext cx="0" cy="0"/>
          <a:chOff x="0" y="0"/>
          <a:chExt cx="0" cy="0"/>
        </a:xfrm>
      </p:grpSpPr>
      <p:pic>
        <p:nvPicPr>
          <p:cNvPr id="80" name="Google Shape;80;p17"/>
          <p:cNvPicPr preferRelativeResize="0"/>
          <p:nvPr/>
        </p:nvPicPr>
        <p:blipFill rotWithShape="1">
          <a:blip r:embed="rId3">
            <a:alphaModFix/>
          </a:blip>
          <a:srcRect l="4574" t="43618" r="61056" b="5144"/>
          <a:stretch/>
        </p:blipFill>
        <p:spPr>
          <a:xfrm>
            <a:off x="5637150" y="196200"/>
            <a:ext cx="2255276" cy="4722752"/>
          </a:xfrm>
          <a:prstGeom prst="rect">
            <a:avLst/>
          </a:prstGeom>
          <a:noFill/>
          <a:ln>
            <a:noFill/>
          </a:ln>
        </p:spPr>
      </p:pic>
      <p:pic>
        <p:nvPicPr>
          <p:cNvPr id="81" name="Google Shape;81;p17"/>
          <p:cNvPicPr preferRelativeResize="0"/>
          <p:nvPr/>
        </p:nvPicPr>
        <p:blipFill rotWithShape="1">
          <a:blip r:embed="rId4">
            <a:alphaModFix/>
          </a:blip>
          <a:srcRect l="40516" t="33179" r="2778" b="5444"/>
          <a:stretch/>
        </p:blipFill>
        <p:spPr>
          <a:xfrm>
            <a:off x="993225" y="196200"/>
            <a:ext cx="3098084" cy="4722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87" name="Google Shape;87;p18"/>
          <p:cNvPicPr preferRelativeResize="0"/>
          <p:nvPr/>
        </p:nvPicPr>
        <p:blipFill rotWithShape="1">
          <a:blip r:embed="rId3">
            <a:alphaModFix/>
          </a:blip>
          <a:srcRect l="40525" t="3495" b="32488"/>
          <a:stretch/>
        </p:blipFill>
        <p:spPr>
          <a:xfrm>
            <a:off x="913750" y="158675"/>
            <a:ext cx="3172624" cy="4826147"/>
          </a:xfrm>
          <a:prstGeom prst="rect">
            <a:avLst/>
          </a:prstGeom>
          <a:noFill/>
          <a:ln>
            <a:noFill/>
          </a:ln>
        </p:spPr>
      </p:pic>
      <p:pic>
        <p:nvPicPr>
          <p:cNvPr id="88" name="Google Shape;88;p18"/>
          <p:cNvPicPr preferRelativeResize="0"/>
          <p:nvPr/>
        </p:nvPicPr>
        <p:blipFill rotWithShape="1">
          <a:blip r:embed="rId4">
            <a:alphaModFix/>
          </a:blip>
          <a:srcRect l="56243" t="41964" b="162"/>
          <a:stretch/>
        </p:blipFill>
        <p:spPr>
          <a:xfrm>
            <a:off x="5187163" y="158675"/>
            <a:ext cx="2610907" cy="4826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94" name="Google Shape;94;p19"/>
          <p:cNvPicPr preferRelativeResize="0"/>
          <p:nvPr/>
        </p:nvPicPr>
        <p:blipFill rotWithShape="1">
          <a:blip r:embed="rId3">
            <a:alphaModFix/>
          </a:blip>
          <a:srcRect l="4189" t="65052" r="58440" b="5916"/>
          <a:stretch/>
        </p:blipFill>
        <p:spPr>
          <a:xfrm>
            <a:off x="315800" y="307550"/>
            <a:ext cx="4126800" cy="4527628"/>
          </a:xfrm>
          <a:prstGeom prst="rect">
            <a:avLst/>
          </a:prstGeom>
          <a:noFill/>
          <a:ln>
            <a:noFill/>
          </a:ln>
        </p:spPr>
      </p:pic>
      <p:sp>
        <p:nvSpPr>
          <p:cNvPr id="95" name="Google Shape;95;p19"/>
          <p:cNvSpPr txBox="1"/>
          <p:nvPr/>
        </p:nvSpPr>
        <p:spPr>
          <a:xfrm>
            <a:off x="4822950" y="993250"/>
            <a:ext cx="3995100" cy="30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“There are, this manufacturer explains, many good substitutes for wrappers, but there are no substitutes for aluminum in airplanes.”</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1" name="Google Shape;101;p20"/>
          <p:cNvPicPr preferRelativeResize="0"/>
          <p:nvPr/>
        </p:nvPicPr>
        <p:blipFill rotWithShape="1">
          <a:blip r:embed="rId3">
            <a:alphaModFix/>
          </a:blip>
          <a:srcRect l="39353" t="65963" r="22912" b="6583"/>
          <a:stretch/>
        </p:blipFill>
        <p:spPr>
          <a:xfrm>
            <a:off x="219900" y="445025"/>
            <a:ext cx="4227198" cy="4377922"/>
          </a:xfrm>
          <a:prstGeom prst="rect">
            <a:avLst/>
          </a:prstGeom>
          <a:noFill/>
          <a:ln>
            <a:noFill/>
          </a:ln>
        </p:spPr>
      </p:pic>
      <p:sp>
        <p:nvSpPr>
          <p:cNvPr id="102" name="Google Shape;102;p20"/>
          <p:cNvSpPr txBox="1"/>
          <p:nvPr/>
        </p:nvSpPr>
        <p:spPr>
          <a:xfrm>
            <a:off x="4917800" y="787700"/>
            <a:ext cx="3677400" cy="38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“[The] purpose of the club is to convince campus women that this army needs parachutes worse than girls need silk stockings.”</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08" name="Google Shape;108;p21"/>
          <p:cNvPicPr preferRelativeResize="0"/>
          <p:nvPr/>
        </p:nvPicPr>
        <p:blipFill rotWithShape="1">
          <a:blip r:embed="rId3">
            <a:alphaModFix/>
          </a:blip>
          <a:srcRect l="75436" t="36681" b="25545"/>
          <a:stretch/>
        </p:blipFill>
        <p:spPr>
          <a:xfrm>
            <a:off x="509975" y="193675"/>
            <a:ext cx="2165623" cy="4720877"/>
          </a:xfrm>
          <a:prstGeom prst="rect">
            <a:avLst/>
          </a:prstGeom>
          <a:noFill/>
          <a:ln>
            <a:noFill/>
          </a:ln>
        </p:spPr>
      </p:pic>
      <p:sp>
        <p:nvSpPr>
          <p:cNvPr id="109" name="Google Shape;109;p21"/>
          <p:cNvSpPr txBox="1"/>
          <p:nvPr/>
        </p:nvSpPr>
        <p:spPr>
          <a:xfrm>
            <a:off x="3726300" y="635300"/>
            <a:ext cx="4679100" cy="378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“Red, white, and blue cotton stockings are the ‘rage’ in the eastern collegiate set.”</a:t>
            </a:r>
            <a:endParaRPr sz="30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300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3000">
                <a:solidFill>
                  <a:srgbClr val="FFFFFF"/>
                </a:solidFill>
                <a:latin typeface="Times New Roman"/>
                <a:ea typeface="Times New Roman"/>
                <a:cs typeface="Times New Roman"/>
                <a:sym typeface="Times New Roman"/>
              </a:rPr>
              <a:t>“America needs the silk that American women put on their legs.”</a:t>
            </a:r>
            <a:endParaRPr sz="3000">
              <a:solidFill>
                <a:srgbClr val="FFFFFF"/>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688</Words>
  <Application>Microsoft Office PowerPoint</Application>
  <PresentationFormat>On-screen Show (16:9)</PresentationFormat>
  <Paragraphs>55</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Sydnie Byrd</dc:creator>
  <cp:lastModifiedBy>Sydnie Byrd</cp:lastModifiedBy>
  <cp:revision>1</cp:revision>
  <dcterms:modified xsi:type="dcterms:W3CDTF">2019-04-29T16:31:10Z</dcterms:modified>
</cp:coreProperties>
</file>